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77" r:id="rId3"/>
    <p:sldId id="276" r:id="rId4"/>
    <p:sldId id="261" r:id="rId5"/>
    <p:sldId id="285" r:id="rId6"/>
    <p:sldId id="272" r:id="rId7"/>
    <p:sldId id="279" r:id="rId8"/>
    <p:sldId id="280" r:id="rId9"/>
    <p:sldId id="271" r:id="rId10"/>
    <p:sldId id="268" r:id="rId11"/>
    <p:sldId id="269" r:id="rId12"/>
    <p:sldId id="287" r:id="rId13"/>
    <p:sldId id="281" r:id="rId14"/>
    <p:sldId id="284" r:id="rId15"/>
    <p:sldId id="263" r:id="rId16"/>
    <p:sldId id="289" r:id="rId17"/>
    <p:sldId id="290" r:id="rId18"/>
    <p:sldId id="291"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osevich, Tara J" initials="RTJ" lastIdx="10" clrIdx="0">
    <p:extLst>
      <p:ext uri="{19B8F6BF-5375-455C-9EA6-DF929625EA0E}">
        <p15:presenceInfo xmlns:p15="http://schemas.microsoft.com/office/powerpoint/2012/main" userId="S-1-5-21-746137067-1677128483-1177238915-968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357" autoAdjust="0"/>
  </p:normalViewPr>
  <p:slideViewPr>
    <p:cSldViewPr snapToGrid="0">
      <p:cViewPr varScale="1">
        <p:scale>
          <a:sx n="114" d="100"/>
          <a:sy n="114" d="100"/>
        </p:scale>
        <p:origin x="300" y="102"/>
      </p:cViewPr>
      <p:guideLst/>
    </p:cSldViewPr>
  </p:slideViewPr>
  <p:notesTextViewPr>
    <p:cViewPr>
      <p:scale>
        <a:sx n="1" d="1"/>
        <a:sy n="1" d="1"/>
      </p:scale>
      <p:origin x="0" y="-96"/>
    </p:cViewPr>
  </p:notesTextViewPr>
  <p:notesViewPr>
    <p:cSldViewPr snapToGrid="0">
      <p:cViewPr varScale="1">
        <p:scale>
          <a:sx n="85" d="100"/>
          <a:sy n="85" d="100"/>
        </p:scale>
        <p:origin x="26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89112-58D2-4EA3-8B5D-1651DCDCB1B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2EF17DEF-AE24-443C-B03C-DF09FF445F75}">
      <dgm:prSet phldrT="[Text]"/>
      <dgm:spPr/>
      <dgm:t>
        <a:bodyPr/>
        <a:lstStyle/>
        <a:p>
          <a:r>
            <a:rPr lang="en-US" dirty="0"/>
            <a:t>Children</a:t>
          </a:r>
        </a:p>
      </dgm:t>
    </dgm:pt>
    <dgm:pt modelId="{54B64B99-0C98-4BA3-9631-3EF75E8FC8B4}" type="parTrans" cxnId="{D73C527A-31AF-4DA5-B98D-DC41D04A547F}">
      <dgm:prSet/>
      <dgm:spPr/>
      <dgm:t>
        <a:bodyPr/>
        <a:lstStyle/>
        <a:p>
          <a:endParaRPr lang="en-US"/>
        </a:p>
      </dgm:t>
    </dgm:pt>
    <dgm:pt modelId="{193A66D9-7AB9-4A40-B98D-3B38C11603F1}" type="sibTrans" cxnId="{D73C527A-31AF-4DA5-B98D-DC41D04A547F}">
      <dgm:prSet/>
      <dgm:spPr/>
      <dgm:t>
        <a:bodyPr/>
        <a:lstStyle/>
        <a:p>
          <a:endParaRPr lang="en-US"/>
        </a:p>
      </dgm:t>
    </dgm:pt>
    <dgm:pt modelId="{58E52B2E-2B3D-4189-B250-6EC4BE1B0E09}">
      <dgm:prSet phldrT="[Text]" custT="1"/>
      <dgm:spPr/>
      <dgm:t>
        <a:bodyPr/>
        <a:lstStyle/>
        <a:p>
          <a:r>
            <a:rPr lang="en-US" sz="2000" b="1" dirty="0"/>
            <a:t>No safe level for children</a:t>
          </a:r>
        </a:p>
      </dgm:t>
    </dgm:pt>
    <dgm:pt modelId="{FFE310BD-2569-42C4-A6EC-C7A2645A8E4F}" type="parTrans" cxnId="{56DBDE1A-60F8-419E-A1C8-9105FCD675CD}">
      <dgm:prSet/>
      <dgm:spPr/>
      <dgm:t>
        <a:bodyPr/>
        <a:lstStyle/>
        <a:p>
          <a:endParaRPr lang="en-US"/>
        </a:p>
      </dgm:t>
    </dgm:pt>
    <dgm:pt modelId="{99E5C945-3405-4CF8-B13D-BCB69E9D1B8B}" type="sibTrans" cxnId="{56DBDE1A-60F8-419E-A1C8-9105FCD675CD}">
      <dgm:prSet/>
      <dgm:spPr/>
      <dgm:t>
        <a:bodyPr/>
        <a:lstStyle/>
        <a:p>
          <a:endParaRPr lang="en-US"/>
        </a:p>
      </dgm:t>
    </dgm:pt>
    <dgm:pt modelId="{EDF673D1-7E87-49B8-88A5-6B4F68281145}">
      <dgm:prSet phldrT="[Text]"/>
      <dgm:spPr/>
      <dgm:t>
        <a:bodyPr/>
        <a:lstStyle/>
        <a:p>
          <a:r>
            <a:rPr lang="en-US" dirty="0"/>
            <a:t>Adults</a:t>
          </a:r>
        </a:p>
      </dgm:t>
    </dgm:pt>
    <dgm:pt modelId="{D9D243B6-D3C0-48BA-A0B6-E6DF00215BF0}" type="parTrans" cxnId="{B7ECB26E-FA25-4DF5-92DC-711E70C03670}">
      <dgm:prSet/>
      <dgm:spPr/>
      <dgm:t>
        <a:bodyPr/>
        <a:lstStyle/>
        <a:p>
          <a:endParaRPr lang="en-US"/>
        </a:p>
      </dgm:t>
    </dgm:pt>
    <dgm:pt modelId="{5E4AE21F-E4A3-455A-B72E-AB291086B101}" type="sibTrans" cxnId="{B7ECB26E-FA25-4DF5-92DC-711E70C03670}">
      <dgm:prSet/>
      <dgm:spPr/>
      <dgm:t>
        <a:bodyPr/>
        <a:lstStyle/>
        <a:p>
          <a:endParaRPr lang="en-US"/>
        </a:p>
      </dgm:t>
    </dgm:pt>
    <dgm:pt modelId="{5A975FE2-AB77-4877-8320-5F1C39D39D0A}">
      <dgm:prSet phldrT="[Text]" custT="1"/>
      <dgm:spPr/>
      <dgm:t>
        <a:bodyPr/>
        <a:lstStyle/>
        <a:p>
          <a:r>
            <a:rPr lang="en-US" sz="2000" dirty="0"/>
            <a:t>Memory loss, lack of concentration, irritability, depression</a:t>
          </a:r>
        </a:p>
      </dgm:t>
    </dgm:pt>
    <dgm:pt modelId="{0DB1BAD0-642A-401B-B0D1-AFBC9EFD2926}" type="parTrans" cxnId="{3D841629-47D6-4B96-A5A4-6F170A89B143}">
      <dgm:prSet/>
      <dgm:spPr/>
      <dgm:t>
        <a:bodyPr/>
        <a:lstStyle/>
        <a:p>
          <a:endParaRPr lang="en-US"/>
        </a:p>
      </dgm:t>
    </dgm:pt>
    <dgm:pt modelId="{00F4185E-EC9F-4D2C-AED4-1FE115E8E4A4}" type="sibTrans" cxnId="{3D841629-47D6-4B96-A5A4-6F170A89B143}">
      <dgm:prSet/>
      <dgm:spPr/>
      <dgm:t>
        <a:bodyPr/>
        <a:lstStyle/>
        <a:p>
          <a:endParaRPr lang="en-US"/>
        </a:p>
      </dgm:t>
    </dgm:pt>
    <dgm:pt modelId="{41662136-2413-47F3-A309-D4D1FE58BB46}">
      <dgm:prSet phldrT="[Text]" custT="1"/>
      <dgm:spPr/>
      <dgm:t>
        <a:bodyPr/>
        <a:lstStyle/>
        <a:p>
          <a:r>
            <a:rPr lang="en-US" sz="2000" dirty="0"/>
            <a:t>Decreased IQ, hearing loss, learning disabilities</a:t>
          </a:r>
        </a:p>
      </dgm:t>
    </dgm:pt>
    <dgm:pt modelId="{49761501-9224-4908-82A2-B8908E4D7CA9}" type="parTrans" cxnId="{13C3C036-5297-4D5D-BDCB-CBA0193F581A}">
      <dgm:prSet/>
      <dgm:spPr/>
      <dgm:t>
        <a:bodyPr/>
        <a:lstStyle/>
        <a:p>
          <a:endParaRPr lang="en-US"/>
        </a:p>
      </dgm:t>
    </dgm:pt>
    <dgm:pt modelId="{0268425E-7D36-4BD6-9EA3-8B7F0433DB62}" type="sibTrans" cxnId="{13C3C036-5297-4D5D-BDCB-CBA0193F581A}">
      <dgm:prSet/>
      <dgm:spPr/>
      <dgm:t>
        <a:bodyPr/>
        <a:lstStyle/>
        <a:p>
          <a:endParaRPr lang="en-US"/>
        </a:p>
      </dgm:t>
    </dgm:pt>
    <dgm:pt modelId="{3AA712D6-720B-41E7-BE4C-E49CF522A6D3}">
      <dgm:prSet phldrT="[Text]" custT="1"/>
      <dgm:spPr/>
      <dgm:t>
        <a:bodyPr/>
        <a:lstStyle/>
        <a:p>
          <a:r>
            <a:rPr lang="en-US" sz="2000" dirty="0"/>
            <a:t>Reduced bone and muscle growth</a:t>
          </a:r>
        </a:p>
      </dgm:t>
    </dgm:pt>
    <dgm:pt modelId="{5BE21004-0D32-4313-88EE-BFA33E0442C5}" type="parTrans" cxnId="{BC942372-AFAB-4A1B-880C-AD8AD36E5DBE}">
      <dgm:prSet/>
      <dgm:spPr/>
      <dgm:t>
        <a:bodyPr/>
        <a:lstStyle/>
        <a:p>
          <a:endParaRPr lang="en-US"/>
        </a:p>
      </dgm:t>
    </dgm:pt>
    <dgm:pt modelId="{227B570C-DDB6-4991-A516-5BE715D20B87}" type="sibTrans" cxnId="{BC942372-AFAB-4A1B-880C-AD8AD36E5DBE}">
      <dgm:prSet/>
      <dgm:spPr/>
      <dgm:t>
        <a:bodyPr/>
        <a:lstStyle/>
        <a:p>
          <a:endParaRPr lang="en-US"/>
        </a:p>
      </dgm:t>
    </dgm:pt>
    <dgm:pt modelId="{C43A80BF-265D-4D38-97A9-C51B7905E2E3}">
      <dgm:prSet phldrT="[Text]" custT="1"/>
      <dgm:spPr/>
      <dgm:t>
        <a:bodyPr/>
        <a:lstStyle/>
        <a:p>
          <a:r>
            <a:rPr lang="en-US" sz="2000" dirty="0"/>
            <a:t>Nervous system and kidney damage</a:t>
          </a:r>
        </a:p>
      </dgm:t>
    </dgm:pt>
    <dgm:pt modelId="{435AD931-471F-48FF-B9F4-E81ABEB7AA4D}" type="parTrans" cxnId="{FD9921EC-554E-4888-87BE-076D737A71BE}">
      <dgm:prSet/>
      <dgm:spPr/>
      <dgm:t>
        <a:bodyPr/>
        <a:lstStyle/>
        <a:p>
          <a:endParaRPr lang="en-US"/>
        </a:p>
      </dgm:t>
    </dgm:pt>
    <dgm:pt modelId="{CC1D5ED5-1CD3-4D4D-8EA0-D64633B2E1F2}" type="sibTrans" cxnId="{FD9921EC-554E-4888-87BE-076D737A71BE}">
      <dgm:prSet/>
      <dgm:spPr/>
      <dgm:t>
        <a:bodyPr/>
        <a:lstStyle/>
        <a:p>
          <a:endParaRPr lang="en-US"/>
        </a:p>
      </dgm:t>
    </dgm:pt>
    <dgm:pt modelId="{9096905D-5EB3-4380-B62B-1EA510263440}">
      <dgm:prSet phldrT="[Text]" custT="1"/>
      <dgm:spPr/>
      <dgm:t>
        <a:bodyPr/>
        <a:lstStyle/>
        <a:p>
          <a:r>
            <a:rPr lang="en-US" sz="2000" dirty="0"/>
            <a:t>Anemia</a:t>
          </a:r>
        </a:p>
      </dgm:t>
    </dgm:pt>
    <dgm:pt modelId="{C583E77C-98F6-4792-9883-418378ACB68A}" type="parTrans" cxnId="{D9710265-EAC0-48DB-9DDF-4C9D919881A4}">
      <dgm:prSet/>
      <dgm:spPr/>
      <dgm:t>
        <a:bodyPr/>
        <a:lstStyle/>
        <a:p>
          <a:endParaRPr lang="en-US"/>
        </a:p>
      </dgm:t>
    </dgm:pt>
    <dgm:pt modelId="{B7250FF4-E518-48E1-996A-E61FF6DA9668}" type="sibTrans" cxnId="{D9710265-EAC0-48DB-9DDF-4C9D919881A4}">
      <dgm:prSet/>
      <dgm:spPr/>
      <dgm:t>
        <a:bodyPr/>
        <a:lstStyle/>
        <a:p>
          <a:endParaRPr lang="en-US"/>
        </a:p>
      </dgm:t>
    </dgm:pt>
    <dgm:pt modelId="{16C72C2A-225A-4F84-9A41-A6C0C1A60113}">
      <dgm:prSet phldrT="[Text]" custT="1"/>
      <dgm:spPr/>
      <dgm:t>
        <a:bodyPr/>
        <a:lstStyle/>
        <a:p>
          <a:r>
            <a:rPr lang="en-US" sz="2000" dirty="0"/>
            <a:t>Digestive system problems</a:t>
          </a:r>
        </a:p>
      </dgm:t>
    </dgm:pt>
    <dgm:pt modelId="{CFADF814-CCAA-4696-B144-2E08180985D8}" type="parTrans" cxnId="{D1A57561-56DB-4D4B-A84C-100E3A62E2F0}">
      <dgm:prSet/>
      <dgm:spPr/>
      <dgm:t>
        <a:bodyPr/>
        <a:lstStyle/>
        <a:p>
          <a:endParaRPr lang="en-US"/>
        </a:p>
      </dgm:t>
    </dgm:pt>
    <dgm:pt modelId="{5E5729EB-1307-4C36-AA63-00B742340E67}" type="sibTrans" cxnId="{D1A57561-56DB-4D4B-A84C-100E3A62E2F0}">
      <dgm:prSet/>
      <dgm:spPr/>
      <dgm:t>
        <a:bodyPr/>
        <a:lstStyle/>
        <a:p>
          <a:endParaRPr lang="en-US"/>
        </a:p>
      </dgm:t>
    </dgm:pt>
    <dgm:pt modelId="{BB5603E8-4715-4F9C-A690-E0BF09A42AFB}">
      <dgm:prSet phldrT="[Text]" custT="1"/>
      <dgm:spPr/>
      <dgm:t>
        <a:bodyPr/>
        <a:lstStyle/>
        <a:p>
          <a:r>
            <a:rPr lang="en-US" sz="2000" dirty="0"/>
            <a:t>Nervous system damage</a:t>
          </a:r>
        </a:p>
      </dgm:t>
    </dgm:pt>
    <dgm:pt modelId="{28E5236B-08F7-4DEF-A0D5-EB0B033DDBB7}" type="parTrans" cxnId="{B110F286-F38E-4D4B-89C9-F7A45E5828C8}">
      <dgm:prSet/>
      <dgm:spPr/>
      <dgm:t>
        <a:bodyPr/>
        <a:lstStyle/>
        <a:p>
          <a:endParaRPr lang="en-US"/>
        </a:p>
      </dgm:t>
    </dgm:pt>
    <dgm:pt modelId="{AD69D30C-0F30-46D4-BB9D-FD3FC83F42B1}" type="sibTrans" cxnId="{B110F286-F38E-4D4B-89C9-F7A45E5828C8}">
      <dgm:prSet/>
      <dgm:spPr/>
      <dgm:t>
        <a:bodyPr/>
        <a:lstStyle/>
        <a:p>
          <a:endParaRPr lang="en-US"/>
        </a:p>
      </dgm:t>
    </dgm:pt>
    <dgm:pt modelId="{6D7F266B-5997-4107-BE3B-D4B175641429}">
      <dgm:prSet phldrT="[Text]" custT="1"/>
      <dgm:spPr/>
      <dgm:t>
        <a:bodyPr/>
        <a:lstStyle/>
        <a:p>
          <a:r>
            <a:rPr lang="en-US" sz="2000" dirty="0"/>
            <a:t>Fatigue, joint and muscle pain</a:t>
          </a:r>
        </a:p>
      </dgm:t>
    </dgm:pt>
    <dgm:pt modelId="{47F080DE-D5FD-4B63-859E-5DB1FC140394}" type="parTrans" cxnId="{A1B2A163-AA8E-47D5-9798-4F4A3F822F4A}">
      <dgm:prSet/>
      <dgm:spPr/>
      <dgm:t>
        <a:bodyPr/>
        <a:lstStyle/>
        <a:p>
          <a:endParaRPr lang="en-US"/>
        </a:p>
      </dgm:t>
    </dgm:pt>
    <dgm:pt modelId="{FF0C2051-6103-4E7C-A16C-2655B85B11BF}" type="sibTrans" cxnId="{A1B2A163-AA8E-47D5-9798-4F4A3F822F4A}">
      <dgm:prSet/>
      <dgm:spPr/>
      <dgm:t>
        <a:bodyPr/>
        <a:lstStyle/>
        <a:p>
          <a:endParaRPr lang="en-US"/>
        </a:p>
      </dgm:t>
    </dgm:pt>
    <dgm:pt modelId="{0BF299D6-EE9B-4E8D-8359-C739DA873AA8}">
      <dgm:prSet phldrT="[Text]" custT="1"/>
      <dgm:spPr/>
      <dgm:t>
        <a:bodyPr/>
        <a:lstStyle/>
        <a:p>
          <a:r>
            <a:rPr lang="en-US" sz="2000" dirty="0"/>
            <a:t>High blood pressure</a:t>
          </a:r>
        </a:p>
      </dgm:t>
    </dgm:pt>
    <dgm:pt modelId="{C67C95E6-41E4-41F1-B07A-1DB0932FF9A4}" type="parTrans" cxnId="{9AF7EA4A-4482-4367-A854-35EB91D3BD9B}">
      <dgm:prSet/>
      <dgm:spPr/>
      <dgm:t>
        <a:bodyPr/>
        <a:lstStyle/>
        <a:p>
          <a:endParaRPr lang="en-US"/>
        </a:p>
      </dgm:t>
    </dgm:pt>
    <dgm:pt modelId="{1D8A7FB7-BFBC-4624-B54A-542DB8029878}" type="sibTrans" cxnId="{9AF7EA4A-4482-4367-A854-35EB91D3BD9B}">
      <dgm:prSet/>
      <dgm:spPr/>
      <dgm:t>
        <a:bodyPr/>
        <a:lstStyle/>
        <a:p>
          <a:endParaRPr lang="en-US"/>
        </a:p>
      </dgm:t>
    </dgm:pt>
    <dgm:pt modelId="{9E8B45CC-9199-4D7D-9654-F4688DAEE4DA}">
      <dgm:prSet phldrT="[Text]" custT="1"/>
      <dgm:spPr/>
      <dgm:t>
        <a:bodyPr/>
        <a:lstStyle/>
        <a:p>
          <a:r>
            <a:rPr lang="en-US" sz="2000" dirty="0"/>
            <a:t>Damage to kidneys and reproductive system</a:t>
          </a:r>
        </a:p>
      </dgm:t>
    </dgm:pt>
    <dgm:pt modelId="{1543A85D-9094-4D91-A5CF-B439FF9108DB}" type="parTrans" cxnId="{AD4DD653-F1D2-44DC-8EF6-76DEDF4C59B8}">
      <dgm:prSet/>
      <dgm:spPr/>
      <dgm:t>
        <a:bodyPr/>
        <a:lstStyle/>
        <a:p>
          <a:endParaRPr lang="en-US"/>
        </a:p>
      </dgm:t>
    </dgm:pt>
    <dgm:pt modelId="{C5172310-845F-4C26-A31E-69F573A14FE0}" type="sibTrans" cxnId="{AD4DD653-F1D2-44DC-8EF6-76DEDF4C59B8}">
      <dgm:prSet/>
      <dgm:spPr/>
      <dgm:t>
        <a:bodyPr/>
        <a:lstStyle/>
        <a:p>
          <a:endParaRPr lang="en-US"/>
        </a:p>
      </dgm:t>
    </dgm:pt>
    <dgm:pt modelId="{0A25E707-2581-40BB-BD10-A95666D32B2F}" type="pres">
      <dgm:prSet presAssocID="{39A89112-58D2-4EA3-8B5D-1651DCDCB1BE}" presName="Name0" presStyleCnt="0">
        <dgm:presLayoutVars>
          <dgm:dir/>
          <dgm:animLvl val="lvl"/>
          <dgm:resizeHandles val="exact"/>
        </dgm:presLayoutVars>
      </dgm:prSet>
      <dgm:spPr/>
    </dgm:pt>
    <dgm:pt modelId="{711CBDE1-C3AC-4E4D-83D0-196826835FD0}" type="pres">
      <dgm:prSet presAssocID="{2EF17DEF-AE24-443C-B03C-DF09FF445F75}" presName="composite" presStyleCnt="0"/>
      <dgm:spPr/>
    </dgm:pt>
    <dgm:pt modelId="{4D879F57-DD06-4FB1-9878-F867B30198D2}" type="pres">
      <dgm:prSet presAssocID="{2EF17DEF-AE24-443C-B03C-DF09FF445F75}" presName="parTx" presStyleLbl="alignNode1" presStyleIdx="0" presStyleCnt="2">
        <dgm:presLayoutVars>
          <dgm:chMax val="0"/>
          <dgm:chPref val="0"/>
          <dgm:bulletEnabled val="1"/>
        </dgm:presLayoutVars>
      </dgm:prSet>
      <dgm:spPr/>
    </dgm:pt>
    <dgm:pt modelId="{D461BB2F-8579-4156-8725-404885B081BA}" type="pres">
      <dgm:prSet presAssocID="{2EF17DEF-AE24-443C-B03C-DF09FF445F75}" presName="desTx" presStyleLbl="alignAccFollowNode1" presStyleIdx="0" presStyleCnt="2">
        <dgm:presLayoutVars>
          <dgm:bulletEnabled val="1"/>
        </dgm:presLayoutVars>
      </dgm:prSet>
      <dgm:spPr/>
    </dgm:pt>
    <dgm:pt modelId="{40835AC5-4D51-4881-B839-3461A4AF8282}" type="pres">
      <dgm:prSet presAssocID="{193A66D9-7AB9-4A40-B98D-3B38C11603F1}" presName="space" presStyleCnt="0"/>
      <dgm:spPr/>
    </dgm:pt>
    <dgm:pt modelId="{F2597676-6CC6-4373-874B-04EE530BC1DA}" type="pres">
      <dgm:prSet presAssocID="{EDF673D1-7E87-49B8-88A5-6B4F68281145}" presName="composite" presStyleCnt="0"/>
      <dgm:spPr/>
    </dgm:pt>
    <dgm:pt modelId="{B9C147FD-8030-43F2-A91D-A1A697CA0F52}" type="pres">
      <dgm:prSet presAssocID="{EDF673D1-7E87-49B8-88A5-6B4F68281145}" presName="parTx" presStyleLbl="alignNode1" presStyleIdx="1" presStyleCnt="2">
        <dgm:presLayoutVars>
          <dgm:chMax val="0"/>
          <dgm:chPref val="0"/>
          <dgm:bulletEnabled val="1"/>
        </dgm:presLayoutVars>
      </dgm:prSet>
      <dgm:spPr/>
    </dgm:pt>
    <dgm:pt modelId="{0D7C19E4-119E-4288-A91D-996D68E36879}" type="pres">
      <dgm:prSet presAssocID="{EDF673D1-7E87-49B8-88A5-6B4F68281145}" presName="desTx" presStyleLbl="alignAccFollowNode1" presStyleIdx="1" presStyleCnt="2">
        <dgm:presLayoutVars>
          <dgm:bulletEnabled val="1"/>
        </dgm:presLayoutVars>
      </dgm:prSet>
      <dgm:spPr/>
    </dgm:pt>
  </dgm:ptLst>
  <dgm:cxnLst>
    <dgm:cxn modelId="{56DBDE1A-60F8-419E-A1C8-9105FCD675CD}" srcId="{2EF17DEF-AE24-443C-B03C-DF09FF445F75}" destId="{58E52B2E-2B3D-4189-B250-6EC4BE1B0E09}" srcOrd="0" destOrd="0" parTransId="{FFE310BD-2569-42C4-A6EC-C7A2645A8E4F}" sibTransId="{99E5C945-3405-4CF8-B13D-BCB69E9D1B8B}"/>
    <dgm:cxn modelId="{A29B021B-33D0-4DAF-A661-AAEC08A97EFE}" type="presOf" srcId="{16C72C2A-225A-4F84-9A41-A6C0C1A60113}" destId="{0D7C19E4-119E-4288-A91D-996D68E36879}" srcOrd="0" destOrd="1" presId="urn:microsoft.com/office/officeart/2005/8/layout/hList1"/>
    <dgm:cxn modelId="{0A5D7D1D-84F7-4A9D-9884-965667736E64}" type="presOf" srcId="{3AA712D6-720B-41E7-BE4C-E49CF522A6D3}" destId="{D461BB2F-8579-4156-8725-404885B081BA}" srcOrd="0" destOrd="2" presId="urn:microsoft.com/office/officeart/2005/8/layout/hList1"/>
    <dgm:cxn modelId="{8B9C4A25-FA69-4DD4-89E7-5BE4035EEA1C}" type="presOf" srcId="{BB5603E8-4715-4F9C-A690-E0BF09A42AFB}" destId="{0D7C19E4-119E-4288-A91D-996D68E36879}" srcOrd="0" destOrd="2" presId="urn:microsoft.com/office/officeart/2005/8/layout/hList1"/>
    <dgm:cxn modelId="{3D841629-47D6-4B96-A5A4-6F170A89B143}" srcId="{EDF673D1-7E87-49B8-88A5-6B4F68281145}" destId="{5A975FE2-AB77-4877-8320-5F1C39D39D0A}" srcOrd="0" destOrd="0" parTransId="{0DB1BAD0-642A-401B-B0D1-AFBC9EFD2926}" sibTransId="{00F4185E-EC9F-4D2C-AED4-1FE115E8E4A4}"/>
    <dgm:cxn modelId="{13C3C036-5297-4D5D-BDCB-CBA0193F581A}" srcId="{2EF17DEF-AE24-443C-B03C-DF09FF445F75}" destId="{41662136-2413-47F3-A309-D4D1FE58BB46}" srcOrd="1" destOrd="0" parTransId="{49761501-9224-4908-82A2-B8908E4D7CA9}" sibTransId="{0268425E-7D36-4BD6-9EA3-8B7F0433DB62}"/>
    <dgm:cxn modelId="{D1A57561-56DB-4D4B-A84C-100E3A62E2F0}" srcId="{EDF673D1-7E87-49B8-88A5-6B4F68281145}" destId="{16C72C2A-225A-4F84-9A41-A6C0C1A60113}" srcOrd="1" destOrd="0" parTransId="{CFADF814-CCAA-4696-B144-2E08180985D8}" sibTransId="{5E5729EB-1307-4C36-AA63-00B742340E67}"/>
    <dgm:cxn modelId="{A1B2A163-AA8E-47D5-9798-4F4A3F822F4A}" srcId="{EDF673D1-7E87-49B8-88A5-6B4F68281145}" destId="{6D7F266B-5997-4107-BE3B-D4B175641429}" srcOrd="3" destOrd="0" parTransId="{47F080DE-D5FD-4B63-859E-5DB1FC140394}" sibTransId="{FF0C2051-6103-4E7C-A16C-2655B85B11BF}"/>
    <dgm:cxn modelId="{D9710265-EAC0-48DB-9DDF-4C9D919881A4}" srcId="{2EF17DEF-AE24-443C-B03C-DF09FF445F75}" destId="{9096905D-5EB3-4380-B62B-1EA510263440}" srcOrd="4" destOrd="0" parTransId="{C583E77C-98F6-4792-9883-418378ACB68A}" sibTransId="{B7250FF4-E518-48E1-996A-E61FF6DA9668}"/>
    <dgm:cxn modelId="{22D75D47-DC90-4F53-B1C4-C088A76C1ED5}" type="presOf" srcId="{C43A80BF-265D-4D38-97A9-C51B7905E2E3}" destId="{D461BB2F-8579-4156-8725-404885B081BA}" srcOrd="0" destOrd="3" presId="urn:microsoft.com/office/officeart/2005/8/layout/hList1"/>
    <dgm:cxn modelId="{72980348-CABE-4CFE-821E-0A427BA29A30}" type="presOf" srcId="{9E8B45CC-9199-4D7D-9654-F4688DAEE4DA}" destId="{0D7C19E4-119E-4288-A91D-996D68E36879}" srcOrd="0" destOrd="5" presId="urn:microsoft.com/office/officeart/2005/8/layout/hList1"/>
    <dgm:cxn modelId="{9AF7EA4A-4482-4367-A854-35EB91D3BD9B}" srcId="{EDF673D1-7E87-49B8-88A5-6B4F68281145}" destId="{0BF299D6-EE9B-4E8D-8359-C739DA873AA8}" srcOrd="4" destOrd="0" parTransId="{C67C95E6-41E4-41F1-B07A-1DB0932FF9A4}" sibTransId="{1D8A7FB7-BFBC-4624-B54A-542DB8029878}"/>
    <dgm:cxn modelId="{B7ECB26E-FA25-4DF5-92DC-711E70C03670}" srcId="{39A89112-58D2-4EA3-8B5D-1651DCDCB1BE}" destId="{EDF673D1-7E87-49B8-88A5-6B4F68281145}" srcOrd="1" destOrd="0" parTransId="{D9D243B6-D3C0-48BA-A0B6-E6DF00215BF0}" sibTransId="{5E4AE21F-E4A3-455A-B72E-AB291086B101}"/>
    <dgm:cxn modelId="{732D0770-FFE0-498D-94C1-C620B04913B5}" type="presOf" srcId="{5A975FE2-AB77-4877-8320-5F1C39D39D0A}" destId="{0D7C19E4-119E-4288-A91D-996D68E36879}" srcOrd="0" destOrd="0" presId="urn:microsoft.com/office/officeart/2005/8/layout/hList1"/>
    <dgm:cxn modelId="{BC942372-AFAB-4A1B-880C-AD8AD36E5DBE}" srcId="{2EF17DEF-AE24-443C-B03C-DF09FF445F75}" destId="{3AA712D6-720B-41E7-BE4C-E49CF522A6D3}" srcOrd="2" destOrd="0" parTransId="{5BE21004-0D32-4313-88EE-BFA33E0442C5}" sibTransId="{227B570C-DDB6-4991-A516-5BE715D20B87}"/>
    <dgm:cxn modelId="{64B44653-C361-473F-B187-43DEDDEA4070}" type="presOf" srcId="{58E52B2E-2B3D-4189-B250-6EC4BE1B0E09}" destId="{D461BB2F-8579-4156-8725-404885B081BA}" srcOrd="0" destOrd="0" presId="urn:microsoft.com/office/officeart/2005/8/layout/hList1"/>
    <dgm:cxn modelId="{F5529853-C305-4BBA-8458-6F0ECD0795C8}" type="presOf" srcId="{39A89112-58D2-4EA3-8B5D-1651DCDCB1BE}" destId="{0A25E707-2581-40BB-BD10-A95666D32B2F}" srcOrd="0" destOrd="0" presId="urn:microsoft.com/office/officeart/2005/8/layout/hList1"/>
    <dgm:cxn modelId="{AD4DD653-F1D2-44DC-8EF6-76DEDF4C59B8}" srcId="{EDF673D1-7E87-49B8-88A5-6B4F68281145}" destId="{9E8B45CC-9199-4D7D-9654-F4688DAEE4DA}" srcOrd="5" destOrd="0" parTransId="{1543A85D-9094-4D91-A5CF-B439FF9108DB}" sibTransId="{C5172310-845F-4C26-A31E-69F573A14FE0}"/>
    <dgm:cxn modelId="{D73C527A-31AF-4DA5-B98D-DC41D04A547F}" srcId="{39A89112-58D2-4EA3-8B5D-1651DCDCB1BE}" destId="{2EF17DEF-AE24-443C-B03C-DF09FF445F75}" srcOrd="0" destOrd="0" parTransId="{54B64B99-0C98-4BA3-9631-3EF75E8FC8B4}" sibTransId="{193A66D9-7AB9-4A40-B98D-3B38C11603F1}"/>
    <dgm:cxn modelId="{AAAAD381-F0ED-409B-B95A-F9D1A7A37ECB}" type="presOf" srcId="{2EF17DEF-AE24-443C-B03C-DF09FF445F75}" destId="{4D879F57-DD06-4FB1-9878-F867B30198D2}" srcOrd="0" destOrd="0" presId="urn:microsoft.com/office/officeart/2005/8/layout/hList1"/>
    <dgm:cxn modelId="{B110F286-F38E-4D4B-89C9-F7A45E5828C8}" srcId="{EDF673D1-7E87-49B8-88A5-6B4F68281145}" destId="{BB5603E8-4715-4F9C-A690-E0BF09A42AFB}" srcOrd="2" destOrd="0" parTransId="{28E5236B-08F7-4DEF-A0D5-EB0B033DDBB7}" sibTransId="{AD69D30C-0F30-46D4-BB9D-FD3FC83F42B1}"/>
    <dgm:cxn modelId="{1D9ABBC5-83C1-47D8-85C7-8C52D09320EA}" type="presOf" srcId="{9096905D-5EB3-4380-B62B-1EA510263440}" destId="{D461BB2F-8579-4156-8725-404885B081BA}" srcOrd="0" destOrd="4" presId="urn:microsoft.com/office/officeart/2005/8/layout/hList1"/>
    <dgm:cxn modelId="{178113D0-3095-4756-9D9B-9CD6C4E04A57}" type="presOf" srcId="{0BF299D6-EE9B-4E8D-8359-C739DA873AA8}" destId="{0D7C19E4-119E-4288-A91D-996D68E36879}" srcOrd="0" destOrd="4" presId="urn:microsoft.com/office/officeart/2005/8/layout/hList1"/>
    <dgm:cxn modelId="{044105DA-2624-4E82-84DF-A17F182AD39F}" type="presOf" srcId="{EDF673D1-7E87-49B8-88A5-6B4F68281145}" destId="{B9C147FD-8030-43F2-A91D-A1A697CA0F52}" srcOrd="0" destOrd="0" presId="urn:microsoft.com/office/officeart/2005/8/layout/hList1"/>
    <dgm:cxn modelId="{20CC17DA-16AF-4A27-AD19-9FC91C546B96}" type="presOf" srcId="{6D7F266B-5997-4107-BE3B-D4B175641429}" destId="{0D7C19E4-119E-4288-A91D-996D68E36879}" srcOrd="0" destOrd="3" presId="urn:microsoft.com/office/officeart/2005/8/layout/hList1"/>
    <dgm:cxn modelId="{FD9921EC-554E-4888-87BE-076D737A71BE}" srcId="{2EF17DEF-AE24-443C-B03C-DF09FF445F75}" destId="{C43A80BF-265D-4D38-97A9-C51B7905E2E3}" srcOrd="3" destOrd="0" parTransId="{435AD931-471F-48FF-B9F4-E81ABEB7AA4D}" sibTransId="{CC1D5ED5-1CD3-4D4D-8EA0-D64633B2E1F2}"/>
    <dgm:cxn modelId="{57046FF7-696C-4B81-A1B9-1DBE8479ADAE}" type="presOf" srcId="{41662136-2413-47F3-A309-D4D1FE58BB46}" destId="{D461BB2F-8579-4156-8725-404885B081BA}" srcOrd="0" destOrd="1" presId="urn:microsoft.com/office/officeart/2005/8/layout/hList1"/>
    <dgm:cxn modelId="{633AC637-8F2B-4C9D-B95B-FAAD96B25490}" type="presParOf" srcId="{0A25E707-2581-40BB-BD10-A95666D32B2F}" destId="{711CBDE1-C3AC-4E4D-83D0-196826835FD0}" srcOrd="0" destOrd="0" presId="urn:microsoft.com/office/officeart/2005/8/layout/hList1"/>
    <dgm:cxn modelId="{F6013066-93DA-4476-9111-35634BFFE343}" type="presParOf" srcId="{711CBDE1-C3AC-4E4D-83D0-196826835FD0}" destId="{4D879F57-DD06-4FB1-9878-F867B30198D2}" srcOrd="0" destOrd="0" presId="urn:microsoft.com/office/officeart/2005/8/layout/hList1"/>
    <dgm:cxn modelId="{5260B74A-2D3D-4031-BFB6-533529152733}" type="presParOf" srcId="{711CBDE1-C3AC-4E4D-83D0-196826835FD0}" destId="{D461BB2F-8579-4156-8725-404885B081BA}" srcOrd="1" destOrd="0" presId="urn:microsoft.com/office/officeart/2005/8/layout/hList1"/>
    <dgm:cxn modelId="{7869A523-AD6C-4A53-ADCA-F6405BA49BDA}" type="presParOf" srcId="{0A25E707-2581-40BB-BD10-A95666D32B2F}" destId="{40835AC5-4D51-4881-B839-3461A4AF8282}" srcOrd="1" destOrd="0" presId="urn:microsoft.com/office/officeart/2005/8/layout/hList1"/>
    <dgm:cxn modelId="{4E3694D8-F5B7-4ECA-A713-6F80EAEFFB91}" type="presParOf" srcId="{0A25E707-2581-40BB-BD10-A95666D32B2F}" destId="{F2597676-6CC6-4373-874B-04EE530BC1DA}" srcOrd="2" destOrd="0" presId="urn:microsoft.com/office/officeart/2005/8/layout/hList1"/>
    <dgm:cxn modelId="{9BF1BBDC-B768-4D20-893C-603958D3E8F1}" type="presParOf" srcId="{F2597676-6CC6-4373-874B-04EE530BC1DA}" destId="{B9C147FD-8030-43F2-A91D-A1A697CA0F52}" srcOrd="0" destOrd="0" presId="urn:microsoft.com/office/officeart/2005/8/layout/hList1"/>
    <dgm:cxn modelId="{CFD99E34-D411-4E7F-9EC7-AC663FB41FE5}" type="presParOf" srcId="{F2597676-6CC6-4373-874B-04EE530BC1DA}" destId="{0D7C19E4-119E-4288-A91D-996D68E368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BDCE5-A832-44CF-8DC8-80AC366B61E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B91FE6B-02E9-4828-A2BC-7A32679990B6}">
      <dgm:prSet phldrT="[Text]"/>
      <dgm:spPr/>
      <dgm:t>
        <a:bodyPr/>
        <a:lstStyle/>
        <a:p>
          <a:r>
            <a:rPr lang="en-US" dirty="0"/>
            <a:t>Lead Hazards</a:t>
          </a:r>
        </a:p>
      </dgm:t>
    </dgm:pt>
    <dgm:pt modelId="{B4E518FF-52CD-4A0B-A9E5-4C763AB525DE}" type="parTrans" cxnId="{DB38A50B-EE63-456A-B43C-990399F41C03}">
      <dgm:prSet/>
      <dgm:spPr/>
      <dgm:t>
        <a:bodyPr/>
        <a:lstStyle/>
        <a:p>
          <a:endParaRPr lang="en-US"/>
        </a:p>
      </dgm:t>
    </dgm:pt>
    <dgm:pt modelId="{A60608FA-D919-4006-B07D-3789B7B8638F}" type="sibTrans" cxnId="{DB38A50B-EE63-456A-B43C-990399F41C03}">
      <dgm:prSet/>
      <dgm:spPr/>
      <dgm:t>
        <a:bodyPr/>
        <a:lstStyle/>
        <a:p>
          <a:endParaRPr lang="en-US"/>
        </a:p>
      </dgm:t>
    </dgm:pt>
    <dgm:pt modelId="{81C5B00E-E176-4D85-809E-9B6C1803FFD5}">
      <dgm:prSet phldrT="[Text]"/>
      <dgm:spPr/>
      <dgm:t>
        <a:bodyPr/>
        <a:lstStyle/>
        <a:p>
          <a:r>
            <a:rPr lang="en-US" dirty="0"/>
            <a:t>Scope of Problem</a:t>
          </a:r>
        </a:p>
      </dgm:t>
    </dgm:pt>
    <dgm:pt modelId="{68D918E3-6E7B-416C-A1D3-4EB7468CEB25}" type="parTrans" cxnId="{51D4375C-289F-45A0-963B-1CD167357659}">
      <dgm:prSet/>
      <dgm:spPr/>
      <dgm:t>
        <a:bodyPr/>
        <a:lstStyle/>
        <a:p>
          <a:endParaRPr lang="en-US"/>
        </a:p>
      </dgm:t>
    </dgm:pt>
    <dgm:pt modelId="{A64A828C-75CB-447B-ACAA-27F6F34A9165}" type="sibTrans" cxnId="{51D4375C-289F-45A0-963B-1CD167357659}">
      <dgm:prSet/>
      <dgm:spPr/>
      <dgm:t>
        <a:bodyPr/>
        <a:lstStyle/>
        <a:p>
          <a:endParaRPr lang="en-US"/>
        </a:p>
      </dgm:t>
    </dgm:pt>
    <dgm:pt modelId="{7E6441A7-8D56-4601-A19F-81298E383587}">
      <dgm:prSet phldrT="[Text]"/>
      <dgm:spPr/>
      <dgm:t>
        <a:bodyPr/>
        <a:lstStyle/>
        <a:p>
          <a:r>
            <a:rPr lang="en-US" dirty="0"/>
            <a:t>Economic Impacts</a:t>
          </a:r>
        </a:p>
      </dgm:t>
    </dgm:pt>
    <dgm:pt modelId="{ACFA0B1A-E252-4994-8D7D-B522E2BB2111}" type="parTrans" cxnId="{4FADEF95-D7D6-4794-B882-8AB35C53EAEF}">
      <dgm:prSet/>
      <dgm:spPr/>
      <dgm:t>
        <a:bodyPr/>
        <a:lstStyle/>
        <a:p>
          <a:endParaRPr lang="en-US"/>
        </a:p>
      </dgm:t>
    </dgm:pt>
    <dgm:pt modelId="{1E646FD5-7703-404D-8D65-25A418639359}" type="sibTrans" cxnId="{4FADEF95-D7D6-4794-B882-8AB35C53EAEF}">
      <dgm:prSet/>
      <dgm:spPr/>
      <dgm:t>
        <a:bodyPr/>
        <a:lstStyle/>
        <a:p>
          <a:endParaRPr lang="en-US"/>
        </a:p>
      </dgm:t>
    </dgm:pt>
    <dgm:pt modelId="{F306C568-C97C-4266-A43B-6C91B7B818DF}">
      <dgm:prSet phldrT="[Text]"/>
      <dgm:spPr/>
      <dgm:t>
        <a:bodyPr/>
        <a:lstStyle/>
        <a:p>
          <a:r>
            <a:rPr lang="en-US" dirty="0"/>
            <a:t>Chipping, peeling, flaking paint (pre-’78)</a:t>
          </a:r>
        </a:p>
      </dgm:t>
    </dgm:pt>
    <dgm:pt modelId="{6363816B-2654-453D-9947-88578DE369C6}" type="parTrans" cxnId="{C4909CE1-3590-421B-B741-7C380EF83495}">
      <dgm:prSet/>
      <dgm:spPr/>
      <dgm:t>
        <a:bodyPr/>
        <a:lstStyle/>
        <a:p>
          <a:endParaRPr lang="en-US"/>
        </a:p>
      </dgm:t>
    </dgm:pt>
    <dgm:pt modelId="{E5FAA164-A628-4FF9-B795-C736D10C47D0}" type="sibTrans" cxnId="{C4909CE1-3590-421B-B741-7C380EF83495}">
      <dgm:prSet/>
      <dgm:spPr/>
      <dgm:t>
        <a:bodyPr/>
        <a:lstStyle/>
        <a:p>
          <a:endParaRPr lang="en-US"/>
        </a:p>
      </dgm:t>
    </dgm:pt>
    <dgm:pt modelId="{22888D95-257C-40C4-A66C-AEB55FD9F5A8}">
      <dgm:prSet phldrT="[Text]"/>
      <dgm:spPr/>
      <dgm:t>
        <a:bodyPr/>
        <a:lstStyle/>
        <a:p>
          <a:r>
            <a:rPr lang="en-US" dirty="0"/>
            <a:t>Household items such as pottery, toys, cosmetics, etc.</a:t>
          </a:r>
        </a:p>
      </dgm:t>
    </dgm:pt>
    <dgm:pt modelId="{EF70DF2D-F4C0-42C3-A8B7-FAA0FD952CE1}" type="parTrans" cxnId="{792B4E19-10C9-4895-841A-A5C8DB1ADA96}">
      <dgm:prSet/>
      <dgm:spPr/>
      <dgm:t>
        <a:bodyPr/>
        <a:lstStyle/>
        <a:p>
          <a:endParaRPr lang="en-US"/>
        </a:p>
      </dgm:t>
    </dgm:pt>
    <dgm:pt modelId="{80B1F785-68ED-4B01-B5CF-9C14474F6131}" type="sibTrans" cxnId="{792B4E19-10C9-4895-841A-A5C8DB1ADA96}">
      <dgm:prSet/>
      <dgm:spPr/>
      <dgm:t>
        <a:bodyPr/>
        <a:lstStyle/>
        <a:p>
          <a:endParaRPr lang="en-US"/>
        </a:p>
      </dgm:t>
    </dgm:pt>
    <dgm:pt modelId="{AD3827E5-7514-454B-BA56-7F3FADA4F891}">
      <dgm:prSet/>
      <dgm:spPr/>
      <dgm:t>
        <a:bodyPr/>
        <a:lstStyle/>
        <a:p>
          <a:r>
            <a:rPr lang="en-US" dirty="0"/>
            <a:t>$5.9 billion in annual medical costs </a:t>
          </a:r>
        </a:p>
      </dgm:t>
    </dgm:pt>
    <dgm:pt modelId="{52D47D30-84D7-4737-8191-28ED92634AEA}" type="parTrans" cxnId="{CD7144AD-FC9B-4162-90D7-1B6A6EBD0825}">
      <dgm:prSet/>
      <dgm:spPr/>
      <dgm:t>
        <a:bodyPr/>
        <a:lstStyle/>
        <a:p>
          <a:endParaRPr lang="en-US"/>
        </a:p>
      </dgm:t>
    </dgm:pt>
    <dgm:pt modelId="{02B790F3-D2D5-4BE5-A68E-53C8F9FE3A8D}" type="sibTrans" cxnId="{CD7144AD-FC9B-4162-90D7-1B6A6EBD0825}">
      <dgm:prSet/>
      <dgm:spPr/>
      <dgm:t>
        <a:bodyPr/>
        <a:lstStyle/>
        <a:p>
          <a:endParaRPr lang="en-US"/>
        </a:p>
      </dgm:t>
    </dgm:pt>
    <dgm:pt modelId="{5C688417-138E-494A-A0B9-740EF424ECC2}">
      <dgm:prSet/>
      <dgm:spPr/>
      <dgm:t>
        <a:bodyPr/>
        <a:lstStyle/>
        <a:p>
          <a:r>
            <a:rPr lang="en-US" dirty="0"/>
            <a:t>$50.9 billion in lost productivity</a:t>
          </a:r>
        </a:p>
      </dgm:t>
    </dgm:pt>
    <dgm:pt modelId="{90D69793-4B87-4E1D-9D86-7DB458B1F424}" type="parTrans" cxnId="{4CAD8449-53C2-4FD2-83DA-9A7AF2950923}">
      <dgm:prSet/>
      <dgm:spPr/>
      <dgm:t>
        <a:bodyPr/>
        <a:lstStyle/>
        <a:p>
          <a:endParaRPr lang="en-US"/>
        </a:p>
      </dgm:t>
    </dgm:pt>
    <dgm:pt modelId="{696A768E-60D8-40BF-A663-97D2C107A1F1}" type="sibTrans" cxnId="{4CAD8449-53C2-4FD2-83DA-9A7AF2950923}">
      <dgm:prSet/>
      <dgm:spPr/>
      <dgm:t>
        <a:bodyPr/>
        <a:lstStyle/>
        <a:p>
          <a:endParaRPr lang="en-US"/>
        </a:p>
      </dgm:t>
    </dgm:pt>
    <dgm:pt modelId="{15977B73-6195-480C-A14C-FBDE773614E0}">
      <dgm:prSet/>
      <dgm:spPr/>
      <dgm:t>
        <a:bodyPr/>
        <a:lstStyle/>
        <a:p>
          <a:r>
            <a:rPr lang="en-US" dirty="0"/>
            <a:t>Most common in low-income and minority communities</a:t>
          </a:r>
        </a:p>
      </dgm:t>
    </dgm:pt>
    <dgm:pt modelId="{C9FE33E6-115C-4A2A-B253-DB5E6314B883}" type="parTrans" cxnId="{FF9FACF0-7D3B-4C55-B7DA-11F680BAD195}">
      <dgm:prSet/>
      <dgm:spPr/>
      <dgm:t>
        <a:bodyPr/>
        <a:lstStyle/>
        <a:p>
          <a:endParaRPr lang="en-US"/>
        </a:p>
      </dgm:t>
    </dgm:pt>
    <dgm:pt modelId="{D401F1F9-B684-4F8A-813C-3F82586BEDAE}" type="sibTrans" cxnId="{FF9FACF0-7D3B-4C55-B7DA-11F680BAD195}">
      <dgm:prSet/>
      <dgm:spPr/>
      <dgm:t>
        <a:bodyPr/>
        <a:lstStyle/>
        <a:p>
          <a:endParaRPr lang="en-US"/>
        </a:p>
      </dgm:t>
    </dgm:pt>
    <dgm:pt modelId="{4FB75EA8-D237-436F-869A-92A8CE3587B5}">
      <dgm:prSet phldrT="[Text]"/>
      <dgm:spPr/>
      <dgm:t>
        <a:bodyPr/>
        <a:lstStyle/>
        <a:p>
          <a:r>
            <a:rPr lang="en-US" dirty="0"/>
            <a:t>Water supply (leaching from pipes, solder, and fittings)</a:t>
          </a:r>
        </a:p>
      </dgm:t>
    </dgm:pt>
    <dgm:pt modelId="{009A9188-CD8D-4C0E-8AFD-11D76C1A02D5}" type="parTrans" cxnId="{2CC289F3-AF78-47DD-9A58-F1224252CD16}">
      <dgm:prSet/>
      <dgm:spPr/>
      <dgm:t>
        <a:bodyPr/>
        <a:lstStyle/>
        <a:p>
          <a:endParaRPr lang="en-US"/>
        </a:p>
      </dgm:t>
    </dgm:pt>
    <dgm:pt modelId="{5F392C9C-E375-473A-B518-BD168C491B10}" type="sibTrans" cxnId="{2CC289F3-AF78-47DD-9A58-F1224252CD16}">
      <dgm:prSet/>
      <dgm:spPr/>
      <dgm:t>
        <a:bodyPr/>
        <a:lstStyle/>
        <a:p>
          <a:endParaRPr lang="en-US"/>
        </a:p>
      </dgm:t>
    </dgm:pt>
    <dgm:pt modelId="{1CDA7714-7221-4A6B-B5BE-F4E6EDF90EDE}">
      <dgm:prSet phldrT="[Text]"/>
      <dgm:spPr/>
      <dgm:t>
        <a:bodyPr/>
        <a:lstStyle/>
        <a:p>
          <a:r>
            <a:rPr lang="en-US" dirty="0"/>
            <a:t>Estimated 6,700 children with elevated blood lead levels (EBLLs) in HUD-assisted housing</a:t>
          </a:r>
        </a:p>
      </dgm:t>
    </dgm:pt>
    <dgm:pt modelId="{B77EF2F8-A0DE-4BE2-AC07-2540F784628E}" type="sibTrans" cxnId="{A01E7123-F93C-4FC5-A039-9C9ADE75B7BF}">
      <dgm:prSet/>
      <dgm:spPr/>
      <dgm:t>
        <a:bodyPr/>
        <a:lstStyle/>
        <a:p>
          <a:endParaRPr lang="en-US"/>
        </a:p>
      </dgm:t>
    </dgm:pt>
    <dgm:pt modelId="{A9512521-1485-4ED6-89D0-C98B439A63A8}" type="parTrans" cxnId="{A01E7123-F93C-4FC5-A039-9C9ADE75B7BF}">
      <dgm:prSet/>
      <dgm:spPr/>
      <dgm:t>
        <a:bodyPr/>
        <a:lstStyle/>
        <a:p>
          <a:endParaRPr lang="en-US"/>
        </a:p>
      </dgm:t>
    </dgm:pt>
    <dgm:pt modelId="{BE8DFD10-2D00-4C0C-93ED-7446D2DA2343}">
      <dgm:prSet phldrT="[Text]"/>
      <dgm:spPr/>
      <dgm:t>
        <a:bodyPr/>
        <a:lstStyle/>
        <a:p>
          <a:r>
            <a:rPr lang="en-US" dirty="0"/>
            <a:t>37 million homes with LBP, 23 million with LBP hazards</a:t>
          </a:r>
        </a:p>
      </dgm:t>
    </dgm:pt>
    <dgm:pt modelId="{956C712C-DAA1-40BA-939A-D44DB8A53415}" type="sibTrans" cxnId="{7A477DA0-6CE9-459B-98A4-771F144F2EE9}">
      <dgm:prSet/>
      <dgm:spPr/>
      <dgm:t>
        <a:bodyPr/>
        <a:lstStyle/>
        <a:p>
          <a:endParaRPr lang="en-US"/>
        </a:p>
      </dgm:t>
    </dgm:pt>
    <dgm:pt modelId="{89761A4F-B1B0-4C63-8E49-5472F26C8C9A}" type="parTrans" cxnId="{7A477DA0-6CE9-459B-98A4-771F144F2EE9}">
      <dgm:prSet/>
      <dgm:spPr/>
      <dgm:t>
        <a:bodyPr/>
        <a:lstStyle/>
        <a:p>
          <a:endParaRPr lang="en-US"/>
        </a:p>
      </dgm:t>
    </dgm:pt>
    <dgm:pt modelId="{A49FA0D8-E2DB-4046-AED8-CAA5D5BEEE38}">
      <dgm:prSet phldrT="[Text]"/>
      <dgm:spPr/>
      <dgm:t>
        <a:bodyPr/>
        <a:lstStyle/>
        <a:p>
          <a:r>
            <a:rPr lang="en-US" dirty="0"/>
            <a:t>Soil contamination</a:t>
          </a:r>
        </a:p>
      </dgm:t>
    </dgm:pt>
    <dgm:pt modelId="{AE81FA24-C62B-4328-A83B-54E344F5A62F}" type="sibTrans" cxnId="{58E70349-A1BA-4E8C-AED5-AE16676330BE}">
      <dgm:prSet/>
      <dgm:spPr/>
      <dgm:t>
        <a:bodyPr/>
        <a:lstStyle/>
        <a:p>
          <a:endParaRPr lang="en-US"/>
        </a:p>
      </dgm:t>
    </dgm:pt>
    <dgm:pt modelId="{8EB06D7A-EA92-46A1-BABD-3AA7085F924B}" type="parTrans" cxnId="{58E70349-A1BA-4E8C-AED5-AE16676330BE}">
      <dgm:prSet/>
      <dgm:spPr/>
      <dgm:t>
        <a:bodyPr/>
        <a:lstStyle/>
        <a:p>
          <a:endParaRPr lang="en-US"/>
        </a:p>
      </dgm:t>
    </dgm:pt>
    <dgm:pt modelId="{59A2BDA4-739D-4F34-AC58-D6A02D438703}">
      <dgm:prSet phldrT="[Text]"/>
      <dgm:spPr/>
      <dgm:t>
        <a:bodyPr/>
        <a:lstStyle/>
        <a:p>
          <a:r>
            <a:rPr lang="en-US" dirty="0"/>
            <a:t>Over 500,000 children with blood lead levels above CDC’s reference value</a:t>
          </a:r>
        </a:p>
      </dgm:t>
    </dgm:pt>
    <dgm:pt modelId="{9A1E4427-EF33-455F-922A-BB180C62B6F2}" type="parTrans" cxnId="{624CB8C0-046F-47A4-B82C-3F34076F5EC5}">
      <dgm:prSet/>
      <dgm:spPr/>
    </dgm:pt>
    <dgm:pt modelId="{70697C44-B240-448F-A76D-37FA9FC173A1}" type="sibTrans" cxnId="{624CB8C0-046F-47A4-B82C-3F34076F5EC5}">
      <dgm:prSet/>
      <dgm:spPr/>
    </dgm:pt>
    <dgm:pt modelId="{5B88F26B-4956-490B-B25D-DDEB913581A8}" type="pres">
      <dgm:prSet presAssocID="{F08BDCE5-A832-44CF-8DC8-80AC366B61EF}" presName="diagram" presStyleCnt="0">
        <dgm:presLayoutVars>
          <dgm:dir/>
          <dgm:resizeHandles val="exact"/>
        </dgm:presLayoutVars>
      </dgm:prSet>
      <dgm:spPr/>
    </dgm:pt>
    <dgm:pt modelId="{DD94B286-028F-4A95-B085-39EECC9594FC}" type="pres">
      <dgm:prSet presAssocID="{9B91FE6B-02E9-4828-A2BC-7A32679990B6}" presName="node" presStyleLbl="node1" presStyleIdx="0" presStyleCnt="3" custScaleX="99995" custScaleY="208704" custLinFactNeighborX="940" custLinFactNeighborY="-2742">
        <dgm:presLayoutVars>
          <dgm:bulletEnabled val="1"/>
        </dgm:presLayoutVars>
      </dgm:prSet>
      <dgm:spPr/>
    </dgm:pt>
    <dgm:pt modelId="{8F718487-C3F3-4D1A-BA2E-AE5C27B78237}" type="pres">
      <dgm:prSet presAssocID="{A60608FA-D919-4006-B07D-3789B7B8638F}" presName="sibTrans" presStyleCnt="0"/>
      <dgm:spPr/>
    </dgm:pt>
    <dgm:pt modelId="{30865038-0355-4A8F-8F8B-0C7536436958}" type="pres">
      <dgm:prSet presAssocID="{81C5B00E-E176-4D85-809E-9B6C1803FFD5}" presName="node" presStyleLbl="node1" presStyleIdx="1" presStyleCnt="3" custScaleX="99995" custScaleY="208704" custLinFactNeighborX="-6575" custLinFactNeighborY="-2742">
        <dgm:presLayoutVars>
          <dgm:bulletEnabled val="1"/>
        </dgm:presLayoutVars>
      </dgm:prSet>
      <dgm:spPr/>
    </dgm:pt>
    <dgm:pt modelId="{EAE482FD-9EF5-4D54-A5E8-3A04C18C263E}" type="pres">
      <dgm:prSet presAssocID="{A64A828C-75CB-447B-ACAA-27F6F34A9165}" presName="sibTrans" presStyleCnt="0"/>
      <dgm:spPr/>
    </dgm:pt>
    <dgm:pt modelId="{3FC6EED0-F9BA-430C-ACE9-164751CAB2BB}" type="pres">
      <dgm:prSet presAssocID="{7E6441A7-8D56-4601-A19F-81298E383587}" presName="node" presStyleLbl="node1" presStyleIdx="2" presStyleCnt="3" custScaleX="99995" custScaleY="208704" custLinFactNeighborX="-15061" custLinFactNeighborY="-2742">
        <dgm:presLayoutVars>
          <dgm:bulletEnabled val="1"/>
        </dgm:presLayoutVars>
      </dgm:prSet>
      <dgm:spPr/>
    </dgm:pt>
  </dgm:ptLst>
  <dgm:cxnLst>
    <dgm:cxn modelId="{DB38A50B-EE63-456A-B43C-990399F41C03}" srcId="{F08BDCE5-A832-44CF-8DC8-80AC366B61EF}" destId="{9B91FE6B-02E9-4828-A2BC-7A32679990B6}" srcOrd="0" destOrd="0" parTransId="{B4E518FF-52CD-4A0B-A9E5-4C763AB525DE}" sibTransId="{A60608FA-D919-4006-B07D-3789B7B8638F}"/>
    <dgm:cxn modelId="{792B4E19-10C9-4895-841A-A5C8DB1ADA96}" srcId="{9B91FE6B-02E9-4828-A2BC-7A32679990B6}" destId="{22888D95-257C-40C4-A66C-AEB55FD9F5A8}" srcOrd="3" destOrd="0" parTransId="{EF70DF2D-F4C0-42C3-A8B7-FAA0FD952CE1}" sibTransId="{80B1F785-68ED-4B01-B5CF-9C14474F6131}"/>
    <dgm:cxn modelId="{8EDC141E-F5DC-4534-B18E-8435C2AED2CE}" type="presOf" srcId="{7E6441A7-8D56-4601-A19F-81298E383587}" destId="{3FC6EED0-F9BA-430C-ACE9-164751CAB2BB}" srcOrd="0" destOrd="0" presId="urn:microsoft.com/office/officeart/2005/8/layout/default"/>
    <dgm:cxn modelId="{A01E7123-F93C-4FC5-A039-9C9ADE75B7BF}" srcId="{81C5B00E-E176-4D85-809E-9B6C1803FFD5}" destId="{1CDA7714-7221-4A6B-B5BE-F4E6EDF90EDE}" srcOrd="2" destOrd="0" parTransId="{A9512521-1485-4ED6-89D0-C98B439A63A8}" sibTransId="{B77EF2F8-A0DE-4BE2-AC07-2540F784628E}"/>
    <dgm:cxn modelId="{ED106D24-CEF0-42C1-A2C5-5CD322801044}" type="presOf" srcId="{81C5B00E-E176-4D85-809E-9B6C1803FFD5}" destId="{30865038-0355-4A8F-8F8B-0C7536436958}" srcOrd="0" destOrd="0" presId="urn:microsoft.com/office/officeart/2005/8/layout/default"/>
    <dgm:cxn modelId="{84498929-1D22-4F8E-B7BC-826E5447B787}" type="presOf" srcId="{BE8DFD10-2D00-4C0C-93ED-7446D2DA2343}" destId="{30865038-0355-4A8F-8F8B-0C7536436958}" srcOrd="0" destOrd="1" presId="urn:microsoft.com/office/officeart/2005/8/layout/default"/>
    <dgm:cxn modelId="{38461F2F-0285-4853-A533-FF70F2D20D0B}" type="presOf" srcId="{22888D95-257C-40C4-A66C-AEB55FD9F5A8}" destId="{DD94B286-028F-4A95-B085-39EECC9594FC}" srcOrd="0" destOrd="4" presId="urn:microsoft.com/office/officeart/2005/8/layout/default"/>
    <dgm:cxn modelId="{D5238E3D-3684-4890-AE79-CF1003C3A427}" type="presOf" srcId="{AD3827E5-7514-454B-BA56-7F3FADA4F891}" destId="{3FC6EED0-F9BA-430C-ACE9-164751CAB2BB}" srcOrd="0" destOrd="1" presId="urn:microsoft.com/office/officeart/2005/8/layout/default"/>
    <dgm:cxn modelId="{CF6B3E5B-0965-4B9C-98A7-92DE78EFC7A1}" type="presOf" srcId="{F08BDCE5-A832-44CF-8DC8-80AC366B61EF}" destId="{5B88F26B-4956-490B-B25D-DDEB913581A8}" srcOrd="0" destOrd="0" presId="urn:microsoft.com/office/officeart/2005/8/layout/default"/>
    <dgm:cxn modelId="{51D4375C-289F-45A0-963B-1CD167357659}" srcId="{F08BDCE5-A832-44CF-8DC8-80AC366B61EF}" destId="{81C5B00E-E176-4D85-809E-9B6C1803FFD5}" srcOrd="1" destOrd="0" parTransId="{68D918E3-6E7B-416C-A1D3-4EB7468CEB25}" sibTransId="{A64A828C-75CB-447B-ACAA-27F6F34A9165}"/>
    <dgm:cxn modelId="{6799C265-4185-4F8B-9BC6-A022FB761EA8}" type="presOf" srcId="{9B91FE6B-02E9-4828-A2BC-7A32679990B6}" destId="{DD94B286-028F-4A95-B085-39EECC9594FC}" srcOrd="0" destOrd="0" presId="urn:microsoft.com/office/officeart/2005/8/layout/default"/>
    <dgm:cxn modelId="{58E70349-A1BA-4E8C-AED5-AE16676330BE}" srcId="{9B91FE6B-02E9-4828-A2BC-7A32679990B6}" destId="{A49FA0D8-E2DB-4046-AED8-CAA5D5BEEE38}" srcOrd="1" destOrd="0" parTransId="{8EB06D7A-EA92-46A1-BABD-3AA7085F924B}" sibTransId="{AE81FA24-C62B-4328-A83B-54E344F5A62F}"/>
    <dgm:cxn modelId="{4CAD8449-53C2-4FD2-83DA-9A7AF2950923}" srcId="{7E6441A7-8D56-4601-A19F-81298E383587}" destId="{5C688417-138E-494A-A0B9-740EF424ECC2}" srcOrd="1" destOrd="0" parTransId="{90D69793-4B87-4E1D-9D86-7DB458B1F424}" sibTransId="{696A768E-60D8-40BF-A663-97D2C107A1F1}"/>
    <dgm:cxn modelId="{AABB3C58-8A2F-4586-9BCF-9E6048C93B0F}" type="presOf" srcId="{A49FA0D8-E2DB-4046-AED8-CAA5D5BEEE38}" destId="{DD94B286-028F-4A95-B085-39EECC9594FC}" srcOrd="0" destOrd="2" presId="urn:microsoft.com/office/officeart/2005/8/layout/default"/>
    <dgm:cxn modelId="{4FADEF95-D7D6-4794-B882-8AB35C53EAEF}" srcId="{F08BDCE5-A832-44CF-8DC8-80AC366B61EF}" destId="{7E6441A7-8D56-4601-A19F-81298E383587}" srcOrd="2" destOrd="0" parTransId="{ACFA0B1A-E252-4994-8D7D-B522E2BB2111}" sibTransId="{1E646FD5-7703-404D-8D65-25A418639359}"/>
    <dgm:cxn modelId="{7214DB9B-A389-4120-9D2F-B97A1987100C}" type="presOf" srcId="{1CDA7714-7221-4A6B-B5BE-F4E6EDF90EDE}" destId="{30865038-0355-4A8F-8F8B-0C7536436958}" srcOrd="0" destOrd="3" presId="urn:microsoft.com/office/officeart/2005/8/layout/default"/>
    <dgm:cxn modelId="{7A477DA0-6CE9-459B-98A4-771F144F2EE9}" srcId="{81C5B00E-E176-4D85-809E-9B6C1803FFD5}" destId="{BE8DFD10-2D00-4C0C-93ED-7446D2DA2343}" srcOrd="0" destOrd="0" parTransId="{89761A4F-B1B0-4C63-8E49-5472F26C8C9A}" sibTransId="{956C712C-DAA1-40BA-939A-D44DB8A53415}"/>
    <dgm:cxn modelId="{CD7144AD-FC9B-4162-90D7-1B6A6EBD0825}" srcId="{7E6441A7-8D56-4601-A19F-81298E383587}" destId="{AD3827E5-7514-454B-BA56-7F3FADA4F891}" srcOrd="0" destOrd="0" parTransId="{52D47D30-84D7-4737-8191-28ED92634AEA}" sibTransId="{02B790F3-D2D5-4BE5-A68E-53C8F9FE3A8D}"/>
    <dgm:cxn modelId="{134948B2-501B-483D-9CA6-7D1170B0252B}" type="presOf" srcId="{5C688417-138E-494A-A0B9-740EF424ECC2}" destId="{3FC6EED0-F9BA-430C-ACE9-164751CAB2BB}" srcOrd="0" destOrd="2" presId="urn:microsoft.com/office/officeart/2005/8/layout/default"/>
    <dgm:cxn modelId="{624CB8C0-046F-47A4-B82C-3F34076F5EC5}" srcId="{81C5B00E-E176-4D85-809E-9B6C1803FFD5}" destId="{59A2BDA4-739D-4F34-AC58-D6A02D438703}" srcOrd="1" destOrd="0" parTransId="{9A1E4427-EF33-455F-922A-BB180C62B6F2}" sibTransId="{70697C44-B240-448F-A76D-37FA9FC173A1}"/>
    <dgm:cxn modelId="{4430BAC8-889E-48EB-B8F6-20FB57B33C8B}" type="presOf" srcId="{4FB75EA8-D237-436F-869A-92A8CE3587B5}" destId="{DD94B286-028F-4A95-B085-39EECC9594FC}" srcOrd="0" destOrd="3" presId="urn:microsoft.com/office/officeart/2005/8/layout/default"/>
    <dgm:cxn modelId="{127A79CA-9D17-4B59-A40F-35CA70EFF22C}" type="presOf" srcId="{F306C568-C97C-4266-A43B-6C91B7B818DF}" destId="{DD94B286-028F-4A95-B085-39EECC9594FC}" srcOrd="0" destOrd="1" presId="urn:microsoft.com/office/officeart/2005/8/layout/default"/>
    <dgm:cxn modelId="{5EEFD0CA-2945-4F8A-AF18-324FABC8E2E2}" type="presOf" srcId="{59A2BDA4-739D-4F34-AC58-D6A02D438703}" destId="{30865038-0355-4A8F-8F8B-0C7536436958}" srcOrd="0" destOrd="2" presId="urn:microsoft.com/office/officeart/2005/8/layout/default"/>
    <dgm:cxn modelId="{C4909CE1-3590-421B-B741-7C380EF83495}" srcId="{9B91FE6B-02E9-4828-A2BC-7A32679990B6}" destId="{F306C568-C97C-4266-A43B-6C91B7B818DF}" srcOrd="0" destOrd="0" parTransId="{6363816B-2654-453D-9947-88578DE369C6}" sibTransId="{E5FAA164-A628-4FF9-B795-C736D10C47D0}"/>
    <dgm:cxn modelId="{FF9FACF0-7D3B-4C55-B7DA-11F680BAD195}" srcId="{7E6441A7-8D56-4601-A19F-81298E383587}" destId="{15977B73-6195-480C-A14C-FBDE773614E0}" srcOrd="2" destOrd="0" parTransId="{C9FE33E6-115C-4A2A-B253-DB5E6314B883}" sibTransId="{D401F1F9-B684-4F8A-813C-3F82586BEDAE}"/>
    <dgm:cxn modelId="{2CC289F3-AF78-47DD-9A58-F1224252CD16}" srcId="{9B91FE6B-02E9-4828-A2BC-7A32679990B6}" destId="{4FB75EA8-D237-436F-869A-92A8CE3587B5}" srcOrd="2" destOrd="0" parTransId="{009A9188-CD8D-4C0E-8AFD-11D76C1A02D5}" sibTransId="{5F392C9C-E375-473A-B518-BD168C491B10}"/>
    <dgm:cxn modelId="{8DC656F5-FA73-43E1-A518-FE9607B2B68F}" type="presOf" srcId="{15977B73-6195-480C-A14C-FBDE773614E0}" destId="{3FC6EED0-F9BA-430C-ACE9-164751CAB2BB}" srcOrd="0" destOrd="3" presId="urn:microsoft.com/office/officeart/2005/8/layout/default"/>
    <dgm:cxn modelId="{B643E393-58F1-4834-9013-DDCCD53367ED}" type="presParOf" srcId="{5B88F26B-4956-490B-B25D-DDEB913581A8}" destId="{DD94B286-028F-4A95-B085-39EECC9594FC}" srcOrd="0" destOrd="0" presId="urn:microsoft.com/office/officeart/2005/8/layout/default"/>
    <dgm:cxn modelId="{72836093-D0AF-416C-AFDA-DE000B74555D}" type="presParOf" srcId="{5B88F26B-4956-490B-B25D-DDEB913581A8}" destId="{8F718487-C3F3-4D1A-BA2E-AE5C27B78237}" srcOrd="1" destOrd="0" presId="urn:microsoft.com/office/officeart/2005/8/layout/default"/>
    <dgm:cxn modelId="{22920455-4766-42F1-B142-C7472AD7DFEF}" type="presParOf" srcId="{5B88F26B-4956-490B-B25D-DDEB913581A8}" destId="{30865038-0355-4A8F-8F8B-0C7536436958}" srcOrd="2" destOrd="0" presId="urn:microsoft.com/office/officeart/2005/8/layout/default"/>
    <dgm:cxn modelId="{78068BA1-EB3B-42D9-A2EE-8A81005CE99A}" type="presParOf" srcId="{5B88F26B-4956-490B-B25D-DDEB913581A8}" destId="{EAE482FD-9EF5-4D54-A5E8-3A04C18C263E}" srcOrd="3" destOrd="0" presId="urn:microsoft.com/office/officeart/2005/8/layout/default"/>
    <dgm:cxn modelId="{E5FD86AF-D045-4A7C-87EE-799EDCC1FE0E}" type="presParOf" srcId="{5B88F26B-4956-490B-B25D-DDEB913581A8}" destId="{3FC6EED0-F9BA-430C-ACE9-164751CAB2B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C5DD7-68A3-463F-9997-57C2D9029CE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E307D3F-7ABB-4957-A57D-F6E0980DE041}">
      <dgm:prSet phldrT="[Text]"/>
      <dgm:spPr/>
      <dgm:t>
        <a:bodyPr/>
        <a:lstStyle/>
        <a:p>
          <a:r>
            <a:rPr lang="en-US" dirty="0"/>
            <a:t>Lead Disclosure Rule</a:t>
          </a:r>
        </a:p>
      </dgm:t>
    </dgm:pt>
    <dgm:pt modelId="{DE11195C-88DA-4A59-9582-36F1A78008BC}" type="parTrans" cxnId="{26DCDD23-1F95-4455-849F-2E7AD26E99D0}">
      <dgm:prSet/>
      <dgm:spPr/>
      <dgm:t>
        <a:bodyPr/>
        <a:lstStyle/>
        <a:p>
          <a:endParaRPr lang="en-US" sz="2000"/>
        </a:p>
      </dgm:t>
    </dgm:pt>
    <dgm:pt modelId="{419B5D63-2881-4BD5-B6DF-1ABC87B7D9E4}" type="sibTrans" cxnId="{26DCDD23-1F95-4455-849F-2E7AD26E99D0}">
      <dgm:prSet/>
      <dgm:spPr/>
      <dgm:t>
        <a:bodyPr/>
        <a:lstStyle/>
        <a:p>
          <a:endParaRPr lang="en-US"/>
        </a:p>
      </dgm:t>
    </dgm:pt>
    <dgm:pt modelId="{4F67BCDF-324F-43C0-B1D0-F163D4746622}">
      <dgm:prSet phldrT="[Text]" custT="1"/>
      <dgm:spPr/>
      <dgm:t>
        <a:bodyPr/>
        <a:lstStyle/>
        <a:p>
          <a:r>
            <a:rPr lang="en-US" sz="1600" dirty="0"/>
            <a:t>24 CFR Part 35 - Subpart A</a:t>
          </a:r>
        </a:p>
      </dgm:t>
    </dgm:pt>
    <dgm:pt modelId="{F246360E-D474-4051-B569-2524F7138F36}" type="parTrans" cxnId="{6FA5006F-FA3D-4C1A-B0B2-6C235CBD8791}">
      <dgm:prSet/>
      <dgm:spPr/>
      <dgm:t>
        <a:bodyPr/>
        <a:lstStyle/>
        <a:p>
          <a:endParaRPr lang="en-US" sz="2000"/>
        </a:p>
      </dgm:t>
    </dgm:pt>
    <dgm:pt modelId="{AECA8F1F-9857-43B5-A270-53AD634B66D7}" type="sibTrans" cxnId="{6FA5006F-FA3D-4C1A-B0B2-6C235CBD8791}">
      <dgm:prSet/>
      <dgm:spPr/>
      <dgm:t>
        <a:bodyPr/>
        <a:lstStyle/>
        <a:p>
          <a:endParaRPr lang="en-US"/>
        </a:p>
      </dgm:t>
    </dgm:pt>
    <dgm:pt modelId="{95E5710F-B915-405F-95BA-1951864421F6}">
      <dgm:prSet phldrT="[Text]"/>
      <dgm:spPr/>
      <dgm:t>
        <a:bodyPr/>
        <a:lstStyle/>
        <a:p>
          <a:r>
            <a:rPr lang="en-US" dirty="0"/>
            <a:t>Lead Safe Housing Rule</a:t>
          </a:r>
        </a:p>
      </dgm:t>
    </dgm:pt>
    <dgm:pt modelId="{0668B737-21BF-4751-9D0D-F3FE1CF63728}" type="parTrans" cxnId="{F8AF5824-A5D5-49EC-A63B-F61E621A2789}">
      <dgm:prSet/>
      <dgm:spPr/>
      <dgm:t>
        <a:bodyPr/>
        <a:lstStyle/>
        <a:p>
          <a:endParaRPr lang="en-US" sz="2000"/>
        </a:p>
      </dgm:t>
    </dgm:pt>
    <dgm:pt modelId="{3CACBC10-D49E-4D0E-B7D7-76FF50BDF834}" type="sibTrans" cxnId="{F8AF5824-A5D5-49EC-A63B-F61E621A2789}">
      <dgm:prSet/>
      <dgm:spPr/>
      <dgm:t>
        <a:bodyPr/>
        <a:lstStyle/>
        <a:p>
          <a:endParaRPr lang="en-US"/>
        </a:p>
      </dgm:t>
    </dgm:pt>
    <dgm:pt modelId="{29FBAE52-E647-4EC1-8029-0DC4D27DAD87}">
      <dgm:prSet phldrT="[Text]" custT="1"/>
      <dgm:spPr/>
      <dgm:t>
        <a:bodyPr/>
        <a:lstStyle/>
        <a:p>
          <a:r>
            <a:rPr lang="en-US" sz="1600" dirty="0"/>
            <a:t>24 CFR Part 35 – Subparts B – R</a:t>
          </a:r>
        </a:p>
      </dgm:t>
    </dgm:pt>
    <dgm:pt modelId="{7FDC4EC3-ECA2-4301-9B79-DD7DC5723341}" type="parTrans" cxnId="{F0DB4FD5-4523-44F0-840C-647031BCFC51}">
      <dgm:prSet/>
      <dgm:spPr/>
      <dgm:t>
        <a:bodyPr/>
        <a:lstStyle/>
        <a:p>
          <a:endParaRPr lang="en-US" sz="2000"/>
        </a:p>
      </dgm:t>
    </dgm:pt>
    <dgm:pt modelId="{CA9C96B1-F284-418A-ADD9-235A239FC468}" type="sibTrans" cxnId="{F0DB4FD5-4523-44F0-840C-647031BCFC51}">
      <dgm:prSet/>
      <dgm:spPr/>
      <dgm:t>
        <a:bodyPr/>
        <a:lstStyle/>
        <a:p>
          <a:endParaRPr lang="en-US"/>
        </a:p>
      </dgm:t>
    </dgm:pt>
    <dgm:pt modelId="{11A5DD31-0FF0-4177-80E8-65DF7B6518FF}">
      <dgm:prSet phldrT="[Text]"/>
      <dgm:spPr/>
      <dgm:t>
        <a:bodyPr/>
        <a:lstStyle/>
        <a:p>
          <a:r>
            <a:rPr lang="en-US" dirty="0"/>
            <a:t>Renovation, Repair and Painting Rule</a:t>
          </a:r>
        </a:p>
      </dgm:t>
    </dgm:pt>
    <dgm:pt modelId="{5F9C9C05-F102-4D92-AC05-627FB5138F27}" type="parTrans" cxnId="{67CAEE44-162D-4B3F-AF43-C1C0923309EF}">
      <dgm:prSet/>
      <dgm:spPr/>
      <dgm:t>
        <a:bodyPr/>
        <a:lstStyle/>
        <a:p>
          <a:endParaRPr lang="en-US" sz="2000"/>
        </a:p>
      </dgm:t>
    </dgm:pt>
    <dgm:pt modelId="{B0EF090B-784D-41F2-97D1-2C39C7FDEB4F}" type="sibTrans" cxnId="{67CAEE44-162D-4B3F-AF43-C1C0923309EF}">
      <dgm:prSet/>
      <dgm:spPr/>
      <dgm:t>
        <a:bodyPr/>
        <a:lstStyle/>
        <a:p>
          <a:endParaRPr lang="en-US"/>
        </a:p>
      </dgm:t>
    </dgm:pt>
    <dgm:pt modelId="{436918E8-457D-4DEF-BDBE-78D0358F324B}">
      <dgm:prSet phldrT="[Text]" custT="1"/>
      <dgm:spPr/>
      <dgm:t>
        <a:bodyPr/>
        <a:lstStyle/>
        <a:p>
          <a:r>
            <a:rPr lang="en-US" sz="1600" dirty="0"/>
            <a:t>Monitored and Enforced by the EPA &amp; some states</a:t>
          </a:r>
        </a:p>
      </dgm:t>
    </dgm:pt>
    <dgm:pt modelId="{AAEFA5E4-EC74-4F78-9F2B-8EBC30B1E935}" type="parTrans" cxnId="{AEE15A34-3582-42FF-AE3E-BA8A172488CE}">
      <dgm:prSet/>
      <dgm:spPr/>
      <dgm:t>
        <a:bodyPr/>
        <a:lstStyle/>
        <a:p>
          <a:endParaRPr lang="en-US" sz="2000"/>
        </a:p>
      </dgm:t>
    </dgm:pt>
    <dgm:pt modelId="{9B1882F8-58A7-4C77-856B-20041AA6971F}" type="sibTrans" cxnId="{AEE15A34-3582-42FF-AE3E-BA8A172488CE}">
      <dgm:prSet/>
      <dgm:spPr/>
      <dgm:t>
        <a:bodyPr/>
        <a:lstStyle/>
        <a:p>
          <a:endParaRPr lang="en-US"/>
        </a:p>
      </dgm:t>
    </dgm:pt>
    <dgm:pt modelId="{BB24894B-ECEA-49D7-92FC-E32650A8CB4A}">
      <dgm:prSet phldrT="[Text]" custT="1"/>
      <dgm:spPr/>
      <dgm:t>
        <a:bodyPr/>
        <a:lstStyle/>
        <a:p>
          <a:r>
            <a:rPr lang="en-US" sz="1600" dirty="0"/>
            <a:t>Applies to any renovation, repair and painting project that may disturb LBP</a:t>
          </a:r>
        </a:p>
      </dgm:t>
    </dgm:pt>
    <dgm:pt modelId="{FBE6A114-00DD-4127-B5FE-2DE83171BBB3}" type="parTrans" cxnId="{097F21B3-4534-40A0-8424-5DD6AA9B56F9}">
      <dgm:prSet/>
      <dgm:spPr/>
      <dgm:t>
        <a:bodyPr/>
        <a:lstStyle/>
        <a:p>
          <a:endParaRPr lang="en-US" sz="2000"/>
        </a:p>
      </dgm:t>
    </dgm:pt>
    <dgm:pt modelId="{E5BC8727-B068-4539-AD61-BDC7FE5AA4B5}" type="sibTrans" cxnId="{097F21B3-4534-40A0-8424-5DD6AA9B56F9}">
      <dgm:prSet/>
      <dgm:spPr/>
      <dgm:t>
        <a:bodyPr/>
        <a:lstStyle/>
        <a:p>
          <a:endParaRPr lang="en-US"/>
        </a:p>
      </dgm:t>
    </dgm:pt>
    <dgm:pt modelId="{83421544-BF05-4BCA-B2E3-4CF93847C48F}">
      <dgm:prSet phldrT="[Text]" custT="1"/>
      <dgm:spPr/>
      <dgm:t>
        <a:bodyPr/>
        <a:lstStyle/>
        <a:p>
          <a:pPr>
            <a:buFont typeface="Arial" panose="020B0604020202020204" pitchFamily="34" charset="0"/>
            <a:buChar char="•"/>
          </a:pPr>
          <a:r>
            <a:rPr lang="en-US" sz="1600" dirty="0"/>
            <a:t>Requires disclosure of LBP hazards and </a:t>
          </a:r>
          <a:r>
            <a:rPr lang="en-US" sz="1600" i="1" dirty="0"/>
            <a:t>Protect Your Family From Lead in Your Home</a:t>
          </a:r>
          <a:endParaRPr lang="en-US" sz="1600" dirty="0"/>
        </a:p>
      </dgm:t>
    </dgm:pt>
    <dgm:pt modelId="{5DFADF8A-08A9-4961-AFC9-A78D9052B8E9}" type="parTrans" cxnId="{A4058CDE-FB5A-40DE-8A2C-238005D7AF2B}">
      <dgm:prSet/>
      <dgm:spPr/>
      <dgm:t>
        <a:bodyPr/>
        <a:lstStyle/>
        <a:p>
          <a:endParaRPr lang="en-US" sz="2000"/>
        </a:p>
      </dgm:t>
    </dgm:pt>
    <dgm:pt modelId="{90C3DBDA-D9F0-49F9-B596-E7072B209FB8}" type="sibTrans" cxnId="{A4058CDE-FB5A-40DE-8A2C-238005D7AF2B}">
      <dgm:prSet/>
      <dgm:spPr/>
      <dgm:t>
        <a:bodyPr/>
        <a:lstStyle/>
        <a:p>
          <a:endParaRPr lang="en-US"/>
        </a:p>
      </dgm:t>
    </dgm:pt>
    <dgm:pt modelId="{A7F86380-91C7-4D5D-A7E0-8A210D9264DF}">
      <dgm:prSet phldrT="[Text]" custT="1"/>
      <dgm:spPr/>
      <dgm:t>
        <a:bodyPr/>
        <a:lstStyle/>
        <a:p>
          <a:pPr>
            <a:buFont typeface="Arial" panose="020B0604020202020204" pitchFamily="34" charset="0"/>
            <a:buChar char="•"/>
          </a:pPr>
          <a:r>
            <a:rPr lang="en-US" sz="1600" dirty="0"/>
            <a:t>Subpart L – Public Housing Programs</a:t>
          </a:r>
        </a:p>
      </dgm:t>
    </dgm:pt>
    <dgm:pt modelId="{97D12106-EF42-4D86-9287-47F5C63669F1}" type="parTrans" cxnId="{A4A14299-30A3-4254-8813-5A5076DE2840}">
      <dgm:prSet/>
      <dgm:spPr/>
      <dgm:t>
        <a:bodyPr/>
        <a:lstStyle/>
        <a:p>
          <a:endParaRPr lang="en-US" sz="2000"/>
        </a:p>
      </dgm:t>
    </dgm:pt>
    <dgm:pt modelId="{7981CE8C-084E-4E2D-9115-E787E8A8901B}" type="sibTrans" cxnId="{A4A14299-30A3-4254-8813-5A5076DE2840}">
      <dgm:prSet/>
      <dgm:spPr/>
      <dgm:t>
        <a:bodyPr/>
        <a:lstStyle/>
        <a:p>
          <a:endParaRPr lang="en-US"/>
        </a:p>
      </dgm:t>
    </dgm:pt>
    <dgm:pt modelId="{C1417366-B23B-4382-BF78-6E2EAFD967C9}">
      <dgm:prSet phldrT="[Text]" custT="1"/>
      <dgm:spPr/>
      <dgm:t>
        <a:bodyPr/>
        <a:lstStyle/>
        <a:p>
          <a:pPr>
            <a:buFont typeface="Arial" panose="020B0604020202020204" pitchFamily="34" charset="0"/>
            <a:buChar char="•"/>
          </a:pPr>
          <a:r>
            <a:rPr lang="en-US" sz="1600" dirty="0"/>
            <a:t>Subpart M – Tenant-Based Rental Assistance</a:t>
          </a:r>
        </a:p>
      </dgm:t>
    </dgm:pt>
    <dgm:pt modelId="{50D01C9D-70CA-4EAE-8BF5-2CEEE966FAA8}" type="parTrans" cxnId="{733D2B43-2636-41C0-8460-B151487BC73A}">
      <dgm:prSet/>
      <dgm:spPr/>
      <dgm:t>
        <a:bodyPr/>
        <a:lstStyle/>
        <a:p>
          <a:endParaRPr lang="en-US" sz="2000"/>
        </a:p>
      </dgm:t>
    </dgm:pt>
    <dgm:pt modelId="{F7EA840A-FE2A-414C-82B1-AA73A0706F62}" type="sibTrans" cxnId="{733D2B43-2636-41C0-8460-B151487BC73A}">
      <dgm:prSet/>
      <dgm:spPr/>
      <dgm:t>
        <a:bodyPr/>
        <a:lstStyle/>
        <a:p>
          <a:endParaRPr lang="en-US"/>
        </a:p>
      </dgm:t>
    </dgm:pt>
    <dgm:pt modelId="{ADB93CDB-CAB9-4E00-B7FD-F5851C96F3F5}">
      <dgm:prSet phldrT="[Text]" custT="1"/>
      <dgm:spPr/>
      <dgm:t>
        <a:bodyPr/>
        <a:lstStyle/>
        <a:p>
          <a:pPr>
            <a:buFont typeface="Arial" panose="020B0604020202020204" pitchFamily="34" charset="0"/>
            <a:buChar char="•"/>
          </a:pPr>
          <a:r>
            <a:rPr lang="en-US" sz="1600" dirty="0"/>
            <a:t>Subpart H – Project-Based Rental Assistance (includes PBV)</a:t>
          </a:r>
        </a:p>
      </dgm:t>
    </dgm:pt>
    <dgm:pt modelId="{958B5928-3022-42B7-A8BE-2CB611F1E899}" type="parTrans" cxnId="{DFDDAF4E-D3F3-401B-BABF-CBD1452FF744}">
      <dgm:prSet/>
      <dgm:spPr/>
      <dgm:t>
        <a:bodyPr/>
        <a:lstStyle/>
        <a:p>
          <a:endParaRPr lang="en-US"/>
        </a:p>
      </dgm:t>
    </dgm:pt>
    <dgm:pt modelId="{B1E90C4F-5B71-4F21-B56D-CC1FE5741ABD}" type="sibTrans" cxnId="{DFDDAF4E-D3F3-401B-BABF-CBD1452FF744}">
      <dgm:prSet/>
      <dgm:spPr/>
      <dgm:t>
        <a:bodyPr/>
        <a:lstStyle/>
        <a:p>
          <a:endParaRPr lang="en-US"/>
        </a:p>
      </dgm:t>
    </dgm:pt>
    <dgm:pt modelId="{94D3C482-B916-40F0-AAC0-E13583CEC20D}" type="pres">
      <dgm:prSet presAssocID="{48BC5DD7-68A3-463F-9997-57C2D9029CE9}" presName="Name0" presStyleCnt="0">
        <dgm:presLayoutVars>
          <dgm:dir/>
          <dgm:animLvl val="lvl"/>
          <dgm:resizeHandles val="exact"/>
        </dgm:presLayoutVars>
      </dgm:prSet>
      <dgm:spPr/>
    </dgm:pt>
    <dgm:pt modelId="{F32C22B9-7C1C-4660-8C31-B13913843B54}" type="pres">
      <dgm:prSet presAssocID="{2E307D3F-7ABB-4957-A57D-F6E0980DE041}" presName="linNode" presStyleCnt="0"/>
      <dgm:spPr/>
    </dgm:pt>
    <dgm:pt modelId="{FB02CD51-5C42-42B2-9E3D-431E991A93EA}" type="pres">
      <dgm:prSet presAssocID="{2E307D3F-7ABB-4957-A57D-F6E0980DE041}" presName="parentText" presStyleLbl="node1" presStyleIdx="0" presStyleCnt="3">
        <dgm:presLayoutVars>
          <dgm:chMax val="1"/>
          <dgm:bulletEnabled val="1"/>
        </dgm:presLayoutVars>
      </dgm:prSet>
      <dgm:spPr/>
    </dgm:pt>
    <dgm:pt modelId="{37B0EA84-B580-41B5-A535-EA0B16DFF02C}" type="pres">
      <dgm:prSet presAssocID="{2E307D3F-7ABB-4957-A57D-F6E0980DE041}" presName="descendantText" presStyleLbl="alignAccFollowNode1" presStyleIdx="0" presStyleCnt="3">
        <dgm:presLayoutVars>
          <dgm:bulletEnabled val="1"/>
        </dgm:presLayoutVars>
      </dgm:prSet>
      <dgm:spPr/>
    </dgm:pt>
    <dgm:pt modelId="{80AC3C36-A57E-490F-B63C-6898F1F4D718}" type="pres">
      <dgm:prSet presAssocID="{419B5D63-2881-4BD5-B6DF-1ABC87B7D9E4}" presName="sp" presStyleCnt="0"/>
      <dgm:spPr/>
    </dgm:pt>
    <dgm:pt modelId="{5224B4C4-12D5-49CA-8517-C93CD20EEB23}" type="pres">
      <dgm:prSet presAssocID="{95E5710F-B915-405F-95BA-1951864421F6}" presName="linNode" presStyleCnt="0"/>
      <dgm:spPr/>
    </dgm:pt>
    <dgm:pt modelId="{212A8C6C-C4DE-45C3-B680-F1B340B415D6}" type="pres">
      <dgm:prSet presAssocID="{95E5710F-B915-405F-95BA-1951864421F6}" presName="parentText" presStyleLbl="node1" presStyleIdx="1" presStyleCnt="3">
        <dgm:presLayoutVars>
          <dgm:chMax val="1"/>
          <dgm:bulletEnabled val="1"/>
        </dgm:presLayoutVars>
      </dgm:prSet>
      <dgm:spPr/>
    </dgm:pt>
    <dgm:pt modelId="{19AFDF30-E0FB-4454-953A-613370C9772B}" type="pres">
      <dgm:prSet presAssocID="{95E5710F-B915-405F-95BA-1951864421F6}" presName="descendantText" presStyleLbl="alignAccFollowNode1" presStyleIdx="1" presStyleCnt="3">
        <dgm:presLayoutVars>
          <dgm:bulletEnabled val="1"/>
        </dgm:presLayoutVars>
      </dgm:prSet>
      <dgm:spPr/>
    </dgm:pt>
    <dgm:pt modelId="{428634B3-C4E4-4228-A051-97C671844156}" type="pres">
      <dgm:prSet presAssocID="{3CACBC10-D49E-4D0E-B7D7-76FF50BDF834}" presName="sp" presStyleCnt="0"/>
      <dgm:spPr/>
    </dgm:pt>
    <dgm:pt modelId="{696A5A94-633D-4F8B-940F-9B93A94A5DF1}" type="pres">
      <dgm:prSet presAssocID="{11A5DD31-0FF0-4177-80E8-65DF7B6518FF}" presName="linNode" presStyleCnt="0"/>
      <dgm:spPr/>
    </dgm:pt>
    <dgm:pt modelId="{FB7809D3-0AD3-40D3-836C-174BEC5C8476}" type="pres">
      <dgm:prSet presAssocID="{11A5DD31-0FF0-4177-80E8-65DF7B6518FF}" presName="parentText" presStyleLbl="node1" presStyleIdx="2" presStyleCnt="3">
        <dgm:presLayoutVars>
          <dgm:chMax val="1"/>
          <dgm:bulletEnabled val="1"/>
        </dgm:presLayoutVars>
      </dgm:prSet>
      <dgm:spPr/>
    </dgm:pt>
    <dgm:pt modelId="{46CA2C7C-42CC-440C-A35C-D438EFC7CCEE}" type="pres">
      <dgm:prSet presAssocID="{11A5DD31-0FF0-4177-80E8-65DF7B6518FF}" presName="descendantText" presStyleLbl="alignAccFollowNode1" presStyleIdx="2" presStyleCnt="3">
        <dgm:presLayoutVars>
          <dgm:bulletEnabled val="1"/>
        </dgm:presLayoutVars>
      </dgm:prSet>
      <dgm:spPr/>
    </dgm:pt>
  </dgm:ptLst>
  <dgm:cxnLst>
    <dgm:cxn modelId="{01BBD505-FDB3-4339-B6F5-438B2CBA054F}" type="presOf" srcId="{11A5DD31-0FF0-4177-80E8-65DF7B6518FF}" destId="{FB7809D3-0AD3-40D3-836C-174BEC5C8476}" srcOrd="0" destOrd="0" presId="urn:microsoft.com/office/officeart/2005/8/layout/vList5"/>
    <dgm:cxn modelId="{19EA1806-ECE1-4444-AA7C-3741D04C153F}" type="presOf" srcId="{48BC5DD7-68A3-463F-9997-57C2D9029CE9}" destId="{94D3C482-B916-40F0-AAC0-E13583CEC20D}" srcOrd="0" destOrd="0" presId="urn:microsoft.com/office/officeart/2005/8/layout/vList5"/>
    <dgm:cxn modelId="{E67F750F-F485-45B9-8C23-FCF53BC11710}" type="presOf" srcId="{29FBAE52-E647-4EC1-8029-0DC4D27DAD87}" destId="{19AFDF30-E0FB-4454-953A-613370C9772B}" srcOrd="0" destOrd="0" presId="urn:microsoft.com/office/officeart/2005/8/layout/vList5"/>
    <dgm:cxn modelId="{26DCDD23-1F95-4455-849F-2E7AD26E99D0}" srcId="{48BC5DD7-68A3-463F-9997-57C2D9029CE9}" destId="{2E307D3F-7ABB-4957-A57D-F6E0980DE041}" srcOrd="0" destOrd="0" parTransId="{DE11195C-88DA-4A59-9582-36F1A78008BC}" sibTransId="{419B5D63-2881-4BD5-B6DF-1ABC87B7D9E4}"/>
    <dgm:cxn modelId="{F8AF5824-A5D5-49EC-A63B-F61E621A2789}" srcId="{48BC5DD7-68A3-463F-9997-57C2D9029CE9}" destId="{95E5710F-B915-405F-95BA-1951864421F6}" srcOrd="1" destOrd="0" parTransId="{0668B737-21BF-4751-9D0D-F3FE1CF63728}" sibTransId="{3CACBC10-D49E-4D0E-B7D7-76FF50BDF834}"/>
    <dgm:cxn modelId="{AEE15A34-3582-42FF-AE3E-BA8A172488CE}" srcId="{11A5DD31-0FF0-4177-80E8-65DF7B6518FF}" destId="{436918E8-457D-4DEF-BDBE-78D0358F324B}" srcOrd="0" destOrd="0" parTransId="{AAEFA5E4-EC74-4F78-9F2B-8EBC30B1E935}" sibTransId="{9B1882F8-58A7-4C77-856B-20041AA6971F}"/>
    <dgm:cxn modelId="{733D2B43-2636-41C0-8460-B151487BC73A}" srcId="{29FBAE52-E647-4EC1-8029-0DC4D27DAD87}" destId="{C1417366-B23B-4382-BF78-6E2EAFD967C9}" srcOrd="1" destOrd="0" parTransId="{50D01C9D-70CA-4EAE-8BF5-2CEEE966FAA8}" sibTransId="{F7EA840A-FE2A-414C-82B1-AA73A0706F62}"/>
    <dgm:cxn modelId="{67CAEE44-162D-4B3F-AF43-C1C0923309EF}" srcId="{48BC5DD7-68A3-463F-9997-57C2D9029CE9}" destId="{11A5DD31-0FF0-4177-80E8-65DF7B6518FF}" srcOrd="2" destOrd="0" parTransId="{5F9C9C05-F102-4D92-AC05-627FB5138F27}" sibTransId="{B0EF090B-784D-41F2-97D1-2C39C7FDEB4F}"/>
    <dgm:cxn modelId="{9D21C347-F983-47B2-9A7C-DCD5532CEE65}" type="presOf" srcId="{BB24894B-ECEA-49D7-92FC-E32650A8CB4A}" destId="{46CA2C7C-42CC-440C-A35C-D438EFC7CCEE}" srcOrd="0" destOrd="1" presId="urn:microsoft.com/office/officeart/2005/8/layout/vList5"/>
    <dgm:cxn modelId="{7E27716D-734A-48B4-86C4-2A5683E7E05B}" type="presOf" srcId="{A7F86380-91C7-4D5D-A7E0-8A210D9264DF}" destId="{19AFDF30-E0FB-4454-953A-613370C9772B}" srcOrd="0" destOrd="1" presId="urn:microsoft.com/office/officeart/2005/8/layout/vList5"/>
    <dgm:cxn modelId="{DFDDAF4E-D3F3-401B-BABF-CBD1452FF744}" srcId="{29FBAE52-E647-4EC1-8029-0DC4D27DAD87}" destId="{ADB93CDB-CAB9-4E00-B7FD-F5851C96F3F5}" srcOrd="2" destOrd="0" parTransId="{958B5928-3022-42B7-A8BE-2CB611F1E899}" sibTransId="{B1E90C4F-5B71-4F21-B56D-CC1FE5741ABD}"/>
    <dgm:cxn modelId="{6FA5006F-FA3D-4C1A-B0B2-6C235CBD8791}" srcId="{2E307D3F-7ABB-4957-A57D-F6E0980DE041}" destId="{4F67BCDF-324F-43C0-B1D0-F163D4746622}" srcOrd="0" destOrd="0" parTransId="{F246360E-D474-4051-B569-2524F7138F36}" sibTransId="{AECA8F1F-9857-43B5-A270-53AD634B66D7}"/>
    <dgm:cxn modelId="{0DD2B174-8A52-4A73-AA20-5D87C8435C67}" type="presOf" srcId="{2E307D3F-7ABB-4957-A57D-F6E0980DE041}" destId="{FB02CD51-5C42-42B2-9E3D-431E991A93EA}" srcOrd="0" destOrd="0" presId="urn:microsoft.com/office/officeart/2005/8/layout/vList5"/>
    <dgm:cxn modelId="{A4A14299-30A3-4254-8813-5A5076DE2840}" srcId="{29FBAE52-E647-4EC1-8029-0DC4D27DAD87}" destId="{A7F86380-91C7-4D5D-A7E0-8A210D9264DF}" srcOrd="0" destOrd="0" parTransId="{97D12106-EF42-4D86-9287-47F5C63669F1}" sibTransId="{7981CE8C-084E-4E2D-9115-E787E8A8901B}"/>
    <dgm:cxn modelId="{C0331FA9-542B-47B0-A502-919D06ED87D3}" type="presOf" srcId="{436918E8-457D-4DEF-BDBE-78D0358F324B}" destId="{46CA2C7C-42CC-440C-A35C-D438EFC7CCEE}" srcOrd="0" destOrd="0" presId="urn:microsoft.com/office/officeart/2005/8/layout/vList5"/>
    <dgm:cxn modelId="{097F21B3-4534-40A0-8424-5DD6AA9B56F9}" srcId="{11A5DD31-0FF0-4177-80E8-65DF7B6518FF}" destId="{BB24894B-ECEA-49D7-92FC-E32650A8CB4A}" srcOrd="1" destOrd="0" parTransId="{FBE6A114-00DD-4127-B5FE-2DE83171BBB3}" sibTransId="{E5BC8727-B068-4539-AD61-BDC7FE5AA4B5}"/>
    <dgm:cxn modelId="{667933BC-0877-459B-AB3C-EFE27CAD6A8E}" type="presOf" srcId="{95E5710F-B915-405F-95BA-1951864421F6}" destId="{212A8C6C-C4DE-45C3-B680-F1B340B415D6}" srcOrd="0" destOrd="0" presId="urn:microsoft.com/office/officeart/2005/8/layout/vList5"/>
    <dgm:cxn modelId="{F0DB4FD5-4523-44F0-840C-647031BCFC51}" srcId="{95E5710F-B915-405F-95BA-1951864421F6}" destId="{29FBAE52-E647-4EC1-8029-0DC4D27DAD87}" srcOrd="0" destOrd="0" parTransId="{7FDC4EC3-ECA2-4301-9B79-DD7DC5723341}" sibTransId="{CA9C96B1-F284-418A-ADD9-235A239FC468}"/>
    <dgm:cxn modelId="{A4058CDE-FB5A-40DE-8A2C-238005D7AF2B}" srcId="{2E307D3F-7ABB-4957-A57D-F6E0980DE041}" destId="{83421544-BF05-4BCA-B2E3-4CF93847C48F}" srcOrd="1" destOrd="0" parTransId="{5DFADF8A-08A9-4961-AFC9-A78D9052B8E9}" sibTransId="{90C3DBDA-D9F0-49F9-B596-E7072B209FB8}"/>
    <dgm:cxn modelId="{3BA851E1-5739-4750-A89D-B6113A4AA629}" type="presOf" srcId="{4F67BCDF-324F-43C0-B1D0-F163D4746622}" destId="{37B0EA84-B580-41B5-A535-EA0B16DFF02C}" srcOrd="0" destOrd="0" presId="urn:microsoft.com/office/officeart/2005/8/layout/vList5"/>
    <dgm:cxn modelId="{3B7307EA-B804-4FC7-87B8-FBBB9163A64D}" type="presOf" srcId="{83421544-BF05-4BCA-B2E3-4CF93847C48F}" destId="{37B0EA84-B580-41B5-A535-EA0B16DFF02C}" srcOrd="0" destOrd="1" presId="urn:microsoft.com/office/officeart/2005/8/layout/vList5"/>
    <dgm:cxn modelId="{1909FFF3-8914-44C3-A30B-7CEFC3B7135E}" type="presOf" srcId="{C1417366-B23B-4382-BF78-6E2EAFD967C9}" destId="{19AFDF30-E0FB-4454-953A-613370C9772B}" srcOrd="0" destOrd="2" presId="urn:microsoft.com/office/officeart/2005/8/layout/vList5"/>
    <dgm:cxn modelId="{897540F8-5341-4F31-A0F9-0FB024CABD5A}" type="presOf" srcId="{ADB93CDB-CAB9-4E00-B7FD-F5851C96F3F5}" destId="{19AFDF30-E0FB-4454-953A-613370C9772B}" srcOrd="0" destOrd="3" presId="urn:microsoft.com/office/officeart/2005/8/layout/vList5"/>
    <dgm:cxn modelId="{AB81414C-D3C0-4DFD-A57A-C892A92EAA2F}" type="presParOf" srcId="{94D3C482-B916-40F0-AAC0-E13583CEC20D}" destId="{F32C22B9-7C1C-4660-8C31-B13913843B54}" srcOrd="0" destOrd="0" presId="urn:microsoft.com/office/officeart/2005/8/layout/vList5"/>
    <dgm:cxn modelId="{EB267215-ED19-455E-88F1-6F6CFA280E0A}" type="presParOf" srcId="{F32C22B9-7C1C-4660-8C31-B13913843B54}" destId="{FB02CD51-5C42-42B2-9E3D-431E991A93EA}" srcOrd="0" destOrd="0" presId="urn:microsoft.com/office/officeart/2005/8/layout/vList5"/>
    <dgm:cxn modelId="{B73811A2-7991-4F54-809C-A6ADCC6CF177}" type="presParOf" srcId="{F32C22B9-7C1C-4660-8C31-B13913843B54}" destId="{37B0EA84-B580-41B5-A535-EA0B16DFF02C}" srcOrd="1" destOrd="0" presId="urn:microsoft.com/office/officeart/2005/8/layout/vList5"/>
    <dgm:cxn modelId="{0FA2B9DE-8CB2-4527-A576-AF2619CF2858}" type="presParOf" srcId="{94D3C482-B916-40F0-AAC0-E13583CEC20D}" destId="{80AC3C36-A57E-490F-B63C-6898F1F4D718}" srcOrd="1" destOrd="0" presId="urn:microsoft.com/office/officeart/2005/8/layout/vList5"/>
    <dgm:cxn modelId="{A5FC0EB0-83FE-47D3-9D9D-331CFBA705EB}" type="presParOf" srcId="{94D3C482-B916-40F0-AAC0-E13583CEC20D}" destId="{5224B4C4-12D5-49CA-8517-C93CD20EEB23}" srcOrd="2" destOrd="0" presId="urn:microsoft.com/office/officeart/2005/8/layout/vList5"/>
    <dgm:cxn modelId="{0C2B4713-E5B9-4A85-A261-09A4047DF77C}" type="presParOf" srcId="{5224B4C4-12D5-49CA-8517-C93CD20EEB23}" destId="{212A8C6C-C4DE-45C3-B680-F1B340B415D6}" srcOrd="0" destOrd="0" presId="urn:microsoft.com/office/officeart/2005/8/layout/vList5"/>
    <dgm:cxn modelId="{2F8312CB-9C9F-43E5-B2B6-20AA25010CD3}" type="presParOf" srcId="{5224B4C4-12D5-49CA-8517-C93CD20EEB23}" destId="{19AFDF30-E0FB-4454-953A-613370C9772B}" srcOrd="1" destOrd="0" presId="urn:microsoft.com/office/officeart/2005/8/layout/vList5"/>
    <dgm:cxn modelId="{4E3695D5-08FA-44B2-BF08-19C8CD0A3564}" type="presParOf" srcId="{94D3C482-B916-40F0-AAC0-E13583CEC20D}" destId="{428634B3-C4E4-4228-A051-97C671844156}" srcOrd="3" destOrd="0" presId="urn:microsoft.com/office/officeart/2005/8/layout/vList5"/>
    <dgm:cxn modelId="{A8DEB2E0-C9E8-4602-8C21-1939EBFF2106}" type="presParOf" srcId="{94D3C482-B916-40F0-AAC0-E13583CEC20D}" destId="{696A5A94-633D-4F8B-940F-9B93A94A5DF1}" srcOrd="4" destOrd="0" presId="urn:microsoft.com/office/officeart/2005/8/layout/vList5"/>
    <dgm:cxn modelId="{84F204D6-0C17-42BC-BAB4-CBFA406181B5}" type="presParOf" srcId="{696A5A94-633D-4F8B-940F-9B93A94A5DF1}" destId="{FB7809D3-0AD3-40D3-836C-174BEC5C8476}" srcOrd="0" destOrd="0" presId="urn:microsoft.com/office/officeart/2005/8/layout/vList5"/>
    <dgm:cxn modelId="{E37FE2FD-4672-4ED5-96D7-1C2B5C1393A0}" type="presParOf" srcId="{696A5A94-633D-4F8B-940F-9B93A94A5DF1}" destId="{46CA2C7C-42CC-440C-A35C-D438EFC7CCE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38B004-CC9D-45BA-8F36-93E522E0273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8142ED8-CE37-4ABE-AC27-136CD55EB639}">
      <dgm:prSet phldrT="[Text]"/>
      <dgm:spPr/>
      <dgm:t>
        <a:bodyPr/>
        <a:lstStyle/>
        <a:p>
          <a:r>
            <a:rPr lang="en-US" dirty="0"/>
            <a:t>Lead Disclosure Rule (</a:t>
          </a:r>
          <a:r>
            <a:rPr lang="en-US" i="1" dirty="0"/>
            <a:t>Subpart A</a:t>
          </a:r>
          <a:r>
            <a:rPr lang="en-US" dirty="0"/>
            <a:t>)</a:t>
          </a:r>
        </a:p>
      </dgm:t>
    </dgm:pt>
    <dgm:pt modelId="{825A9974-5199-4EF1-9964-C3CA083E776A}" type="parTrans" cxnId="{04837EBD-B33C-4175-BACB-6CB8397FFA24}">
      <dgm:prSet/>
      <dgm:spPr/>
      <dgm:t>
        <a:bodyPr/>
        <a:lstStyle/>
        <a:p>
          <a:endParaRPr lang="en-US"/>
        </a:p>
      </dgm:t>
    </dgm:pt>
    <dgm:pt modelId="{3CA4A91D-4498-4301-98F9-8D6D64801985}" type="sibTrans" cxnId="{04837EBD-B33C-4175-BACB-6CB8397FFA24}">
      <dgm:prSet/>
      <dgm:spPr/>
      <dgm:t>
        <a:bodyPr/>
        <a:lstStyle/>
        <a:p>
          <a:endParaRPr lang="en-US"/>
        </a:p>
      </dgm:t>
    </dgm:pt>
    <dgm:pt modelId="{19B065F9-E1B8-4B19-8C5C-BCE0FA874B42}">
      <dgm:prSet phldrT="[Text]"/>
      <dgm:spPr/>
      <dgm:t>
        <a:bodyPr/>
        <a:lstStyle/>
        <a:p>
          <a:r>
            <a:rPr lang="en-US" dirty="0"/>
            <a:t>Owner provides “Protect Your Family” pamphlet</a:t>
          </a:r>
        </a:p>
      </dgm:t>
    </dgm:pt>
    <dgm:pt modelId="{2D46E759-7FCF-4614-BFA1-D2AFA128AA73}" type="parTrans" cxnId="{CD776D7B-45BE-46EF-B508-3A62C111F436}">
      <dgm:prSet/>
      <dgm:spPr/>
      <dgm:t>
        <a:bodyPr/>
        <a:lstStyle/>
        <a:p>
          <a:endParaRPr lang="en-US"/>
        </a:p>
      </dgm:t>
    </dgm:pt>
    <dgm:pt modelId="{2A863C1F-6579-46AA-9658-29FD34E4154C}" type="sibTrans" cxnId="{CD776D7B-45BE-46EF-B508-3A62C111F436}">
      <dgm:prSet/>
      <dgm:spPr/>
      <dgm:t>
        <a:bodyPr/>
        <a:lstStyle/>
        <a:p>
          <a:endParaRPr lang="en-US"/>
        </a:p>
      </dgm:t>
    </dgm:pt>
    <dgm:pt modelId="{3BC0FC87-43D2-4058-9C45-283921A98D58}">
      <dgm:prSet phldrT="[Text]"/>
      <dgm:spPr/>
      <dgm:t>
        <a:bodyPr/>
        <a:lstStyle/>
        <a:p>
          <a:r>
            <a:rPr lang="en-US" dirty="0"/>
            <a:t>LBP Evaluation &amp; Responsibilities (</a:t>
          </a:r>
          <a:r>
            <a:rPr lang="en-US" i="1" dirty="0"/>
            <a:t>Subpart M)</a:t>
          </a:r>
          <a:endParaRPr lang="en-US" dirty="0"/>
        </a:p>
      </dgm:t>
    </dgm:pt>
    <dgm:pt modelId="{CA678C41-4AA5-49D8-9E9E-D861CB598162}" type="parTrans" cxnId="{88AE17C7-D80A-41DF-A591-D3120C907626}">
      <dgm:prSet/>
      <dgm:spPr/>
      <dgm:t>
        <a:bodyPr/>
        <a:lstStyle/>
        <a:p>
          <a:endParaRPr lang="en-US"/>
        </a:p>
      </dgm:t>
    </dgm:pt>
    <dgm:pt modelId="{243DE9C9-D18B-41B2-A32F-C4EADDC1D112}" type="sibTrans" cxnId="{88AE17C7-D80A-41DF-A591-D3120C907626}">
      <dgm:prSet/>
      <dgm:spPr/>
      <dgm:t>
        <a:bodyPr/>
        <a:lstStyle/>
        <a:p>
          <a:endParaRPr lang="en-US"/>
        </a:p>
      </dgm:t>
    </dgm:pt>
    <dgm:pt modelId="{450C9D39-F22A-4F16-AD40-4DC0EC633060}">
      <dgm:prSet phldrT="[Text]"/>
      <dgm:spPr/>
      <dgm:t>
        <a:bodyPr/>
        <a:lstStyle/>
        <a:p>
          <a:r>
            <a:rPr lang="en-US" dirty="0"/>
            <a:t>Paint stabilization, clearance, and ongoing LBP maintenance</a:t>
          </a:r>
        </a:p>
      </dgm:t>
    </dgm:pt>
    <dgm:pt modelId="{3DA32263-5AFC-4EDB-AA9C-6E69A56B9E2D}" type="parTrans" cxnId="{DE469C79-C0F0-4C78-A05C-7F24BBF7DB46}">
      <dgm:prSet/>
      <dgm:spPr/>
      <dgm:t>
        <a:bodyPr/>
        <a:lstStyle/>
        <a:p>
          <a:endParaRPr lang="en-US"/>
        </a:p>
      </dgm:t>
    </dgm:pt>
    <dgm:pt modelId="{E731EC65-A30D-47CB-9A99-B2DD921D5F46}" type="sibTrans" cxnId="{DE469C79-C0F0-4C78-A05C-7F24BBF7DB46}">
      <dgm:prSet/>
      <dgm:spPr/>
      <dgm:t>
        <a:bodyPr/>
        <a:lstStyle/>
        <a:p>
          <a:endParaRPr lang="en-US"/>
        </a:p>
      </dgm:t>
    </dgm:pt>
    <dgm:pt modelId="{D5414829-CF03-4C83-829D-D59325B81E3F}">
      <dgm:prSet phldrT="[Text]"/>
      <dgm:spPr/>
      <dgm:t>
        <a:bodyPr/>
        <a:lstStyle/>
        <a:p>
          <a:r>
            <a:rPr lang="en-US" dirty="0"/>
            <a:t>EBLL Response (</a:t>
          </a:r>
          <a:r>
            <a:rPr lang="en-US" i="1" dirty="0"/>
            <a:t>Subpart M)</a:t>
          </a:r>
          <a:endParaRPr lang="en-US" dirty="0"/>
        </a:p>
      </dgm:t>
    </dgm:pt>
    <dgm:pt modelId="{8EF02042-EB47-4029-AE19-47653BB5ABCA}" type="parTrans" cxnId="{7DECD087-6218-4CC6-BFD0-B4864E08E37E}">
      <dgm:prSet/>
      <dgm:spPr/>
      <dgm:t>
        <a:bodyPr/>
        <a:lstStyle/>
        <a:p>
          <a:endParaRPr lang="en-US"/>
        </a:p>
      </dgm:t>
    </dgm:pt>
    <dgm:pt modelId="{D819F65F-7A46-434E-A3C6-CD589CB9CE02}" type="sibTrans" cxnId="{7DECD087-6218-4CC6-BFD0-B4864E08E37E}">
      <dgm:prSet/>
      <dgm:spPr/>
      <dgm:t>
        <a:bodyPr/>
        <a:lstStyle/>
        <a:p>
          <a:endParaRPr lang="en-US"/>
        </a:p>
      </dgm:t>
    </dgm:pt>
    <dgm:pt modelId="{FF242C4B-56E9-4FDB-82E9-CB4286220DFD}">
      <dgm:prSet phldrT="[Text]"/>
      <dgm:spPr/>
      <dgm:t>
        <a:bodyPr/>
        <a:lstStyle/>
        <a:p>
          <a:r>
            <a:rPr lang="en-US" dirty="0"/>
            <a:t>PHA reports confirmed EBLL to HUD field office and OLHCHH within 5 days</a:t>
          </a:r>
        </a:p>
      </dgm:t>
    </dgm:pt>
    <dgm:pt modelId="{B855296F-EA01-480E-BCB0-C6017F282481}" type="parTrans" cxnId="{D5F0A284-33C4-404C-8291-A27200BBB1FE}">
      <dgm:prSet/>
      <dgm:spPr/>
      <dgm:t>
        <a:bodyPr/>
        <a:lstStyle/>
        <a:p>
          <a:endParaRPr lang="en-US"/>
        </a:p>
      </dgm:t>
    </dgm:pt>
    <dgm:pt modelId="{04C446FB-35EA-4F2F-864D-FB2C763DCC3C}" type="sibTrans" cxnId="{D5F0A284-33C4-404C-8291-A27200BBB1FE}">
      <dgm:prSet/>
      <dgm:spPr/>
      <dgm:t>
        <a:bodyPr/>
        <a:lstStyle/>
        <a:p>
          <a:endParaRPr lang="en-US"/>
        </a:p>
      </dgm:t>
    </dgm:pt>
    <dgm:pt modelId="{6320C242-0C53-440A-874B-23BD0D5EB1AE}">
      <dgm:prSet phldrT="[Text]"/>
      <dgm:spPr/>
      <dgm:t>
        <a:bodyPr/>
        <a:lstStyle/>
        <a:p>
          <a:r>
            <a:rPr lang="en-US" dirty="0"/>
            <a:t>Completed lead disclosure form including all lead information and reports</a:t>
          </a:r>
        </a:p>
      </dgm:t>
    </dgm:pt>
    <dgm:pt modelId="{6D72C06F-4111-4507-AB4A-D1FC51C0CF83}" type="parTrans" cxnId="{D70479CD-922B-46A4-8B0F-DDB92A5C5BB7}">
      <dgm:prSet/>
      <dgm:spPr/>
      <dgm:t>
        <a:bodyPr/>
        <a:lstStyle/>
        <a:p>
          <a:endParaRPr lang="en-US"/>
        </a:p>
      </dgm:t>
    </dgm:pt>
    <dgm:pt modelId="{ED218886-8DB9-48A0-AC71-450AF294F822}" type="sibTrans" cxnId="{D70479CD-922B-46A4-8B0F-DDB92A5C5BB7}">
      <dgm:prSet/>
      <dgm:spPr/>
      <dgm:t>
        <a:bodyPr/>
        <a:lstStyle/>
        <a:p>
          <a:endParaRPr lang="en-US"/>
        </a:p>
      </dgm:t>
    </dgm:pt>
    <dgm:pt modelId="{8C07F17C-0016-4C71-8AF0-D60F98A8EA89}">
      <dgm:prSet phldrT="[Text]"/>
      <dgm:spPr/>
      <dgm:t>
        <a:bodyPr/>
        <a:lstStyle/>
        <a:p>
          <a:r>
            <a:rPr lang="en-US" dirty="0"/>
            <a:t>Enhanced visual assessment by qualified assessor prior to HAP and at HQS inspections if child &lt;6</a:t>
          </a:r>
        </a:p>
      </dgm:t>
    </dgm:pt>
    <dgm:pt modelId="{E54285C8-D4CF-4B12-A1DD-D200DD5DB3AD}" type="parTrans" cxnId="{9234A36B-2531-45AA-B36B-00A07BFEAB50}">
      <dgm:prSet/>
      <dgm:spPr/>
      <dgm:t>
        <a:bodyPr/>
        <a:lstStyle/>
        <a:p>
          <a:endParaRPr lang="en-US"/>
        </a:p>
      </dgm:t>
    </dgm:pt>
    <dgm:pt modelId="{094BE731-DE5D-433B-B2F1-F84189E781C0}" type="sibTrans" cxnId="{9234A36B-2531-45AA-B36B-00A07BFEAB50}">
      <dgm:prSet/>
      <dgm:spPr/>
      <dgm:t>
        <a:bodyPr/>
        <a:lstStyle/>
        <a:p>
          <a:endParaRPr lang="en-US"/>
        </a:p>
      </dgm:t>
    </dgm:pt>
    <dgm:pt modelId="{80505251-7392-4AC9-88CD-3C08425B450C}">
      <dgm:prSet phldrT="[Text]"/>
      <dgm:spPr/>
      <dgm:t>
        <a:bodyPr/>
        <a:lstStyle/>
        <a:p>
          <a:r>
            <a:rPr lang="en-US" dirty="0"/>
            <a:t>Environmental Investigation within 15 days</a:t>
          </a:r>
        </a:p>
      </dgm:t>
    </dgm:pt>
    <dgm:pt modelId="{A0F3D0A0-7697-416F-82AE-CFE97AB5B3B7}" type="parTrans" cxnId="{81C2B865-05C4-4CEF-9764-DE91796D9AAB}">
      <dgm:prSet/>
      <dgm:spPr/>
      <dgm:t>
        <a:bodyPr/>
        <a:lstStyle/>
        <a:p>
          <a:endParaRPr lang="en-US"/>
        </a:p>
      </dgm:t>
    </dgm:pt>
    <dgm:pt modelId="{B39620CC-964A-4CAA-AF47-5C94C52FADFE}" type="sibTrans" cxnId="{81C2B865-05C4-4CEF-9764-DE91796D9AAB}">
      <dgm:prSet/>
      <dgm:spPr/>
      <dgm:t>
        <a:bodyPr/>
        <a:lstStyle/>
        <a:p>
          <a:endParaRPr lang="en-US"/>
        </a:p>
      </dgm:t>
    </dgm:pt>
    <dgm:pt modelId="{27D54BB0-EDCD-4672-9FA0-0AFEEB226DD4}">
      <dgm:prSet phldrT="[Text]"/>
      <dgm:spPr/>
      <dgm:t>
        <a:bodyPr/>
        <a:lstStyle/>
        <a:p>
          <a:r>
            <a:rPr lang="en-US" dirty="0"/>
            <a:t>PHA quarterly information exchange with local public health departments</a:t>
          </a:r>
        </a:p>
      </dgm:t>
    </dgm:pt>
    <dgm:pt modelId="{D1945B45-FFE4-4B22-A2AA-0176A9028BED}" type="parTrans" cxnId="{B77B8693-488C-4F71-B7A2-D6B071D556B2}">
      <dgm:prSet/>
      <dgm:spPr/>
      <dgm:t>
        <a:bodyPr/>
        <a:lstStyle/>
        <a:p>
          <a:endParaRPr lang="en-US"/>
        </a:p>
      </dgm:t>
    </dgm:pt>
    <dgm:pt modelId="{CB311924-830E-4DA0-A126-43FD129AAC26}" type="sibTrans" cxnId="{B77B8693-488C-4F71-B7A2-D6B071D556B2}">
      <dgm:prSet/>
      <dgm:spPr/>
      <dgm:t>
        <a:bodyPr/>
        <a:lstStyle/>
        <a:p>
          <a:endParaRPr lang="en-US"/>
        </a:p>
      </dgm:t>
    </dgm:pt>
    <dgm:pt modelId="{6C7CB8BC-0BD1-446A-A7F2-BB4E45FAE153}">
      <dgm:prSet phldrT="[Text]"/>
      <dgm:spPr/>
      <dgm:t>
        <a:bodyPr/>
        <a:lstStyle/>
        <a:p>
          <a:r>
            <a:rPr lang="en-US" dirty="0"/>
            <a:t>If LBP identified, notification to residents and risk assessments in other assisted units with children under age 6 (within 30 days, or 90 if more than 20 units)</a:t>
          </a:r>
        </a:p>
      </dgm:t>
    </dgm:pt>
    <dgm:pt modelId="{A4B6E9B5-B457-4AF4-907A-C52EC841EA33}" type="parTrans" cxnId="{3EC0667C-E27D-4DF5-8C15-A339B42770E4}">
      <dgm:prSet/>
      <dgm:spPr/>
      <dgm:t>
        <a:bodyPr/>
        <a:lstStyle/>
        <a:p>
          <a:endParaRPr lang="en-US"/>
        </a:p>
      </dgm:t>
    </dgm:pt>
    <dgm:pt modelId="{ACF6108E-1F80-4FFB-B6DF-D7D5647C9F5B}" type="sibTrans" cxnId="{3EC0667C-E27D-4DF5-8C15-A339B42770E4}">
      <dgm:prSet/>
      <dgm:spPr/>
      <dgm:t>
        <a:bodyPr/>
        <a:lstStyle/>
        <a:p>
          <a:endParaRPr lang="en-US"/>
        </a:p>
      </dgm:t>
    </dgm:pt>
    <dgm:pt modelId="{AD1C91E3-FC74-48E3-B81D-E9486C58B895}">
      <dgm:prSet/>
      <dgm:spPr/>
      <dgm:t>
        <a:bodyPr/>
        <a:lstStyle/>
        <a:p>
          <a:r>
            <a:rPr lang="en-US" dirty="0"/>
            <a:t>Lead hazard control within 30 days (90 days if more than 20 units)</a:t>
          </a:r>
        </a:p>
      </dgm:t>
    </dgm:pt>
    <dgm:pt modelId="{A21B3259-1ABC-4B49-998C-412E3CF9F399}" type="parTrans" cxnId="{CB162A43-FFED-4654-B327-38CB09127DAD}">
      <dgm:prSet/>
      <dgm:spPr/>
      <dgm:t>
        <a:bodyPr/>
        <a:lstStyle/>
        <a:p>
          <a:endParaRPr lang="en-US"/>
        </a:p>
      </dgm:t>
    </dgm:pt>
    <dgm:pt modelId="{154F91D5-B383-4265-890B-E6DD9E347E55}" type="sibTrans" cxnId="{CB162A43-FFED-4654-B327-38CB09127DAD}">
      <dgm:prSet/>
      <dgm:spPr/>
      <dgm:t>
        <a:bodyPr/>
        <a:lstStyle/>
        <a:p>
          <a:endParaRPr lang="en-US"/>
        </a:p>
      </dgm:t>
    </dgm:pt>
    <dgm:pt modelId="{2B80CFDE-0B8C-4C76-AC92-913183F5355C}">
      <dgm:prSet/>
      <dgm:spPr/>
      <dgm:t>
        <a:bodyPr/>
        <a:lstStyle/>
        <a:p>
          <a:r>
            <a:rPr lang="en-US" dirty="0"/>
            <a:t>Clearance before family returns</a:t>
          </a:r>
        </a:p>
      </dgm:t>
    </dgm:pt>
    <dgm:pt modelId="{64A4999F-BA62-407B-9338-CB59449F2B07}" type="parTrans" cxnId="{E533F2BF-627D-4F31-BA58-661F4B180357}">
      <dgm:prSet/>
      <dgm:spPr/>
    </dgm:pt>
    <dgm:pt modelId="{FEC7BAE2-45B3-402F-A1E8-5FB0B712659B}" type="sibTrans" cxnId="{E533F2BF-627D-4F31-BA58-661F4B180357}">
      <dgm:prSet/>
      <dgm:spPr/>
    </dgm:pt>
    <dgm:pt modelId="{FC7DF2AA-CE4A-4F97-8DA9-89DF332C859F}" type="pres">
      <dgm:prSet presAssocID="{B638B004-CC9D-45BA-8F36-93E522E02736}" presName="linear" presStyleCnt="0">
        <dgm:presLayoutVars>
          <dgm:dir/>
          <dgm:animLvl val="lvl"/>
          <dgm:resizeHandles val="exact"/>
        </dgm:presLayoutVars>
      </dgm:prSet>
      <dgm:spPr/>
    </dgm:pt>
    <dgm:pt modelId="{B2E22E8B-7BC2-427B-80C4-042C3A670491}" type="pres">
      <dgm:prSet presAssocID="{28142ED8-CE37-4ABE-AC27-136CD55EB639}" presName="parentLin" presStyleCnt="0"/>
      <dgm:spPr/>
    </dgm:pt>
    <dgm:pt modelId="{67550667-1F56-498B-92C1-1C7BE7EC2403}" type="pres">
      <dgm:prSet presAssocID="{28142ED8-CE37-4ABE-AC27-136CD55EB639}" presName="parentLeftMargin" presStyleLbl="node1" presStyleIdx="0" presStyleCnt="3"/>
      <dgm:spPr/>
    </dgm:pt>
    <dgm:pt modelId="{0CB9B85E-1ABB-4786-8879-05F0F5A8A85F}" type="pres">
      <dgm:prSet presAssocID="{28142ED8-CE37-4ABE-AC27-136CD55EB639}" presName="parentText" presStyleLbl="node1" presStyleIdx="0" presStyleCnt="3">
        <dgm:presLayoutVars>
          <dgm:chMax val="0"/>
          <dgm:bulletEnabled val="1"/>
        </dgm:presLayoutVars>
      </dgm:prSet>
      <dgm:spPr/>
    </dgm:pt>
    <dgm:pt modelId="{7DA8F006-F1F5-463A-AF64-E637E0CE0E8A}" type="pres">
      <dgm:prSet presAssocID="{28142ED8-CE37-4ABE-AC27-136CD55EB639}" presName="negativeSpace" presStyleCnt="0"/>
      <dgm:spPr/>
    </dgm:pt>
    <dgm:pt modelId="{6A17E8D5-FA08-40CD-8681-4F5A4A6C59FC}" type="pres">
      <dgm:prSet presAssocID="{28142ED8-CE37-4ABE-AC27-136CD55EB639}" presName="childText" presStyleLbl="conFgAcc1" presStyleIdx="0" presStyleCnt="3">
        <dgm:presLayoutVars>
          <dgm:bulletEnabled val="1"/>
        </dgm:presLayoutVars>
      </dgm:prSet>
      <dgm:spPr/>
    </dgm:pt>
    <dgm:pt modelId="{D5351953-A5D9-4A64-A1E8-697316D2573C}" type="pres">
      <dgm:prSet presAssocID="{3CA4A91D-4498-4301-98F9-8D6D64801985}" presName="spaceBetweenRectangles" presStyleCnt="0"/>
      <dgm:spPr/>
    </dgm:pt>
    <dgm:pt modelId="{A08F20BA-231C-4D76-9D6C-37E5D9EAF0C0}" type="pres">
      <dgm:prSet presAssocID="{3BC0FC87-43D2-4058-9C45-283921A98D58}" presName="parentLin" presStyleCnt="0"/>
      <dgm:spPr/>
    </dgm:pt>
    <dgm:pt modelId="{30AE84F7-65C0-42D0-9A53-83CDED8F84F9}" type="pres">
      <dgm:prSet presAssocID="{3BC0FC87-43D2-4058-9C45-283921A98D58}" presName="parentLeftMargin" presStyleLbl="node1" presStyleIdx="0" presStyleCnt="3"/>
      <dgm:spPr/>
    </dgm:pt>
    <dgm:pt modelId="{B9482DED-508F-444B-8FF4-652464C0E7C8}" type="pres">
      <dgm:prSet presAssocID="{3BC0FC87-43D2-4058-9C45-283921A98D58}" presName="parentText" presStyleLbl="node1" presStyleIdx="1" presStyleCnt="3">
        <dgm:presLayoutVars>
          <dgm:chMax val="0"/>
          <dgm:bulletEnabled val="1"/>
        </dgm:presLayoutVars>
      </dgm:prSet>
      <dgm:spPr/>
    </dgm:pt>
    <dgm:pt modelId="{A66CF40B-B0D7-409F-AE79-3F39CD5511BD}" type="pres">
      <dgm:prSet presAssocID="{3BC0FC87-43D2-4058-9C45-283921A98D58}" presName="negativeSpace" presStyleCnt="0"/>
      <dgm:spPr/>
    </dgm:pt>
    <dgm:pt modelId="{ACA8D4F3-92E7-4B96-9735-D8A17BC25447}" type="pres">
      <dgm:prSet presAssocID="{3BC0FC87-43D2-4058-9C45-283921A98D58}" presName="childText" presStyleLbl="conFgAcc1" presStyleIdx="1" presStyleCnt="3">
        <dgm:presLayoutVars>
          <dgm:bulletEnabled val="1"/>
        </dgm:presLayoutVars>
      </dgm:prSet>
      <dgm:spPr/>
    </dgm:pt>
    <dgm:pt modelId="{FFA2106F-31FA-4F36-9193-B780D1CEFD5C}" type="pres">
      <dgm:prSet presAssocID="{243DE9C9-D18B-41B2-A32F-C4EADDC1D112}" presName="spaceBetweenRectangles" presStyleCnt="0"/>
      <dgm:spPr/>
    </dgm:pt>
    <dgm:pt modelId="{6E1F9926-CF00-4E8E-B2AB-8A947156459B}" type="pres">
      <dgm:prSet presAssocID="{D5414829-CF03-4C83-829D-D59325B81E3F}" presName="parentLin" presStyleCnt="0"/>
      <dgm:spPr/>
    </dgm:pt>
    <dgm:pt modelId="{027268EC-5165-478E-B5B5-DF908FBE83E5}" type="pres">
      <dgm:prSet presAssocID="{D5414829-CF03-4C83-829D-D59325B81E3F}" presName="parentLeftMargin" presStyleLbl="node1" presStyleIdx="1" presStyleCnt="3"/>
      <dgm:spPr/>
    </dgm:pt>
    <dgm:pt modelId="{C374CE4E-CD2F-4BB2-8C24-2DFF3C60135F}" type="pres">
      <dgm:prSet presAssocID="{D5414829-CF03-4C83-829D-D59325B81E3F}" presName="parentText" presStyleLbl="node1" presStyleIdx="2" presStyleCnt="3">
        <dgm:presLayoutVars>
          <dgm:chMax val="0"/>
          <dgm:bulletEnabled val="1"/>
        </dgm:presLayoutVars>
      </dgm:prSet>
      <dgm:spPr/>
    </dgm:pt>
    <dgm:pt modelId="{C648F167-59D4-4543-ADC5-EEC74836A6B0}" type="pres">
      <dgm:prSet presAssocID="{D5414829-CF03-4C83-829D-D59325B81E3F}" presName="negativeSpace" presStyleCnt="0"/>
      <dgm:spPr/>
    </dgm:pt>
    <dgm:pt modelId="{74B55BB8-18FB-4059-A03F-0C42C2FFE8F4}" type="pres">
      <dgm:prSet presAssocID="{D5414829-CF03-4C83-829D-D59325B81E3F}" presName="childText" presStyleLbl="conFgAcc1" presStyleIdx="2" presStyleCnt="3">
        <dgm:presLayoutVars>
          <dgm:bulletEnabled val="1"/>
        </dgm:presLayoutVars>
      </dgm:prSet>
      <dgm:spPr/>
    </dgm:pt>
  </dgm:ptLst>
  <dgm:cxnLst>
    <dgm:cxn modelId="{372EFF1B-D560-479F-A63F-D5ADA1903BB4}" type="presOf" srcId="{3BC0FC87-43D2-4058-9C45-283921A98D58}" destId="{B9482DED-508F-444B-8FF4-652464C0E7C8}" srcOrd="1" destOrd="0" presId="urn:microsoft.com/office/officeart/2005/8/layout/list1"/>
    <dgm:cxn modelId="{D7247E35-F7D6-4D87-A6CA-E5BA19D60ECA}" type="presOf" srcId="{D5414829-CF03-4C83-829D-D59325B81E3F}" destId="{C374CE4E-CD2F-4BB2-8C24-2DFF3C60135F}" srcOrd="1" destOrd="0" presId="urn:microsoft.com/office/officeart/2005/8/layout/list1"/>
    <dgm:cxn modelId="{CB162A43-FFED-4654-B327-38CB09127DAD}" srcId="{D5414829-CF03-4C83-829D-D59325B81E3F}" destId="{AD1C91E3-FC74-48E3-B81D-E9486C58B895}" srcOrd="3" destOrd="0" parTransId="{A21B3259-1ABC-4B49-998C-412E3CF9F399}" sibTransId="{154F91D5-B383-4265-890B-E6DD9E347E55}"/>
    <dgm:cxn modelId="{81C2B865-05C4-4CEF-9764-DE91796D9AAB}" srcId="{D5414829-CF03-4C83-829D-D59325B81E3F}" destId="{80505251-7392-4AC9-88CD-3C08425B450C}" srcOrd="1" destOrd="0" parTransId="{A0F3D0A0-7697-416F-82AE-CFE97AB5B3B7}" sibTransId="{B39620CC-964A-4CAA-AF47-5C94C52FADFE}"/>
    <dgm:cxn modelId="{9234A36B-2531-45AA-B36B-00A07BFEAB50}" srcId="{3BC0FC87-43D2-4058-9C45-283921A98D58}" destId="{8C07F17C-0016-4C71-8AF0-D60F98A8EA89}" srcOrd="0" destOrd="0" parTransId="{E54285C8-D4CF-4B12-A1DD-D200DD5DB3AD}" sibTransId="{094BE731-DE5D-433B-B2F1-F84189E781C0}"/>
    <dgm:cxn modelId="{30D85770-F25C-4F45-882D-E45F7A303B8A}" type="presOf" srcId="{3BC0FC87-43D2-4058-9C45-283921A98D58}" destId="{30AE84F7-65C0-42D0-9A53-83CDED8F84F9}" srcOrd="0" destOrd="0" presId="urn:microsoft.com/office/officeart/2005/8/layout/list1"/>
    <dgm:cxn modelId="{DE469C79-C0F0-4C78-A05C-7F24BBF7DB46}" srcId="{3BC0FC87-43D2-4058-9C45-283921A98D58}" destId="{450C9D39-F22A-4F16-AD40-4DC0EC633060}" srcOrd="1" destOrd="0" parTransId="{3DA32263-5AFC-4EDB-AA9C-6E69A56B9E2D}" sibTransId="{E731EC65-A30D-47CB-9A99-B2DD921D5F46}"/>
    <dgm:cxn modelId="{236F547A-6B8E-483A-9FCB-F9C113C3224D}" type="presOf" srcId="{19B065F9-E1B8-4B19-8C5C-BCE0FA874B42}" destId="{6A17E8D5-FA08-40CD-8681-4F5A4A6C59FC}" srcOrd="0" destOrd="0" presId="urn:microsoft.com/office/officeart/2005/8/layout/list1"/>
    <dgm:cxn modelId="{CD776D7B-45BE-46EF-B508-3A62C111F436}" srcId="{28142ED8-CE37-4ABE-AC27-136CD55EB639}" destId="{19B065F9-E1B8-4B19-8C5C-BCE0FA874B42}" srcOrd="0" destOrd="0" parTransId="{2D46E759-7FCF-4614-BFA1-D2AFA128AA73}" sibTransId="{2A863C1F-6579-46AA-9658-29FD34E4154C}"/>
    <dgm:cxn modelId="{3EC0667C-E27D-4DF5-8C15-A339B42770E4}" srcId="{D5414829-CF03-4C83-829D-D59325B81E3F}" destId="{6C7CB8BC-0BD1-446A-A7F2-BB4E45FAE153}" srcOrd="2" destOrd="0" parTransId="{A4B6E9B5-B457-4AF4-907A-C52EC841EA33}" sibTransId="{ACF6108E-1F80-4FFB-B6DF-D7D5647C9F5B}"/>
    <dgm:cxn modelId="{56839B7D-0688-4347-8BE7-9FF4A02B6DC5}" type="presOf" srcId="{2B80CFDE-0B8C-4C76-AC92-913183F5355C}" destId="{74B55BB8-18FB-4059-A03F-0C42C2FFE8F4}" srcOrd="0" destOrd="4" presId="urn:microsoft.com/office/officeart/2005/8/layout/list1"/>
    <dgm:cxn modelId="{FE0BD783-C452-4054-9A3C-5D5291B92FAB}" type="presOf" srcId="{8C07F17C-0016-4C71-8AF0-D60F98A8EA89}" destId="{ACA8D4F3-92E7-4B96-9735-D8A17BC25447}" srcOrd="0" destOrd="0" presId="urn:microsoft.com/office/officeart/2005/8/layout/list1"/>
    <dgm:cxn modelId="{BDF15084-8836-4A4E-B702-C742CB4AE0D9}" type="presOf" srcId="{FF242C4B-56E9-4FDB-82E9-CB4286220DFD}" destId="{74B55BB8-18FB-4059-A03F-0C42C2FFE8F4}" srcOrd="0" destOrd="0" presId="urn:microsoft.com/office/officeart/2005/8/layout/list1"/>
    <dgm:cxn modelId="{D5F0A284-33C4-404C-8291-A27200BBB1FE}" srcId="{D5414829-CF03-4C83-829D-D59325B81E3F}" destId="{FF242C4B-56E9-4FDB-82E9-CB4286220DFD}" srcOrd="0" destOrd="0" parTransId="{B855296F-EA01-480E-BCB0-C6017F282481}" sibTransId="{04C446FB-35EA-4F2F-864D-FB2C763DCC3C}"/>
    <dgm:cxn modelId="{FFEF7187-661A-4462-A3D7-B322418BB0B8}" type="presOf" srcId="{B638B004-CC9D-45BA-8F36-93E522E02736}" destId="{FC7DF2AA-CE4A-4F97-8DA9-89DF332C859F}" srcOrd="0" destOrd="0" presId="urn:microsoft.com/office/officeart/2005/8/layout/list1"/>
    <dgm:cxn modelId="{7DECD087-6218-4CC6-BFD0-B4864E08E37E}" srcId="{B638B004-CC9D-45BA-8F36-93E522E02736}" destId="{D5414829-CF03-4C83-829D-D59325B81E3F}" srcOrd="2" destOrd="0" parTransId="{8EF02042-EB47-4029-AE19-47653BB5ABCA}" sibTransId="{D819F65F-7A46-434E-A3C6-CD589CB9CE02}"/>
    <dgm:cxn modelId="{36854F88-04EF-495B-AC93-540EB3995E93}" type="presOf" srcId="{6320C242-0C53-440A-874B-23BD0D5EB1AE}" destId="{6A17E8D5-FA08-40CD-8681-4F5A4A6C59FC}" srcOrd="0" destOrd="1" presId="urn:microsoft.com/office/officeart/2005/8/layout/list1"/>
    <dgm:cxn modelId="{46046D90-08A2-4EDF-8020-48812102BCF8}" type="presOf" srcId="{27D54BB0-EDCD-4672-9FA0-0AFEEB226DD4}" destId="{ACA8D4F3-92E7-4B96-9735-D8A17BC25447}" srcOrd="0" destOrd="2" presId="urn:microsoft.com/office/officeart/2005/8/layout/list1"/>
    <dgm:cxn modelId="{B77B8693-488C-4F71-B7A2-D6B071D556B2}" srcId="{3BC0FC87-43D2-4058-9C45-283921A98D58}" destId="{27D54BB0-EDCD-4672-9FA0-0AFEEB226DD4}" srcOrd="2" destOrd="0" parTransId="{D1945B45-FFE4-4B22-A2AA-0176A9028BED}" sibTransId="{CB311924-830E-4DA0-A126-43FD129AAC26}"/>
    <dgm:cxn modelId="{A8B21D9B-62DF-4175-BDD0-607D56CF720B}" type="presOf" srcId="{28142ED8-CE37-4ABE-AC27-136CD55EB639}" destId="{67550667-1F56-498B-92C1-1C7BE7EC2403}" srcOrd="0" destOrd="0" presId="urn:microsoft.com/office/officeart/2005/8/layout/list1"/>
    <dgm:cxn modelId="{04837EBD-B33C-4175-BACB-6CB8397FFA24}" srcId="{B638B004-CC9D-45BA-8F36-93E522E02736}" destId="{28142ED8-CE37-4ABE-AC27-136CD55EB639}" srcOrd="0" destOrd="0" parTransId="{825A9974-5199-4EF1-9964-C3CA083E776A}" sibTransId="{3CA4A91D-4498-4301-98F9-8D6D64801985}"/>
    <dgm:cxn modelId="{E533F2BF-627D-4F31-BA58-661F4B180357}" srcId="{D5414829-CF03-4C83-829D-D59325B81E3F}" destId="{2B80CFDE-0B8C-4C76-AC92-913183F5355C}" srcOrd="4" destOrd="0" parTransId="{64A4999F-BA62-407B-9338-CB59449F2B07}" sibTransId="{FEC7BAE2-45B3-402F-A1E8-5FB0B712659B}"/>
    <dgm:cxn modelId="{88AE17C7-D80A-41DF-A591-D3120C907626}" srcId="{B638B004-CC9D-45BA-8F36-93E522E02736}" destId="{3BC0FC87-43D2-4058-9C45-283921A98D58}" srcOrd="1" destOrd="0" parTransId="{CA678C41-4AA5-49D8-9E9E-D861CB598162}" sibTransId="{243DE9C9-D18B-41B2-A32F-C4EADDC1D112}"/>
    <dgm:cxn modelId="{D70479CD-922B-46A4-8B0F-DDB92A5C5BB7}" srcId="{28142ED8-CE37-4ABE-AC27-136CD55EB639}" destId="{6320C242-0C53-440A-874B-23BD0D5EB1AE}" srcOrd="1" destOrd="0" parTransId="{6D72C06F-4111-4507-AB4A-D1FC51C0CF83}" sibTransId="{ED218886-8DB9-48A0-AC71-450AF294F822}"/>
    <dgm:cxn modelId="{6769FDD7-F80C-48D1-AACE-1B402837C8D6}" type="presOf" srcId="{28142ED8-CE37-4ABE-AC27-136CD55EB639}" destId="{0CB9B85E-1ABB-4786-8879-05F0F5A8A85F}" srcOrd="1" destOrd="0" presId="urn:microsoft.com/office/officeart/2005/8/layout/list1"/>
    <dgm:cxn modelId="{4E6787DD-F4A0-4E53-8C77-6E793F08DBE9}" type="presOf" srcId="{AD1C91E3-FC74-48E3-B81D-E9486C58B895}" destId="{74B55BB8-18FB-4059-A03F-0C42C2FFE8F4}" srcOrd="0" destOrd="3" presId="urn:microsoft.com/office/officeart/2005/8/layout/list1"/>
    <dgm:cxn modelId="{ACCD3FF3-F11B-4F19-B76C-1A63036DA8D9}" type="presOf" srcId="{D5414829-CF03-4C83-829D-D59325B81E3F}" destId="{027268EC-5165-478E-B5B5-DF908FBE83E5}" srcOrd="0" destOrd="0" presId="urn:microsoft.com/office/officeart/2005/8/layout/list1"/>
    <dgm:cxn modelId="{BCC6F7F3-A78B-4FBA-AEF9-1CCB18AF420D}" type="presOf" srcId="{80505251-7392-4AC9-88CD-3C08425B450C}" destId="{74B55BB8-18FB-4059-A03F-0C42C2FFE8F4}" srcOrd="0" destOrd="1" presId="urn:microsoft.com/office/officeart/2005/8/layout/list1"/>
    <dgm:cxn modelId="{FE2E73F9-F6F8-423A-B472-72DFB93D5950}" type="presOf" srcId="{6C7CB8BC-0BD1-446A-A7F2-BB4E45FAE153}" destId="{74B55BB8-18FB-4059-A03F-0C42C2FFE8F4}" srcOrd="0" destOrd="2" presId="urn:microsoft.com/office/officeart/2005/8/layout/list1"/>
    <dgm:cxn modelId="{6B582DFB-065F-4464-9BA0-91F4DFA321F2}" type="presOf" srcId="{450C9D39-F22A-4F16-AD40-4DC0EC633060}" destId="{ACA8D4F3-92E7-4B96-9735-D8A17BC25447}" srcOrd="0" destOrd="1" presId="urn:microsoft.com/office/officeart/2005/8/layout/list1"/>
    <dgm:cxn modelId="{214D6B29-044F-4C59-A02F-57FD7E52BFE8}" type="presParOf" srcId="{FC7DF2AA-CE4A-4F97-8DA9-89DF332C859F}" destId="{B2E22E8B-7BC2-427B-80C4-042C3A670491}" srcOrd="0" destOrd="0" presId="urn:microsoft.com/office/officeart/2005/8/layout/list1"/>
    <dgm:cxn modelId="{93D4B705-4DBC-4616-A0F5-35A8919AB5F5}" type="presParOf" srcId="{B2E22E8B-7BC2-427B-80C4-042C3A670491}" destId="{67550667-1F56-498B-92C1-1C7BE7EC2403}" srcOrd="0" destOrd="0" presId="urn:microsoft.com/office/officeart/2005/8/layout/list1"/>
    <dgm:cxn modelId="{017E5AD3-D51A-45DC-862C-B6EC9F661218}" type="presParOf" srcId="{B2E22E8B-7BC2-427B-80C4-042C3A670491}" destId="{0CB9B85E-1ABB-4786-8879-05F0F5A8A85F}" srcOrd="1" destOrd="0" presId="urn:microsoft.com/office/officeart/2005/8/layout/list1"/>
    <dgm:cxn modelId="{13A23FF7-6854-4D5E-9685-FF34FCF2AC44}" type="presParOf" srcId="{FC7DF2AA-CE4A-4F97-8DA9-89DF332C859F}" destId="{7DA8F006-F1F5-463A-AF64-E637E0CE0E8A}" srcOrd="1" destOrd="0" presId="urn:microsoft.com/office/officeart/2005/8/layout/list1"/>
    <dgm:cxn modelId="{382DF15D-3E09-4DB9-B842-B1D85A5E673E}" type="presParOf" srcId="{FC7DF2AA-CE4A-4F97-8DA9-89DF332C859F}" destId="{6A17E8D5-FA08-40CD-8681-4F5A4A6C59FC}" srcOrd="2" destOrd="0" presId="urn:microsoft.com/office/officeart/2005/8/layout/list1"/>
    <dgm:cxn modelId="{AB0E2FD1-2B53-45A9-B3B5-723F02760E05}" type="presParOf" srcId="{FC7DF2AA-CE4A-4F97-8DA9-89DF332C859F}" destId="{D5351953-A5D9-4A64-A1E8-697316D2573C}" srcOrd="3" destOrd="0" presId="urn:microsoft.com/office/officeart/2005/8/layout/list1"/>
    <dgm:cxn modelId="{3C4AE100-F817-402F-AABD-67CF77402248}" type="presParOf" srcId="{FC7DF2AA-CE4A-4F97-8DA9-89DF332C859F}" destId="{A08F20BA-231C-4D76-9D6C-37E5D9EAF0C0}" srcOrd="4" destOrd="0" presId="urn:microsoft.com/office/officeart/2005/8/layout/list1"/>
    <dgm:cxn modelId="{34CE7717-791F-4400-A55D-998638A83708}" type="presParOf" srcId="{A08F20BA-231C-4D76-9D6C-37E5D9EAF0C0}" destId="{30AE84F7-65C0-42D0-9A53-83CDED8F84F9}" srcOrd="0" destOrd="0" presId="urn:microsoft.com/office/officeart/2005/8/layout/list1"/>
    <dgm:cxn modelId="{43217F80-4ECF-4025-9F64-9480D0F83188}" type="presParOf" srcId="{A08F20BA-231C-4D76-9D6C-37E5D9EAF0C0}" destId="{B9482DED-508F-444B-8FF4-652464C0E7C8}" srcOrd="1" destOrd="0" presId="urn:microsoft.com/office/officeart/2005/8/layout/list1"/>
    <dgm:cxn modelId="{9D1C3374-8937-4B22-A65E-0175083FAF25}" type="presParOf" srcId="{FC7DF2AA-CE4A-4F97-8DA9-89DF332C859F}" destId="{A66CF40B-B0D7-409F-AE79-3F39CD5511BD}" srcOrd="5" destOrd="0" presId="urn:microsoft.com/office/officeart/2005/8/layout/list1"/>
    <dgm:cxn modelId="{7A4F1DAE-107F-40F2-8B01-E9A34E44FCE7}" type="presParOf" srcId="{FC7DF2AA-CE4A-4F97-8DA9-89DF332C859F}" destId="{ACA8D4F3-92E7-4B96-9735-D8A17BC25447}" srcOrd="6" destOrd="0" presId="urn:microsoft.com/office/officeart/2005/8/layout/list1"/>
    <dgm:cxn modelId="{DBAA82E4-6D47-498B-95E6-26F9848DA803}" type="presParOf" srcId="{FC7DF2AA-CE4A-4F97-8DA9-89DF332C859F}" destId="{FFA2106F-31FA-4F36-9193-B780D1CEFD5C}" srcOrd="7" destOrd="0" presId="urn:microsoft.com/office/officeart/2005/8/layout/list1"/>
    <dgm:cxn modelId="{8238EB32-4076-4711-BD26-E42AFD9AF05F}" type="presParOf" srcId="{FC7DF2AA-CE4A-4F97-8DA9-89DF332C859F}" destId="{6E1F9926-CF00-4E8E-B2AB-8A947156459B}" srcOrd="8" destOrd="0" presId="urn:microsoft.com/office/officeart/2005/8/layout/list1"/>
    <dgm:cxn modelId="{C48DB1E8-8643-4FF4-9BC7-48279716B53B}" type="presParOf" srcId="{6E1F9926-CF00-4E8E-B2AB-8A947156459B}" destId="{027268EC-5165-478E-B5B5-DF908FBE83E5}" srcOrd="0" destOrd="0" presId="urn:microsoft.com/office/officeart/2005/8/layout/list1"/>
    <dgm:cxn modelId="{F359F9A1-1430-4ED5-AEDD-7DB693204730}" type="presParOf" srcId="{6E1F9926-CF00-4E8E-B2AB-8A947156459B}" destId="{C374CE4E-CD2F-4BB2-8C24-2DFF3C60135F}" srcOrd="1" destOrd="0" presId="urn:microsoft.com/office/officeart/2005/8/layout/list1"/>
    <dgm:cxn modelId="{48353983-A5AF-46C9-83C6-F2C3275F8F3B}" type="presParOf" srcId="{FC7DF2AA-CE4A-4F97-8DA9-89DF332C859F}" destId="{C648F167-59D4-4543-ADC5-EEC74836A6B0}" srcOrd="9" destOrd="0" presId="urn:microsoft.com/office/officeart/2005/8/layout/list1"/>
    <dgm:cxn modelId="{E6E665AA-458B-464C-B8CD-36E8F8B03CF3}" type="presParOf" srcId="{FC7DF2AA-CE4A-4F97-8DA9-89DF332C859F}" destId="{74B55BB8-18FB-4059-A03F-0C42C2FFE8F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38B004-CC9D-45BA-8F36-93E522E0273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8142ED8-CE37-4ABE-AC27-136CD55EB639}">
      <dgm:prSet phldrT="[Text]"/>
      <dgm:spPr/>
      <dgm:t>
        <a:bodyPr/>
        <a:lstStyle/>
        <a:p>
          <a:r>
            <a:rPr lang="en-US" dirty="0"/>
            <a:t>Lead Disclosure Rule (</a:t>
          </a:r>
          <a:r>
            <a:rPr lang="en-US" i="1" dirty="0"/>
            <a:t>Subpart A</a:t>
          </a:r>
          <a:r>
            <a:rPr lang="en-US" dirty="0"/>
            <a:t>)</a:t>
          </a:r>
        </a:p>
      </dgm:t>
    </dgm:pt>
    <dgm:pt modelId="{825A9974-5199-4EF1-9964-C3CA083E776A}" type="parTrans" cxnId="{04837EBD-B33C-4175-BACB-6CB8397FFA24}">
      <dgm:prSet/>
      <dgm:spPr/>
      <dgm:t>
        <a:bodyPr/>
        <a:lstStyle/>
        <a:p>
          <a:endParaRPr lang="en-US"/>
        </a:p>
      </dgm:t>
    </dgm:pt>
    <dgm:pt modelId="{3CA4A91D-4498-4301-98F9-8D6D64801985}" type="sibTrans" cxnId="{04837EBD-B33C-4175-BACB-6CB8397FFA24}">
      <dgm:prSet/>
      <dgm:spPr/>
      <dgm:t>
        <a:bodyPr/>
        <a:lstStyle/>
        <a:p>
          <a:endParaRPr lang="en-US"/>
        </a:p>
      </dgm:t>
    </dgm:pt>
    <dgm:pt modelId="{19B065F9-E1B8-4B19-8C5C-BCE0FA874B42}">
      <dgm:prSet phldrT="[Text]"/>
      <dgm:spPr/>
      <dgm:t>
        <a:bodyPr/>
        <a:lstStyle/>
        <a:p>
          <a:r>
            <a:rPr lang="en-US" dirty="0"/>
            <a:t>Owner provides “Protect Your Family” pamphlet</a:t>
          </a:r>
        </a:p>
      </dgm:t>
    </dgm:pt>
    <dgm:pt modelId="{2D46E759-7FCF-4614-BFA1-D2AFA128AA73}" type="parTrans" cxnId="{CD776D7B-45BE-46EF-B508-3A62C111F436}">
      <dgm:prSet/>
      <dgm:spPr/>
      <dgm:t>
        <a:bodyPr/>
        <a:lstStyle/>
        <a:p>
          <a:endParaRPr lang="en-US"/>
        </a:p>
      </dgm:t>
    </dgm:pt>
    <dgm:pt modelId="{2A863C1F-6579-46AA-9658-29FD34E4154C}" type="sibTrans" cxnId="{CD776D7B-45BE-46EF-B508-3A62C111F436}">
      <dgm:prSet/>
      <dgm:spPr/>
      <dgm:t>
        <a:bodyPr/>
        <a:lstStyle/>
        <a:p>
          <a:endParaRPr lang="en-US"/>
        </a:p>
      </dgm:t>
    </dgm:pt>
    <dgm:pt modelId="{3BC0FC87-43D2-4058-9C45-283921A98D58}">
      <dgm:prSet phldrT="[Text]"/>
      <dgm:spPr/>
      <dgm:t>
        <a:bodyPr/>
        <a:lstStyle/>
        <a:p>
          <a:r>
            <a:rPr lang="en-US" dirty="0"/>
            <a:t>LBP Evaluation &amp; Responsibilities (</a:t>
          </a:r>
          <a:r>
            <a:rPr lang="en-US" i="1" dirty="0"/>
            <a:t>Subpart H)</a:t>
          </a:r>
          <a:endParaRPr lang="en-US" dirty="0"/>
        </a:p>
      </dgm:t>
    </dgm:pt>
    <dgm:pt modelId="{CA678C41-4AA5-49D8-9E9E-D861CB598162}" type="parTrans" cxnId="{88AE17C7-D80A-41DF-A591-D3120C907626}">
      <dgm:prSet/>
      <dgm:spPr/>
      <dgm:t>
        <a:bodyPr/>
        <a:lstStyle/>
        <a:p>
          <a:endParaRPr lang="en-US"/>
        </a:p>
      </dgm:t>
    </dgm:pt>
    <dgm:pt modelId="{243DE9C9-D18B-41B2-A32F-C4EADDC1D112}" type="sibTrans" cxnId="{88AE17C7-D80A-41DF-A591-D3120C907626}">
      <dgm:prSet/>
      <dgm:spPr/>
      <dgm:t>
        <a:bodyPr/>
        <a:lstStyle/>
        <a:p>
          <a:endParaRPr lang="en-US"/>
        </a:p>
      </dgm:t>
    </dgm:pt>
    <dgm:pt modelId="{D5414829-CF03-4C83-829D-D59325B81E3F}">
      <dgm:prSet phldrT="[Text]"/>
      <dgm:spPr/>
      <dgm:t>
        <a:bodyPr/>
        <a:lstStyle/>
        <a:p>
          <a:r>
            <a:rPr lang="en-US" dirty="0"/>
            <a:t>EBLL Response (</a:t>
          </a:r>
          <a:r>
            <a:rPr lang="en-US" i="1" dirty="0"/>
            <a:t>Subpart H)</a:t>
          </a:r>
          <a:endParaRPr lang="en-US" dirty="0"/>
        </a:p>
      </dgm:t>
    </dgm:pt>
    <dgm:pt modelId="{8EF02042-EB47-4029-AE19-47653BB5ABCA}" type="parTrans" cxnId="{7DECD087-6218-4CC6-BFD0-B4864E08E37E}">
      <dgm:prSet/>
      <dgm:spPr/>
      <dgm:t>
        <a:bodyPr/>
        <a:lstStyle/>
        <a:p>
          <a:endParaRPr lang="en-US"/>
        </a:p>
      </dgm:t>
    </dgm:pt>
    <dgm:pt modelId="{D819F65F-7A46-434E-A3C6-CD589CB9CE02}" type="sibTrans" cxnId="{7DECD087-6218-4CC6-BFD0-B4864E08E37E}">
      <dgm:prSet/>
      <dgm:spPr/>
      <dgm:t>
        <a:bodyPr/>
        <a:lstStyle/>
        <a:p>
          <a:endParaRPr lang="en-US"/>
        </a:p>
      </dgm:t>
    </dgm:pt>
    <dgm:pt modelId="{FF242C4B-56E9-4FDB-82E9-CB4286220DFD}">
      <dgm:prSet phldrT="[Text]"/>
      <dgm:spPr/>
      <dgm:t>
        <a:bodyPr/>
        <a:lstStyle/>
        <a:p>
          <a:r>
            <a:rPr lang="en-US" dirty="0"/>
            <a:t>PHA reports confirmed EBLL to HUD field office and OLHCHH within 5 days</a:t>
          </a:r>
        </a:p>
      </dgm:t>
    </dgm:pt>
    <dgm:pt modelId="{B855296F-EA01-480E-BCB0-C6017F282481}" type="parTrans" cxnId="{D5F0A284-33C4-404C-8291-A27200BBB1FE}">
      <dgm:prSet/>
      <dgm:spPr/>
      <dgm:t>
        <a:bodyPr/>
        <a:lstStyle/>
        <a:p>
          <a:endParaRPr lang="en-US"/>
        </a:p>
      </dgm:t>
    </dgm:pt>
    <dgm:pt modelId="{04C446FB-35EA-4F2F-864D-FB2C763DCC3C}" type="sibTrans" cxnId="{D5F0A284-33C4-404C-8291-A27200BBB1FE}">
      <dgm:prSet/>
      <dgm:spPr/>
      <dgm:t>
        <a:bodyPr/>
        <a:lstStyle/>
        <a:p>
          <a:endParaRPr lang="en-US"/>
        </a:p>
      </dgm:t>
    </dgm:pt>
    <dgm:pt modelId="{6320C242-0C53-440A-874B-23BD0D5EB1AE}">
      <dgm:prSet phldrT="[Text]"/>
      <dgm:spPr/>
      <dgm:t>
        <a:bodyPr/>
        <a:lstStyle/>
        <a:p>
          <a:r>
            <a:rPr lang="en-US" dirty="0"/>
            <a:t>Completed lead disclosure form including all lead information and reports</a:t>
          </a:r>
        </a:p>
      </dgm:t>
    </dgm:pt>
    <dgm:pt modelId="{6D72C06F-4111-4507-AB4A-D1FC51C0CF83}" type="parTrans" cxnId="{D70479CD-922B-46A4-8B0F-DDB92A5C5BB7}">
      <dgm:prSet/>
      <dgm:spPr/>
      <dgm:t>
        <a:bodyPr/>
        <a:lstStyle/>
        <a:p>
          <a:endParaRPr lang="en-US"/>
        </a:p>
      </dgm:t>
    </dgm:pt>
    <dgm:pt modelId="{ED218886-8DB9-48A0-AC71-450AF294F822}" type="sibTrans" cxnId="{D70479CD-922B-46A4-8B0F-DDB92A5C5BB7}">
      <dgm:prSet/>
      <dgm:spPr/>
      <dgm:t>
        <a:bodyPr/>
        <a:lstStyle/>
        <a:p>
          <a:endParaRPr lang="en-US"/>
        </a:p>
      </dgm:t>
    </dgm:pt>
    <dgm:pt modelId="{8C07F17C-0016-4C71-8AF0-D60F98A8EA89}">
      <dgm:prSet phldrT="[Text]"/>
      <dgm:spPr/>
      <dgm:t>
        <a:bodyPr/>
        <a:lstStyle/>
        <a:p>
          <a:r>
            <a:rPr lang="en-US" dirty="0"/>
            <a:t>Owner conducts risk assessments for all units prior to occupancy</a:t>
          </a:r>
        </a:p>
      </dgm:t>
    </dgm:pt>
    <dgm:pt modelId="{E54285C8-D4CF-4B12-A1DD-D200DD5DB3AD}" type="parTrans" cxnId="{9234A36B-2531-45AA-B36B-00A07BFEAB50}">
      <dgm:prSet/>
      <dgm:spPr/>
      <dgm:t>
        <a:bodyPr/>
        <a:lstStyle/>
        <a:p>
          <a:endParaRPr lang="en-US"/>
        </a:p>
      </dgm:t>
    </dgm:pt>
    <dgm:pt modelId="{094BE731-DE5D-433B-B2F1-F84189E781C0}" type="sibTrans" cxnId="{9234A36B-2531-45AA-B36B-00A07BFEAB50}">
      <dgm:prSet/>
      <dgm:spPr/>
      <dgm:t>
        <a:bodyPr/>
        <a:lstStyle/>
        <a:p>
          <a:endParaRPr lang="en-US"/>
        </a:p>
      </dgm:t>
    </dgm:pt>
    <dgm:pt modelId="{80505251-7392-4AC9-88CD-3C08425B450C}">
      <dgm:prSet phldrT="[Text]"/>
      <dgm:spPr/>
      <dgm:t>
        <a:bodyPr/>
        <a:lstStyle/>
        <a:p>
          <a:r>
            <a:rPr lang="en-US" dirty="0"/>
            <a:t>Environmental Investigation within 15 days</a:t>
          </a:r>
        </a:p>
      </dgm:t>
    </dgm:pt>
    <dgm:pt modelId="{A0F3D0A0-7697-416F-82AE-CFE97AB5B3B7}" type="parTrans" cxnId="{81C2B865-05C4-4CEF-9764-DE91796D9AAB}">
      <dgm:prSet/>
      <dgm:spPr/>
      <dgm:t>
        <a:bodyPr/>
        <a:lstStyle/>
        <a:p>
          <a:endParaRPr lang="en-US"/>
        </a:p>
      </dgm:t>
    </dgm:pt>
    <dgm:pt modelId="{B39620CC-964A-4CAA-AF47-5C94C52FADFE}" type="sibTrans" cxnId="{81C2B865-05C4-4CEF-9764-DE91796D9AAB}">
      <dgm:prSet/>
      <dgm:spPr/>
      <dgm:t>
        <a:bodyPr/>
        <a:lstStyle/>
        <a:p>
          <a:endParaRPr lang="en-US"/>
        </a:p>
      </dgm:t>
    </dgm:pt>
    <dgm:pt modelId="{2E70333B-178F-4AB1-B145-C86B4331A2FA}">
      <dgm:prSet phldrT="[Text]"/>
      <dgm:spPr/>
      <dgm:t>
        <a:bodyPr/>
        <a:lstStyle/>
        <a:p>
          <a:r>
            <a:rPr lang="en-US" dirty="0"/>
            <a:t>Lead hazard control within 30 days (90 days if more than 20 units)</a:t>
          </a:r>
        </a:p>
      </dgm:t>
    </dgm:pt>
    <dgm:pt modelId="{8D0583C8-2EB9-40ED-8079-435C1A11E23F}" type="parTrans" cxnId="{C340914C-BD23-4AF1-AB71-B207414E6074}">
      <dgm:prSet/>
      <dgm:spPr/>
      <dgm:t>
        <a:bodyPr/>
        <a:lstStyle/>
        <a:p>
          <a:endParaRPr lang="en-US"/>
        </a:p>
      </dgm:t>
    </dgm:pt>
    <dgm:pt modelId="{77EDA9CC-3EEB-42C0-8B95-A0C97BF0EFE0}" type="sibTrans" cxnId="{C340914C-BD23-4AF1-AB71-B207414E6074}">
      <dgm:prSet/>
      <dgm:spPr/>
      <dgm:t>
        <a:bodyPr/>
        <a:lstStyle/>
        <a:p>
          <a:endParaRPr lang="en-US"/>
        </a:p>
      </dgm:t>
    </dgm:pt>
    <dgm:pt modelId="{6C7CB8BC-0BD1-446A-A7F2-BB4E45FAE153}">
      <dgm:prSet phldrT="[Text]"/>
      <dgm:spPr/>
      <dgm:t>
        <a:bodyPr/>
        <a:lstStyle/>
        <a:p>
          <a:r>
            <a:rPr lang="en-US" dirty="0"/>
            <a:t>If LBP identified, notification to residents and risk assessments in other assisted units with children under age 6 (within 30 days, or 90 if more than 20 units)</a:t>
          </a:r>
        </a:p>
      </dgm:t>
    </dgm:pt>
    <dgm:pt modelId="{A4B6E9B5-B457-4AF4-907A-C52EC841EA33}" type="parTrans" cxnId="{3EC0667C-E27D-4DF5-8C15-A339B42770E4}">
      <dgm:prSet/>
      <dgm:spPr/>
      <dgm:t>
        <a:bodyPr/>
        <a:lstStyle/>
        <a:p>
          <a:endParaRPr lang="en-US"/>
        </a:p>
      </dgm:t>
    </dgm:pt>
    <dgm:pt modelId="{ACF6108E-1F80-4FFB-B6DF-D7D5647C9F5B}" type="sibTrans" cxnId="{3EC0667C-E27D-4DF5-8C15-A339B42770E4}">
      <dgm:prSet/>
      <dgm:spPr/>
      <dgm:t>
        <a:bodyPr/>
        <a:lstStyle/>
        <a:p>
          <a:endParaRPr lang="en-US"/>
        </a:p>
      </dgm:t>
    </dgm:pt>
    <dgm:pt modelId="{4F89F84B-AE0B-444B-B678-3692A0150123}">
      <dgm:prSet phldrT="[Text]"/>
      <dgm:spPr/>
      <dgm:t>
        <a:bodyPr/>
        <a:lstStyle/>
        <a:p>
          <a:r>
            <a:rPr lang="en-US" dirty="0"/>
            <a:t>Incorporate ongoing LBP maintenance and reevaluation activities into regular operations until all LBP is removed</a:t>
          </a:r>
        </a:p>
      </dgm:t>
    </dgm:pt>
    <dgm:pt modelId="{D5BA90D9-9A59-4D63-91F4-FEDCA557782A}" type="parTrans" cxnId="{297DFAC5-18AB-44B0-9C0C-5C0AB9918240}">
      <dgm:prSet/>
      <dgm:spPr/>
      <dgm:t>
        <a:bodyPr/>
        <a:lstStyle/>
        <a:p>
          <a:endParaRPr lang="en-US"/>
        </a:p>
      </dgm:t>
    </dgm:pt>
    <dgm:pt modelId="{AC299362-CEA1-4CB4-B7A3-E77A0C3C34D9}" type="sibTrans" cxnId="{297DFAC5-18AB-44B0-9C0C-5C0AB9918240}">
      <dgm:prSet/>
      <dgm:spPr/>
      <dgm:t>
        <a:bodyPr/>
        <a:lstStyle/>
        <a:p>
          <a:endParaRPr lang="en-US"/>
        </a:p>
      </dgm:t>
    </dgm:pt>
    <dgm:pt modelId="{E5BB93C8-F2F4-456A-AB2E-3D871F2D75A6}">
      <dgm:prSet phldrT="[Text]"/>
      <dgm:spPr/>
      <dgm:t>
        <a:bodyPr/>
        <a:lstStyle/>
        <a:p>
          <a:r>
            <a:rPr lang="en-US" dirty="0"/>
            <a:t>A visual assessment for deteriorated paint, bare soil, and the failure of any hazard reduction measures at unit turnover or every 12 months</a:t>
          </a:r>
        </a:p>
      </dgm:t>
    </dgm:pt>
    <dgm:pt modelId="{F3217DB7-B7DE-435F-BE91-7EBE2C597B29}" type="parTrans" cxnId="{B871B244-97E8-4C2A-BD43-A466FA92ED27}">
      <dgm:prSet/>
      <dgm:spPr/>
      <dgm:t>
        <a:bodyPr/>
        <a:lstStyle/>
        <a:p>
          <a:endParaRPr lang="en-US"/>
        </a:p>
      </dgm:t>
    </dgm:pt>
    <dgm:pt modelId="{63D9BA69-799A-4702-ABC6-FA417DE22C36}" type="sibTrans" cxnId="{B871B244-97E8-4C2A-BD43-A466FA92ED27}">
      <dgm:prSet/>
      <dgm:spPr/>
      <dgm:t>
        <a:bodyPr/>
        <a:lstStyle/>
        <a:p>
          <a:endParaRPr lang="en-US"/>
        </a:p>
      </dgm:t>
    </dgm:pt>
    <dgm:pt modelId="{FC7DF2AA-CE4A-4F97-8DA9-89DF332C859F}" type="pres">
      <dgm:prSet presAssocID="{B638B004-CC9D-45BA-8F36-93E522E02736}" presName="linear" presStyleCnt="0">
        <dgm:presLayoutVars>
          <dgm:dir/>
          <dgm:animLvl val="lvl"/>
          <dgm:resizeHandles val="exact"/>
        </dgm:presLayoutVars>
      </dgm:prSet>
      <dgm:spPr/>
    </dgm:pt>
    <dgm:pt modelId="{B2E22E8B-7BC2-427B-80C4-042C3A670491}" type="pres">
      <dgm:prSet presAssocID="{28142ED8-CE37-4ABE-AC27-136CD55EB639}" presName="parentLin" presStyleCnt="0"/>
      <dgm:spPr/>
    </dgm:pt>
    <dgm:pt modelId="{67550667-1F56-498B-92C1-1C7BE7EC2403}" type="pres">
      <dgm:prSet presAssocID="{28142ED8-CE37-4ABE-AC27-136CD55EB639}" presName="parentLeftMargin" presStyleLbl="node1" presStyleIdx="0" presStyleCnt="3"/>
      <dgm:spPr/>
    </dgm:pt>
    <dgm:pt modelId="{0CB9B85E-1ABB-4786-8879-05F0F5A8A85F}" type="pres">
      <dgm:prSet presAssocID="{28142ED8-CE37-4ABE-AC27-136CD55EB639}" presName="parentText" presStyleLbl="node1" presStyleIdx="0" presStyleCnt="3">
        <dgm:presLayoutVars>
          <dgm:chMax val="0"/>
          <dgm:bulletEnabled val="1"/>
        </dgm:presLayoutVars>
      </dgm:prSet>
      <dgm:spPr/>
    </dgm:pt>
    <dgm:pt modelId="{7DA8F006-F1F5-463A-AF64-E637E0CE0E8A}" type="pres">
      <dgm:prSet presAssocID="{28142ED8-CE37-4ABE-AC27-136CD55EB639}" presName="negativeSpace" presStyleCnt="0"/>
      <dgm:spPr/>
    </dgm:pt>
    <dgm:pt modelId="{6A17E8D5-FA08-40CD-8681-4F5A4A6C59FC}" type="pres">
      <dgm:prSet presAssocID="{28142ED8-CE37-4ABE-AC27-136CD55EB639}" presName="childText" presStyleLbl="conFgAcc1" presStyleIdx="0" presStyleCnt="3">
        <dgm:presLayoutVars>
          <dgm:bulletEnabled val="1"/>
        </dgm:presLayoutVars>
      </dgm:prSet>
      <dgm:spPr/>
    </dgm:pt>
    <dgm:pt modelId="{D5351953-A5D9-4A64-A1E8-697316D2573C}" type="pres">
      <dgm:prSet presAssocID="{3CA4A91D-4498-4301-98F9-8D6D64801985}" presName="spaceBetweenRectangles" presStyleCnt="0"/>
      <dgm:spPr/>
    </dgm:pt>
    <dgm:pt modelId="{A08F20BA-231C-4D76-9D6C-37E5D9EAF0C0}" type="pres">
      <dgm:prSet presAssocID="{3BC0FC87-43D2-4058-9C45-283921A98D58}" presName="parentLin" presStyleCnt="0"/>
      <dgm:spPr/>
    </dgm:pt>
    <dgm:pt modelId="{30AE84F7-65C0-42D0-9A53-83CDED8F84F9}" type="pres">
      <dgm:prSet presAssocID="{3BC0FC87-43D2-4058-9C45-283921A98D58}" presName="parentLeftMargin" presStyleLbl="node1" presStyleIdx="0" presStyleCnt="3"/>
      <dgm:spPr/>
    </dgm:pt>
    <dgm:pt modelId="{B9482DED-508F-444B-8FF4-652464C0E7C8}" type="pres">
      <dgm:prSet presAssocID="{3BC0FC87-43D2-4058-9C45-283921A98D58}" presName="parentText" presStyleLbl="node1" presStyleIdx="1" presStyleCnt="3">
        <dgm:presLayoutVars>
          <dgm:chMax val="0"/>
          <dgm:bulletEnabled val="1"/>
        </dgm:presLayoutVars>
      </dgm:prSet>
      <dgm:spPr/>
    </dgm:pt>
    <dgm:pt modelId="{A66CF40B-B0D7-409F-AE79-3F39CD5511BD}" type="pres">
      <dgm:prSet presAssocID="{3BC0FC87-43D2-4058-9C45-283921A98D58}" presName="negativeSpace" presStyleCnt="0"/>
      <dgm:spPr/>
    </dgm:pt>
    <dgm:pt modelId="{ACA8D4F3-92E7-4B96-9735-D8A17BC25447}" type="pres">
      <dgm:prSet presAssocID="{3BC0FC87-43D2-4058-9C45-283921A98D58}" presName="childText" presStyleLbl="conFgAcc1" presStyleIdx="1" presStyleCnt="3" custLinFactNeighborX="595">
        <dgm:presLayoutVars>
          <dgm:bulletEnabled val="1"/>
        </dgm:presLayoutVars>
      </dgm:prSet>
      <dgm:spPr/>
    </dgm:pt>
    <dgm:pt modelId="{FFA2106F-31FA-4F36-9193-B780D1CEFD5C}" type="pres">
      <dgm:prSet presAssocID="{243DE9C9-D18B-41B2-A32F-C4EADDC1D112}" presName="spaceBetweenRectangles" presStyleCnt="0"/>
      <dgm:spPr/>
    </dgm:pt>
    <dgm:pt modelId="{6E1F9926-CF00-4E8E-B2AB-8A947156459B}" type="pres">
      <dgm:prSet presAssocID="{D5414829-CF03-4C83-829D-D59325B81E3F}" presName="parentLin" presStyleCnt="0"/>
      <dgm:spPr/>
    </dgm:pt>
    <dgm:pt modelId="{027268EC-5165-478E-B5B5-DF908FBE83E5}" type="pres">
      <dgm:prSet presAssocID="{D5414829-CF03-4C83-829D-D59325B81E3F}" presName="parentLeftMargin" presStyleLbl="node1" presStyleIdx="1" presStyleCnt="3"/>
      <dgm:spPr/>
    </dgm:pt>
    <dgm:pt modelId="{C374CE4E-CD2F-4BB2-8C24-2DFF3C60135F}" type="pres">
      <dgm:prSet presAssocID="{D5414829-CF03-4C83-829D-D59325B81E3F}" presName="parentText" presStyleLbl="node1" presStyleIdx="2" presStyleCnt="3">
        <dgm:presLayoutVars>
          <dgm:chMax val="0"/>
          <dgm:bulletEnabled val="1"/>
        </dgm:presLayoutVars>
      </dgm:prSet>
      <dgm:spPr/>
    </dgm:pt>
    <dgm:pt modelId="{C648F167-59D4-4543-ADC5-EEC74836A6B0}" type="pres">
      <dgm:prSet presAssocID="{D5414829-CF03-4C83-829D-D59325B81E3F}" presName="negativeSpace" presStyleCnt="0"/>
      <dgm:spPr/>
    </dgm:pt>
    <dgm:pt modelId="{74B55BB8-18FB-4059-A03F-0C42C2FFE8F4}" type="pres">
      <dgm:prSet presAssocID="{D5414829-CF03-4C83-829D-D59325B81E3F}" presName="childText" presStyleLbl="conFgAcc1" presStyleIdx="2" presStyleCnt="3">
        <dgm:presLayoutVars>
          <dgm:bulletEnabled val="1"/>
        </dgm:presLayoutVars>
      </dgm:prSet>
      <dgm:spPr/>
    </dgm:pt>
  </dgm:ptLst>
  <dgm:cxnLst>
    <dgm:cxn modelId="{372EFF1B-D560-479F-A63F-D5ADA1903BB4}" type="presOf" srcId="{3BC0FC87-43D2-4058-9C45-283921A98D58}" destId="{B9482DED-508F-444B-8FF4-652464C0E7C8}" srcOrd="1" destOrd="0" presId="urn:microsoft.com/office/officeart/2005/8/layout/list1"/>
    <dgm:cxn modelId="{D7247E35-F7D6-4D87-A6CA-E5BA19D60ECA}" type="presOf" srcId="{D5414829-CF03-4C83-829D-D59325B81E3F}" destId="{C374CE4E-CD2F-4BB2-8C24-2DFF3C60135F}" srcOrd="1" destOrd="0" presId="urn:microsoft.com/office/officeart/2005/8/layout/list1"/>
    <dgm:cxn modelId="{B871B244-97E8-4C2A-BD43-A466FA92ED27}" srcId="{3BC0FC87-43D2-4058-9C45-283921A98D58}" destId="{E5BB93C8-F2F4-456A-AB2E-3D871F2D75A6}" srcOrd="2" destOrd="0" parTransId="{F3217DB7-B7DE-435F-BE91-7EBE2C597B29}" sibTransId="{63D9BA69-799A-4702-ABC6-FA417DE22C36}"/>
    <dgm:cxn modelId="{81C2B865-05C4-4CEF-9764-DE91796D9AAB}" srcId="{D5414829-CF03-4C83-829D-D59325B81E3F}" destId="{80505251-7392-4AC9-88CD-3C08425B450C}" srcOrd="1" destOrd="0" parTransId="{A0F3D0A0-7697-416F-82AE-CFE97AB5B3B7}" sibTransId="{B39620CC-964A-4CAA-AF47-5C94C52FADFE}"/>
    <dgm:cxn modelId="{A208934A-718A-4A09-824E-A40A8ABC1A12}" type="presOf" srcId="{4F89F84B-AE0B-444B-B678-3692A0150123}" destId="{ACA8D4F3-92E7-4B96-9735-D8A17BC25447}" srcOrd="0" destOrd="1" presId="urn:microsoft.com/office/officeart/2005/8/layout/list1"/>
    <dgm:cxn modelId="{9234A36B-2531-45AA-B36B-00A07BFEAB50}" srcId="{3BC0FC87-43D2-4058-9C45-283921A98D58}" destId="{8C07F17C-0016-4C71-8AF0-D60F98A8EA89}" srcOrd="0" destOrd="0" parTransId="{E54285C8-D4CF-4B12-A1DD-D200DD5DB3AD}" sibTransId="{094BE731-DE5D-433B-B2F1-F84189E781C0}"/>
    <dgm:cxn modelId="{C340914C-BD23-4AF1-AB71-B207414E6074}" srcId="{D5414829-CF03-4C83-829D-D59325B81E3F}" destId="{2E70333B-178F-4AB1-B145-C86B4331A2FA}" srcOrd="3" destOrd="0" parTransId="{8D0583C8-2EB9-40ED-8079-435C1A11E23F}" sibTransId="{77EDA9CC-3EEB-42C0-8B95-A0C97BF0EFE0}"/>
    <dgm:cxn modelId="{30D85770-F25C-4F45-882D-E45F7A303B8A}" type="presOf" srcId="{3BC0FC87-43D2-4058-9C45-283921A98D58}" destId="{30AE84F7-65C0-42D0-9A53-83CDED8F84F9}" srcOrd="0" destOrd="0" presId="urn:microsoft.com/office/officeart/2005/8/layout/list1"/>
    <dgm:cxn modelId="{236F547A-6B8E-483A-9FCB-F9C113C3224D}" type="presOf" srcId="{19B065F9-E1B8-4B19-8C5C-BCE0FA874B42}" destId="{6A17E8D5-FA08-40CD-8681-4F5A4A6C59FC}" srcOrd="0" destOrd="0" presId="urn:microsoft.com/office/officeart/2005/8/layout/list1"/>
    <dgm:cxn modelId="{CD776D7B-45BE-46EF-B508-3A62C111F436}" srcId="{28142ED8-CE37-4ABE-AC27-136CD55EB639}" destId="{19B065F9-E1B8-4B19-8C5C-BCE0FA874B42}" srcOrd="0" destOrd="0" parTransId="{2D46E759-7FCF-4614-BFA1-D2AFA128AA73}" sibTransId="{2A863C1F-6579-46AA-9658-29FD34E4154C}"/>
    <dgm:cxn modelId="{3EC0667C-E27D-4DF5-8C15-A339B42770E4}" srcId="{D5414829-CF03-4C83-829D-D59325B81E3F}" destId="{6C7CB8BC-0BD1-446A-A7F2-BB4E45FAE153}" srcOrd="2" destOrd="0" parTransId="{A4B6E9B5-B457-4AF4-907A-C52EC841EA33}" sibTransId="{ACF6108E-1F80-4FFB-B6DF-D7D5647C9F5B}"/>
    <dgm:cxn modelId="{FE0BD783-C452-4054-9A3C-5D5291B92FAB}" type="presOf" srcId="{8C07F17C-0016-4C71-8AF0-D60F98A8EA89}" destId="{ACA8D4F3-92E7-4B96-9735-D8A17BC25447}" srcOrd="0" destOrd="0" presId="urn:microsoft.com/office/officeart/2005/8/layout/list1"/>
    <dgm:cxn modelId="{BDF15084-8836-4A4E-B702-C742CB4AE0D9}" type="presOf" srcId="{FF242C4B-56E9-4FDB-82E9-CB4286220DFD}" destId="{74B55BB8-18FB-4059-A03F-0C42C2FFE8F4}" srcOrd="0" destOrd="0" presId="urn:microsoft.com/office/officeart/2005/8/layout/list1"/>
    <dgm:cxn modelId="{D5F0A284-33C4-404C-8291-A27200BBB1FE}" srcId="{D5414829-CF03-4C83-829D-D59325B81E3F}" destId="{FF242C4B-56E9-4FDB-82E9-CB4286220DFD}" srcOrd="0" destOrd="0" parTransId="{B855296F-EA01-480E-BCB0-C6017F282481}" sibTransId="{04C446FB-35EA-4F2F-864D-FB2C763DCC3C}"/>
    <dgm:cxn modelId="{FFEF7187-661A-4462-A3D7-B322418BB0B8}" type="presOf" srcId="{B638B004-CC9D-45BA-8F36-93E522E02736}" destId="{FC7DF2AA-CE4A-4F97-8DA9-89DF332C859F}" srcOrd="0" destOrd="0" presId="urn:microsoft.com/office/officeart/2005/8/layout/list1"/>
    <dgm:cxn modelId="{7DECD087-6218-4CC6-BFD0-B4864E08E37E}" srcId="{B638B004-CC9D-45BA-8F36-93E522E02736}" destId="{D5414829-CF03-4C83-829D-D59325B81E3F}" srcOrd="2" destOrd="0" parTransId="{8EF02042-EB47-4029-AE19-47653BB5ABCA}" sibTransId="{D819F65F-7A46-434E-A3C6-CD589CB9CE02}"/>
    <dgm:cxn modelId="{36854F88-04EF-495B-AC93-540EB3995E93}" type="presOf" srcId="{6320C242-0C53-440A-874B-23BD0D5EB1AE}" destId="{6A17E8D5-FA08-40CD-8681-4F5A4A6C59FC}" srcOrd="0" destOrd="1" presId="urn:microsoft.com/office/officeart/2005/8/layout/list1"/>
    <dgm:cxn modelId="{A8B21D9B-62DF-4175-BDD0-607D56CF720B}" type="presOf" srcId="{28142ED8-CE37-4ABE-AC27-136CD55EB639}" destId="{67550667-1F56-498B-92C1-1C7BE7EC2403}" srcOrd="0" destOrd="0" presId="urn:microsoft.com/office/officeart/2005/8/layout/list1"/>
    <dgm:cxn modelId="{82A614B6-8BB1-4AC7-93E4-77DFED5046AE}" type="presOf" srcId="{2E70333B-178F-4AB1-B145-C86B4331A2FA}" destId="{74B55BB8-18FB-4059-A03F-0C42C2FFE8F4}" srcOrd="0" destOrd="3" presId="urn:microsoft.com/office/officeart/2005/8/layout/list1"/>
    <dgm:cxn modelId="{BE5A2DBA-BFC9-4A4A-9E41-4E3DFC0D1DAF}" type="presOf" srcId="{E5BB93C8-F2F4-456A-AB2E-3D871F2D75A6}" destId="{ACA8D4F3-92E7-4B96-9735-D8A17BC25447}" srcOrd="0" destOrd="2" presId="urn:microsoft.com/office/officeart/2005/8/layout/list1"/>
    <dgm:cxn modelId="{04837EBD-B33C-4175-BACB-6CB8397FFA24}" srcId="{B638B004-CC9D-45BA-8F36-93E522E02736}" destId="{28142ED8-CE37-4ABE-AC27-136CD55EB639}" srcOrd="0" destOrd="0" parTransId="{825A9974-5199-4EF1-9964-C3CA083E776A}" sibTransId="{3CA4A91D-4498-4301-98F9-8D6D64801985}"/>
    <dgm:cxn modelId="{297DFAC5-18AB-44B0-9C0C-5C0AB9918240}" srcId="{3BC0FC87-43D2-4058-9C45-283921A98D58}" destId="{4F89F84B-AE0B-444B-B678-3692A0150123}" srcOrd="1" destOrd="0" parTransId="{D5BA90D9-9A59-4D63-91F4-FEDCA557782A}" sibTransId="{AC299362-CEA1-4CB4-B7A3-E77A0C3C34D9}"/>
    <dgm:cxn modelId="{88AE17C7-D80A-41DF-A591-D3120C907626}" srcId="{B638B004-CC9D-45BA-8F36-93E522E02736}" destId="{3BC0FC87-43D2-4058-9C45-283921A98D58}" srcOrd="1" destOrd="0" parTransId="{CA678C41-4AA5-49D8-9E9E-D861CB598162}" sibTransId="{243DE9C9-D18B-41B2-A32F-C4EADDC1D112}"/>
    <dgm:cxn modelId="{D70479CD-922B-46A4-8B0F-DDB92A5C5BB7}" srcId="{28142ED8-CE37-4ABE-AC27-136CD55EB639}" destId="{6320C242-0C53-440A-874B-23BD0D5EB1AE}" srcOrd="1" destOrd="0" parTransId="{6D72C06F-4111-4507-AB4A-D1FC51C0CF83}" sibTransId="{ED218886-8DB9-48A0-AC71-450AF294F822}"/>
    <dgm:cxn modelId="{6769FDD7-F80C-48D1-AACE-1B402837C8D6}" type="presOf" srcId="{28142ED8-CE37-4ABE-AC27-136CD55EB639}" destId="{0CB9B85E-1ABB-4786-8879-05F0F5A8A85F}" srcOrd="1" destOrd="0" presId="urn:microsoft.com/office/officeart/2005/8/layout/list1"/>
    <dgm:cxn modelId="{ACCD3FF3-F11B-4F19-B76C-1A63036DA8D9}" type="presOf" srcId="{D5414829-CF03-4C83-829D-D59325B81E3F}" destId="{027268EC-5165-478E-B5B5-DF908FBE83E5}" srcOrd="0" destOrd="0" presId="urn:microsoft.com/office/officeart/2005/8/layout/list1"/>
    <dgm:cxn modelId="{BCC6F7F3-A78B-4FBA-AEF9-1CCB18AF420D}" type="presOf" srcId="{80505251-7392-4AC9-88CD-3C08425B450C}" destId="{74B55BB8-18FB-4059-A03F-0C42C2FFE8F4}" srcOrd="0" destOrd="1" presId="urn:microsoft.com/office/officeart/2005/8/layout/list1"/>
    <dgm:cxn modelId="{FE2E73F9-F6F8-423A-B472-72DFB93D5950}" type="presOf" srcId="{6C7CB8BC-0BD1-446A-A7F2-BB4E45FAE153}" destId="{74B55BB8-18FB-4059-A03F-0C42C2FFE8F4}" srcOrd="0" destOrd="2" presId="urn:microsoft.com/office/officeart/2005/8/layout/list1"/>
    <dgm:cxn modelId="{214D6B29-044F-4C59-A02F-57FD7E52BFE8}" type="presParOf" srcId="{FC7DF2AA-CE4A-4F97-8DA9-89DF332C859F}" destId="{B2E22E8B-7BC2-427B-80C4-042C3A670491}" srcOrd="0" destOrd="0" presId="urn:microsoft.com/office/officeart/2005/8/layout/list1"/>
    <dgm:cxn modelId="{93D4B705-4DBC-4616-A0F5-35A8919AB5F5}" type="presParOf" srcId="{B2E22E8B-7BC2-427B-80C4-042C3A670491}" destId="{67550667-1F56-498B-92C1-1C7BE7EC2403}" srcOrd="0" destOrd="0" presId="urn:microsoft.com/office/officeart/2005/8/layout/list1"/>
    <dgm:cxn modelId="{017E5AD3-D51A-45DC-862C-B6EC9F661218}" type="presParOf" srcId="{B2E22E8B-7BC2-427B-80C4-042C3A670491}" destId="{0CB9B85E-1ABB-4786-8879-05F0F5A8A85F}" srcOrd="1" destOrd="0" presId="urn:microsoft.com/office/officeart/2005/8/layout/list1"/>
    <dgm:cxn modelId="{13A23FF7-6854-4D5E-9685-FF34FCF2AC44}" type="presParOf" srcId="{FC7DF2AA-CE4A-4F97-8DA9-89DF332C859F}" destId="{7DA8F006-F1F5-463A-AF64-E637E0CE0E8A}" srcOrd="1" destOrd="0" presId="urn:microsoft.com/office/officeart/2005/8/layout/list1"/>
    <dgm:cxn modelId="{382DF15D-3E09-4DB9-B842-B1D85A5E673E}" type="presParOf" srcId="{FC7DF2AA-CE4A-4F97-8DA9-89DF332C859F}" destId="{6A17E8D5-FA08-40CD-8681-4F5A4A6C59FC}" srcOrd="2" destOrd="0" presId="urn:microsoft.com/office/officeart/2005/8/layout/list1"/>
    <dgm:cxn modelId="{AB0E2FD1-2B53-45A9-B3B5-723F02760E05}" type="presParOf" srcId="{FC7DF2AA-CE4A-4F97-8DA9-89DF332C859F}" destId="{D5351953-A5D9-4A64-A1E8-697316D2573C}" srcOrd="3" destOrd="0" presId="urn:microsoft.com/office/officeart/2005/8/layout/list1"/>
    <dgm:cxn modelId="{3C4AE100-F817-402F-AABD-67CF77402248}" type="presParOf" srcId="{FC7DF2AA-CE4A-4F97-8DA9-89DF332C859F}" destId="{A08F20BA-231C-4D76-9D6C-37E5D9EAF0C0}" srcOrd="4" destOrd="0" presId="urn:microsoft.com/office/officeart/2005/8/layout/list1"/>
    <dgm:cxn modelId="{34CE7717-791F-4400-A55D-998638A83708}" type="presParOf" srcId="{A08F20BA-231C-4D76-9D6C-37E5D9EAF0C0}" destId="{30AE84F7-65C0-42D0-9A53-83CDED8F84F9}" srcOrd="0" destOrd="0" presId="urn:microsoft.com/office/officeart/2005/8/layout/list1"/>
    <dgm:cxn modelId="{43217F80-4ECF-4025-9F64-9480D0F83188}" type="presParOf" srcId="{A08F20BA-231C-4D76-9D6C-37E5D9EAF0C0}" destId="{B9482DED-508F-444B-8FF4-652464C0E7C8}" srcOrd="1" destOrd="0" presId="urn:microsoft.com/office/officeart/2005/8/layout/list1"/>
    <dgm:cxn modelId="{9D1C3374-8937-4B22-A65E-0175083FAF25}" type="presParOf" srcId="{FC7DF2AA-CE4A-4F97-8DA9-89DF332C859F}" destId="{A66CF40B-B0D7-409F-AE79-3F39CD5511BD}" srcOrd="5" destOrd="0" presId="urn:microsoft.com/office/officeart/2005/8/layout/list1"/>
    <dgm:cxn modelId="{7A4F1DAE-107F-40F2-8B01-E9A34E44FCE7}" type="presParOf" srcId="{FC7DF2AA-CE4A-4F97-8DA9-89DF332C859F}" destId="{ACA8D4F3-92E7-4B96-9735-D8A17BC25447}" srcOrd="6" destOrd="0" presId="urn:microsoft.com/office/officeart/2005/8/layout/list1"/>
    <dgm:cxn modelId="{DBAA82E4-6D47-498B-95E6-26F9848DA803}" type="presParOf" srcId="{FC7DF2AA-CE4A-4F97-8DA9-89DF332C859F}" destId="{FFA2106F-31FA-4F36-9193-B780D1CEFD5C}" srcOrd="7" destOrd="0" presId="urn:microsoft.com/office/officeart/2005/8/layout/list1"/>
    <dgm:cxn modelId="{8238EB32-4076-4711-BD26-E42AFD9AF05F}" type="presParOf" srcId="{FC7DF2AA-CE4A-4F97-8DA9-89DF332C859F}" destId="{6E1F9926-CF00-4E8E-B2AB-8A947156459B}" srcOrd="8" destOrd="0" presId="urn:microsoft.com/office/officeart/2005/8/layout/list1"/>
    <dgm:cxn modelId="{C48DB1E8-8643-4FF4-9BC7-48279716B53B}" type="presParOf" srcId="{6E1F9926-CF00-4E8E-B2AB-8A947156459B}" destId="{027268EC-5165-478E-B5B5-DF908FBE83E5}" srcOrd="0" destOrd="0" presId="urn:microsoft.com/office/officeart/2005/8/layout/list1"/>
    <dgm:cxn modelId="{F359F9A1-1430-4ED5-AEDD-7DB693204730}" type="presParOf" srcId="{6E1F9926-CF00-4E8E-B2AB-8A947156459B}" destId="{C374CE4E-CD2F-4BB2-8C24-2DFF3C60135F}" srcOrd="1" destOrd="0" presId="urn:microsoft.com/office/officeart/2005/8/layout/list1"/>
    <dgm:cxn modelId="{48353983-A5AF-46C9-83C6-F2C3275F8F3B}" type="presParOf" srcId="{FC7DF2AA-CE4A-4F97-8DA9-89DF332C859F}" destId="{C648F167-59D4-4543-ADC5-EEC74836A6B0}" srcOrd="9" destOrd="0" presId="urn:microsoft.com/office/officeart/2005/8/layout/list1"/>
    <dgm:cxn modelId="{E6E665AA-458B-464C-B8CD-36E8F8B03CF3}" type="presParOf" srcId="{FC7DF2AA-CE4A-4F97-8DA9-89DF332C859F}" destId="{74B55BB8-18FB-4059-A03F-0C42C2FFE8F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38B004-CC9D-45BA-8F36-93E522E0273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8142ED8-CE37-4ABE-AC27-136CD55EB639}">
      <dgm:prSet phldrT="[Text]"/>
      <dgm:spPr/>
      <dgm:t>
        <a:bodyPr/>
        <a:lstStyle/>
        <a:p>
          <a:r>
            <a:rPr lang="en-US" dirty="0"/>
            <a:t>Lead Disclosure Rule (</a:t>
          </a:r>
          <a:r>
            <a:rPr lang="en-US" i="1" dirty="0"/>
            <a:t>Subpart A</a:t>
          </a:r>
          <a:r>
            <a:rPr lang="en-US" dirty="0"/>
            <a:t>)</a:t>
          </a:r>
        </a:p>
      </dgm:t>
    </dgm:pt>
    <dgm:pt modelId="{825A9974-5199-4EF1-9964-C3CA083E776A}" type="parTrans" cxnId="{04837EBD-B33C-4175-BACB-6CB8397FFA24}">
      <dgm:prSet/>
      <dgm:spPr/>
      <dgm:t>
        <a:bodyPr/>
        <a:lstStyle/>
        <a:p>
          <a:endParaRPr lang="en-US"/>
        </a:p>
      </dgm:t>
    </dgm:pt>
    <dgm:pt modelId="{3CA4A91D-4498-4301-98F9-8D6D64801985}" type="sibTrans" cxnId="{04837EBD-B33C-4175-BACB-6CB8397FFA24}">
      <dgm:prSet/>
      <dgm:spPr/>
      <dgm:t>
        <a:bodyPr/>
        <a:lstStyle/>
        <a:p>
          <a:endParaRPr lang="en-US"/>
        </a:p>
      </dgm:t>
    </dgm:pt>
    <dgm:pt modelId="{19B065F9-E1B8-4B19-8C5C-BCE0FA874B42}">
      <dgm:prSet phldrT="[Text]"/>
      <dgm:spPr/>
      <dgm:t>
        <a:bodyPr/>
        <a:lstStyle/>
        <a:p>
          <a:r>
            <a:rPr lang="en-US" dirty="0"/>
            <a:t>PHA provides “Protect Your Family” pamphlet</a:t>
          </a:r>
        </a:p>
      </dgm:t>
    </dgm:pt>
    <dgm:pt modelId="{2D46E759-7FCF-4614-BFA1-D2AFA128AA73}" type="parTrans" cxnId="{CD776D7B-45BE-46EF-B508-3A62C111F436}">
      <dgm:prSet/>
      <dgm:spPr/>
      <dgm:t>
        <a:bodyPr/>
        <a:lstStyle/>
        <a:p>
          <a:endParaRPr lang="en-US"/>
        </a:p>
      </dgm:t>
    </dgm:pt>
    <dgm:pt modelId="{2A863C1F-6579-46AA-9658-29FD34E4154C}" type="sibTrans" cxnId="{CD776D7B-45BE-46EF-B508-3A62C111F436}">
      <dgm:prSet/>
      <dgm:spPr/>
      <dgm:t>
        <a:bodyPr/>
        <a:lstStyle/>
        <a:p>
          <a:endParaRPr lang="en-US"/>
        </a:p>
      </dgm:t>
    </dgm:pt>
    <dgm:pt modelId="{3BC0FC87-43D2-4058-9C45-283921A98D58}">
      <dgm:prSet phldrT="[Text]"/>
      <dgm:spPr/>
      <dgm:t>
        <a:bodyPr/>
        <a:lstStyle/>
        <a:p>
          <a:r>
            <a:rPr lang="en-US" dirty="0"/>
            <a:t>LBP Evaluation &amp; Responsibilities (</a:t>
          </a:r>
          <a:r>
            <a:rPr lang="en-US" i="1" dirty="0"/>
            <a:t>Subpart L)</a:t>
          </a:r>
          <a:endParaRPr lang="en-US" dirty="0"/>
        </a:p>
      </dgm:t>
    </dgm:pt>
    <dgm:pt modelId="{CA678C41-4AA5-49D8-9E9E-D861CB598162}" type="parTrans" cxnId="{88AE17C7-D80A-41DF-A591-D3120C907626}">
      <dgm:prSet/>
      <dgm:spPr/>
      <dgm:t>
        <a:bodyPr/>
        <a:lstStyle/>
        <a:p>
          <a:endParaRPr lang="en-US"/>
        </a:p>
      </dgm:t>
    </dgm:pt>
    <dgm:pt modelId="{243DE9C9-D18B-41B2-A32F-C4EADDC1D112}" type="sibTrans" cxnId="{88AE17C7-D80A-41DF-A591-D3120C907626}">
      <dgm:prSet/>
      <dgm:spPr/>
      <dgm:t>
        <a:bodyPr/>
        <a:lstStyle/>
        <a:p>
          <a:endParaRPr lang="en-US"/>
        </a:p>
      </dgm:t>
    </dgm:pt>
    <dgm:pt modelId="{D5414829-CF03-4C83-829D-D59325B81E3F}">
      <dgm:prSet phldrT="[Text]"/>
      <dgm:spPr/>
      <dgm:t>
        <a:bodyPr/>
        <a:lstStyle/>
        <a:p>
          <a:r>
            <a:rPr lang="en-US" dirty="0"/>
            <a:t>EBLL Response (</a:t>
          </a:r>
          <a:r>
            <a:rPr lang="en-US" i="1" dirty="0"/>
            <a:t>Subpart L)</a:t>
          </a:r>
          <a:endParaRPr lang="en-US" dirty="0"/>
        </a:p>
      </dgm:t>
    </dgm:pt>
    <dgm:pt modelId="{8EF02042-EB47-4029-AE19-47653BB5ABCA}" type="parTrans" cxnId="{7DECD087-6218-4CC6-BFD0-B4864E08E37E}">
      <dgm:prSet/>
      <dgm:spPr/>
      <dgm:t>
        <a:bodyPr/>
        <a:lstStyle/>
        <a:p>
          <a:endParaRPr lang="en-US"/>
        </a:p>
      </dgm:t>
    </dgm:pt>
    <dgm:pt modelId="{D819F65F-7A46-434E-A3C6-CD589CB9CE02}" type="sibTrans" cxnId="{7DECD087-6218-4CC6-BFD0-B4864E08E37E}">
      <dgm:prSet/>
      <dgm:spPr/>
      <dgm:t>
        <a:bodyPr/>
        <a:lstStyle/>
        <a:p>
          <a:endParaRPr lang="en-US"/>
        </a:p>
      </dgm:t>
    </dgm:pt>
    <dgm:pt modelId="{FF242C4B-56E9-4FDB-82E9-CB4286220DFD}">
      <dgm:prSet phldrT="[Text]"/>
      <dgm:spPr/>
      <dgm:t>
        <a:bodyPr/>
        <a:lstStyle/>
        <a:p>
          <a:r>
            <a:rPr lang="en-US" dirty="0"/>
            <a:t>PHA reports to HUD field office and OLHCHH (and to public health dept. if notification from elsewhere) within 5 days of notification of confirmed EBLL</a:t>
          </a:r>
        </a:p>
      </dgm:t>
    </dgm:pt>
    <dgm:pt modelId="{B855296F-EA01-480E-BCB0-C6017F282481}" type="parTrans" cxnId="{D5F0A284-33C4-404C-8291-A27200BBB1FE}">
      <dgm:prSet/>
      <dgm:spPr/>
      <dgm:t>
        <a:bodyPr/>
        <a:lstStyle/>
        <a:p>
          <a:endParaRPr lang="en-US"/>
        </a:p>
      </dgm:t>
    </dgm:pt>
    <dgm:pt modelId="{04C446FB-35EA-4F2F-864D-FB2C763DCC3C}" type="sibTrans" cxnId="{D5F0A284-33C4-404C-8291-A27200BBB1FE}">
      <dgm:prSet/>
      <dgm:spPr/>
      <dgm:t>
        <a:bodyPr/>
        <a:lstStyle/>
        <a:p>
          <a:endParaRPr lang="en-US"/>
        </a:p>
      </dgm:t>
    </dgm:pt>
    <dgm:pt modelId="{6320C242-0C53-440A-874B-23BD0D5EB1AE}">
      <dgm:prSet phldrT="[Text]"/>
      <dgm:spPr/>
      <dgm:t>
        <a:bodyPr/>
        <a:lstStyle/>
        <a:p>
          <a:r>
            <a:rPr lang="en-US" dirty="0"/>
            <a:t>Completed lead disclosure form including all lead information and reports</a:t>
          </a:r>
        </a:p>
      </dgm:t>
    </dgm:pt>
    <dgm:pt modelId="{6D72C06F-4111-4507-AB4A-D1FC51C0CF83}" type="parTrans" cxnId="{D70479CD-922B-46A4-8B0F-DDB92A5C5BB7}">
      <dgm:prSet/>
      <dgm:spPr/>
      <dgm:t>
        <a:bodyPr/>
        <a:lstStyle/>
        <a:p>
          <a:endParaRPr lang="en-US"/>
        </a:p>
      </dgm:t>
    </dgm:pt>
    <dgm:pt modelId="{ED218886-8DB9-48A0-AC71-450AF294F822}" type="sibTrans" cxnId="{D70479CD-922B-46A4-8B0F-DDB92A5C5BB7}">
      <dgm:prSet/>
      <dgm:spPr/>
      <dgm:t>
        <a:bodyPr/>
        <a:lstStyle/>
        <a:p>
          <a:endParaRPr lang="en-US"/>
        </a:p>
      </dgm:t>
    </dgm:pt>
    <dgm:pt modelId="{8C07F17C-0016-4C71-8AF0-D60F98A8EA89}">
      <dgm:prSet phldrT="[Text]"/>
      <dgm:spPr/>
      <dgm:t>
        <a:bodyPr/>
        <a:lstStyle/>
        <a:p>
          <a:r>
            <a:rPr lang="en-US" dirty="0"/>
            <a:t>LBP inspections by certified lead professional of all public housing properties</a:t>
          </a:r>
        </a:p>
      </dgm:t>
    </dgm:pt>
    <dgm:pt modelId="{E54285C8-D4CF-4B12-A1DD-D200DD5DB3AD}" type="parTrans" cxnId="{9234A36B-2531-45AA-B36B-00A07BFEAB50}">
      <dgm:prSet/>
      <dgm:spPr/>
      <dgm:t>
        <a:bodyPr/>
        <a:lstStyle/>
        <a:p>
          <a:endParaRPr lang="en-US"/>
        </a:p>
      </dgm:t>
    </dgm:pt>
    <dgm:pt modelId="{094BE731-DE5D-433B-B2F1-F84189E781C0}" type="sibTrans" cxnId="{9234A36B-2531-45AA-B36B-00A07BFEAB50}">
      <dgm:prSet/>
      <dgm:spPr/>
      <dgm:t>
        <a:bodyPr/>
        <a:lstStyle/>
        <a:p>
          <a:endParaRPr lang="en-US"/>
        </a:p>
      </dgm:t>
    </dgm:pt>
    <dgm:pt modelId="{2E70333B-178F-4AB1-B145-C86B4331A2FA}">
      <dgm:prSet phldrT="[Text]"/>
      <dgm:spPr/>
      <dgm:t>
        <a:bodyPr/>
        <a:lstStyle/>
        <a:p>
          <a:r>
            <a:rPr lang="en-US" dirty="0"/>
            <a:t>Lead hazard control within 30 days (90 days if more than 20 units)</a:t>
          </a:r>
        </a:p>
      </dgm:t>
    </dgm:pt>
    <dgm:pt modelId="{8D0583C8-2EB9-40ED-8079-435C1A11E23F}" type="parTrans" cxnId="{C340914C-BD23-4AF1-AB71-B207414E6074}">
      <dgm:prSet/>
      <dgm:spPr/>
      <dgm:t>
        <a:bodyPr/>
        <a:lstStyle/>
        <a:p>
          <a:endParaRPr lang="en-US"/>
        </a:p>
      </dgm:t>
    </dgm:pt>
    <dgm:pt modelId="{77EDA9CC-3EEB-42C0-8B95-A0C97BF0EFE0}" type="sibTrans" cxnId="{C340914C-BD23-4AF1-AB71-B207414E6074}">
      <dgm:prSet/>
      <dgm:spPr/>
      <dgm:t>
        <a:bodyPr/>
        <a:lstStyle/>
        <a:p>
          <a:endParaRPr lang="en-US"/>
        </a:p>
      </dgm:t>
    </dgm:pt>
    <dgm:pt modelId="{6C7CB8BC-0BD1-446A-A7F2-BB4E45FAE153}">
      <dgm:prSet phldrT="[Text]"/>
      <dgm:spPr/>
      <dgm:t>
        <a:bodyPr/>
        <a:lstStyle/>
        <a:p>
          <a:r>
            <a:rPr lang="en-US" dirty="0"/>
            <a:t>If LBP identified, notification to residents and risk assessments in other units with children under age 6 (within 30 days, or 90 if more than 20 units)</a:t>
          </a:r>
        </a:p>
      </dgm:t>
    </dgm:pt>
    <dgm:pt modelId="{A4B6E9B5-B457-4AF4-907A-C52EC841EA33}" type="parTrans" cxnId="{3EC0667C-E27D-4DF5-8C15-A339B42770E4}">
      <dgm:prSet/>
      <dgm:spPr/>
      <dgm:t>
        <a:bodyPr/>
        <a:lstStyle/>
        <a:p>
          <a:endParaRPr lang="en-US"/>
        </a:p>
      </dgm:t>
    </dgm:pt>
    <dgm:pt modelId="{ACF6108E-1F80-4FFB-B6DF-D7D5647C9F5B}" type="sibTrans" cxnId="{3EC0667C-E27D-4DF5-8C15-A339B42770E4}">
      <dgm:prSet/>
      <dgm:spPr/>
      <dgm:t>
        <a:bodyPr/>
        <a:lstStyle/>
        <a:p>
          <a:endParaRPr lang="en-US"/>
        </a:p>
      </dgm:t>
    </dgm:pt>
    <dgm:pt modelId="{92DBAA0A-C0F3-4861-BC02-5761C3718181}">
      <dgm:prSet phldrT="[Text]"/>
      <dgm:spPr/>
      <dgm:t>
        <a:bodyPr/>
        <a:lstStyle/>
        <a:p>
          <a:r>
            <a:rPr lang="en-US" dirty="0"/>
            <a:t>Abatement of all identified LBP (required on modernization)</a:t>
          </a:r>
        </a:p>
      </dgm:t>
    </dgm:pt>
    <dgm:pt modelId="{BEA55A16-464C-419B-BA92-857AAAB9D235}" type="parTrans" cxnId="{0BF431C8-76B2-4AB5-A509-245B8D35BE1A}">
      <dgm:prSet/>
      <dgm:spPr/>
      <dgm:t>
        <a:bodyPr/>
        <a:lstStyle/>
        <a:p>
          <a:endParaRPr lang="en-US"/>
        </a:p>
      </dgm:t>
    </dgm:pt>
    <dgm:pt modelId="{84E4CFBA-771E-43F3-9FC9-375249FC9C0B}" type="sibTrans" cxnId="{0BF431C8-76B2-4AB5-A509-245B8D35BE1A}">
      <dgm:prSet/>
      <dgm:spPr/>
      <dgm:t>
        <a:bodyPr/>
        <a:lstStyle/>
        <a:p>
          <a:endParaRPr lang="en-US"/>
        </a:p>
      </dgm:t>
    </dgm:pt>
    <dgm:pt modelId="{33235A8A-0989-425C-99F5-D58CEAD6C389}">
      <dgm:prSet phldrT="[Text]"/>
      <dgm:spPr/>
      <dgm:t>
        <a:bodyPr/>
        <a:lstStyle/>
        <a:p>
          <a:r>
            <a:rPr lang="en-US" dirty="0"/>
            <a:t>Risk assessment and interim controls until abatement completed</a:t>
          </a:r>
        </a:p>
      </dgm:t>
    </dgm:pt>
    <dgm:pt modelId="{FC885D47-B4FC-43B2-BDDD-E5CE75730AD1}" type="parTrans" cxnId="{A3213D03-CA99-4262-9BB3-5C6F989C35B6}">
      <dgm:prSet/>
      <dgm:spPr/>
      <dgm:t>
        <a:bodyPr/>
        <a:lstStyle/>
        <a:p>
          <a:endParaRPr lang="en-US"/>
        </a:p>
      </dgm:t>
    </dgm:pt>
    <dgm:pt modelId="{FF7C3871-4744-4851-8B83-9F7AA1F79F05}" type="sibTrans" cxnId="{A3213D03-CA99-4262-9BB3-5C6F989C35B6}">
      <dgm:prSet/>
      <dgm:spPr/>
      <dgm:t>
        <a:bodyPr/>
        <a:lstStyle/>
        <a:p>
          <a:endParaRPr lang="en-US"/>
        </a:p>
      </dgm:t>
    </dgm:pt>
    <dgm:pt modelId="{78FC2315-1482-4905-B43D-DC24D2FCD257}">
      <dgm:prSet phldrT="[Text]"/>
      <dgm:spPr/>
      <dgm:t>
        <a:bodyPr/>
        <a:lstStyle/>
        <a:p>
          <a:r>
            <a:rPr lang="en-US" dirty="0"/>
            <a:t>Ongoing maintenance if lead paint not removed – risk assessments &amp; interim controls until abated</a:t>
          </a:r>
        </a:p>
      </dgm:t>
    </dgm:pt>
    <dgm:pt modelId="{8CDEBC92-942B-4294-9487-EBE6B89D9EC6}" type="parTrans" cxnId="{FC5CC1F8-1D8D-458E-ADD0-92C347C95962}">
      <dgm:prSet/>
      <dgm:spPr/>
      <dgm:t>
        <a:bodyPr/>
        <a:lstStyle/>
        <a:p>
          <a:endParaRPr lang="en-US"/>
        </a:p>
      </dgm:t>
    </dgm:pt>
    <dgm:pt modelId="{631B6E18-0DC8-45F7-B147-28F43E2D82B8}" type="sibTrans" cxnId="{FC5CC1F8-1D8D-458E-ADD0-92C347C95962}">
      <dgm:prSet/>
      <dgm:spPr/>
      <dgm:t>
        <a:bodyPr/>
        <a:lstStyle/>
        <a:p>
          <a:endParaRPr lang="en-US"/>
        </a:p>
      </dgm:t>
    </dgm:pt>
    <dgm:pt modelId="{D4BDF422-0D87-456A-AEFF-A4E29C20B6A1}">
      <dgm:prSet phldrT="[Text]"/>
      <dgm:spPr/>
      <dgm:t>
        <a:bodyPr/>
        <a:lstStyle/>
        <a:p>
          <a:r>
            <a:rPr lang="en-US" dirty="0"/>
            <a:t>Environmental Investigation within 15 days</a:t>
          </a:r>
        </a:p>
      </dgm:t>
    </dgm:pt>
    <dgm:pt modelId="{584720DE-F955-4DC4-B265-564BCED60840}" type="parTrans" cxnId="{B2FB2E08-4459-4DA7-9AC2-E887296EB359}">
      <dgm:prSet/>
      <dgm:spPr/>
      <dgm:t>
        <a:bodyPr/>
        <a:lstStyle/>
        <a:p>
          <a:endParaRPr lang="en-US"/>
        </a:p>
      </dgm:t>
    </dgm:pt>
    <dgm:pt modelId="{00336A73-510C-49EA-A32B-EB4B858A9CAA}" type="sibTrans" cxnId="{B2FB2E08-4459-4DA7-9AC2-E887296EB359}">
      <dgm:prSet/>
      <dgm:spPr/>
      <dgm:t>
        <a:bodyPr/>
        <a:lstStyle/>
        <a:p>
          <a:endParaRPr lang="en-US"/>
        </a:p>
      </dgm:t>
    </dgm:pt>
    <dgm:pt modelId="{FC7DF2AA-CE4A-4F97-8DA9-89DF332C859F}" type="pres">
      <dgm:prSet presAssocID="{B638B004-CC9D-45BA-8F36-93E522E02736}" presName="linear" presStyleCnt="0">
        <dgm:presLayoutVars>
          <dgm:dir/>
          <dgm:animLvl val="lvl"/>
          <dgm:resizeHandles val="exact"/>
        </dgm:presLayoutVars>
      </dgm:prSet>
      <dgm:spPr/>
    </dgm:pt>
    <dgm:pt modelId="{B2E22E8B-7BC2-427B-80C4-042C3A670491}" type="pres">
      <dgm:prSet presAssocID="{28142ED8-CE37-4ABE-AC27-136CD55EB639}" presName="parentLin" presStyleCnt="0"/>
      <dgm:spPr/>
    </dgm:pt>
    <dgm:pt modelId="{67550667-1F56-498B-92C1-1C7BE7EC2403}" type="pres">
      <dgm:prSet presAssocID="{28142ED8-CE37-4ABE-AC27-136CD55EB639}" presName="parentLeftMargin" presStyleLbl="node1" presStyleIdx="0" presStyleCnt="3"/>
      <dgm:spPr/>
    </dgm:pt>
    <dgm:pt modelId="{0CB9B85E-1ABB-4786-8879-05F0F5A8A85F}" type="pres">
      <dgm:prSet presAssocID="{28142ED8-CE37-4ABE-AC27-136CD55EB639}" presName="parentText" presStyleLbl="node1" presStyleIdx="0" presStyleCnt="3">
        <dgm:presLayoutVars>
          <dgm:chMax val="0"/>
          <dgm:bulletEnabled val="1"/>
        </dgm:presLayoutVars>
      </dgm:prSet>
      <dgm:spPr/>
    </dgm:pt>
    <dgm:pt modelId="{7DA8F006-F1F5-463A-AF64-E637E0CE0E8A}" type="pres">
      <dgm:prSet presAssocID="{28142ED8-CE37-4ABE-AC27-136CD55EB639}" presName="negativeSpace" presStyleCnt="0"/>
      <dgm:spPr/>
    </dgm:pt>
    <dgm:pt modelId="{6A17E8D5-FA08-40CD-8681-4F5A4A6C59FC}" type="pres">
      <dgm:prSet presAssocID="{28142ED8-CE37-4ABE-AC27-136CD55EB639}" presName="childText" presStyleLbl="conFgAcc1" presStyleIdx="0" presStyleCnt="3">
        <dgm:presLayoutVars>
          <dgm:bulletEnabled val="1"/>
        </dgm:presLayoutVars>
      </dgm:prSet>
      <dgm:spPr/>
    </dgm:pt>
    <dgm:pt modelId="{D5351953-A5D9-4A64-A1E8-697316D2573C}" type="pres">
      <dgm:prSet presAssocID="{3CA4A91D-4498-4301-98F9-8D6D64801985}" presName="spaceBetweenRectangles" presStyleCnt="0"/>
      <dgm:spPr/>
    </dgm:pt>
    <dgm:pt modelId="{A08F20BA-231C-4D76-9D6C-37E5D9EAF0C0}" type="pres">
      <dgm:prSet presAssocID="{3BC0FC87-43D2-4058-9C45-283921A98D58}" presName="parentLin" presStyleCnt="0"/>
      <dgm:spPr/>
    </dgm:pt>
    <dgm:pt modelId="{30AE84F7-65C0-42D0-9A53-83CDED8F84F9}" type="pres">
      <dgm:prSet presAssocID="{3BC0FC87-43D2-4058-9C45-283921A98D58}" presName="parentLeftMargin" presStyleLbl="node1" presStyleIdx="0" presStyleCnt="3"/>
      <dgm:spPr/>
    </dgm:pt>
    <dgm:pt modelId="{B9482DED-508F-444B-8FF4-652464C0E7C8}" type="pres">
      <dgm:prSet presAssocID="{3BC0FC87-43D2-4058-9C45-283921A98D58}" presName="parentText" presStyleLbl="node1" presStyleIdx="1" presStyleCnt="3">
        <dgm:presLayoutVars>
          <dgm:chMax val="0"/>
          <dgm:bulletEnabled val="1"/>
        </dgm:presLayoutVars>
      </dgm:prSet>
      <dgm:spPr/>
    </dgm:pt>
    <dgm:pt modelId="{A66CF40B-B0D7-409F-AE79-3F39CD5511BD}" type="pres">
      <dgm:prSet presAssocID="{3BC0FC87-43D2-4058-9C45-283921A98D58}" presName="negativeSpace" presStyleCnt="0"/>
      <dgm:spPr/>
    </dgm:pt>
    <dgm:pt modelId="{ACA8D4F3-92E7-4B96-9735-D8A17BC25447}" type="pres">
      <dgm:prSet presAssocID="{3BC0FC87-43D2-4058-9C45-283921A98D58}" presName="childText" presStyleLbl="conFgAcc1" presStyleIdx="1" presStyleCnt="3" custLinFactNeighborX="595">
        <dgm:presLayoutVars>
          <dgm:bulletEnabled val="1"/>
        </dgm:presLayoutVars>
      </dgm:prSet>
      <dgm:spPr/>
    </dgm:pt>
    <dgm:pt modelId="{FFA2106F-31FA-4F36-9193-B780D1CEFD5C}" type="pres">
      <dgm:prSet presAssocID="{243DE9C9-D18B-41B2-A32F-C4EADDC1D112}" presName="spaceBetweenRectangles" presStyleCnt="0"/>
      <dgm:spPr/>
    </dgm:pt>
    <dgm:pt modelId="{6E1F9926-CF00-4E8E-B2AB-8A947156459B}" type="pres">
      <dgm:prSet presAssocID="{D5414829-CF03-4C83-829D-D59325B81E3F}" presName="parentLin" presStyleCnt="0"/>
      <dgm:spPr/>
    </dgm:pt>
    <dgm:pt modelId="{027268EC-5165-478E-B5B5-DF908FBE83E5}" type="pres">
      <dgm:prSet presAssocID="{D5414829-CF03-4C83-829D-D59325B81E3F}" presName="parentLeftMargin" presStyleLbl="node1" presStyleIdx="1" presStyleCnt="3"/>
      <dgm:spPr/>
    </dgm:pt>
    <dgm:pt modelId="{C374CE4E-CD2F-4BB2-8C24-2DFF3C60135F}" type="pres">
      <dgm:prSet presAssocID="{D5414829-CF03-4C83-829D-D59325B81E3F}" presName="parentText" presStyleLbl="node1" presStyleIdx="2" presStyleCnt="3">
        <dgm:presLayoutVars>
          <dgm:chMax val="0"/>
          <dgm:bulletEnabled val="1"/>
        </dgm:presLayoutVars>
      </dgm:prSet>
      <dgm:spPr/>
    </dgm:pt>
    <dgm:pt modelId="{C648F167-59D4-4543-ADC5-EEC74836A6B0}" type="pres">
      <dgm:prSet presAssocID="{D5414829-CF03-4C83-829D-D59325B81E3F}" presName="negativeSpace" presStyleCnt="0"/>
      <dgm:spPr/>
    </dgm:pt>
    <dgm:pt modelId="{74B55BB8-18FB-4059-A03F-0C42C2FFE8F4}" type="pres">
      <dgm:prSet presAssocID="{D5414829-CF03-4C83-829D-D59325B81E3F}" presName="childText" presStyleLbl="conFgAcc1" presStyleIdx="2" presStyleCnt="3">
        <dgm:presLayoutVars>
          <dgm:bulletEnabled val="1"/>
        </dgm:presLayoutVars>
      </dgm:prSet>
      <dgm:spPr/>
    </dgm:pt>
  </dgm:ptLst>
  <dgm:cxnLst>
    <dgm:cxn modelId="{A3213D03-CA99-4262-9BB3-5C6F989C35B6}" srcId="{3BC0FC87-43D2-4058-9C45-283921A98D58}" destId="{33235A8A-0989-425C-99F5-D58CEAD6C389}" srcOrd="2" destOrd="0" parTransId="{FC885D47-B4FC-43B2-BDDD-E5CE75730AD1}" sibTransId="{FF7C3871-4744-4851-8B83-9F7AA1F79F05}"/>
    <dgm:cxn modelId="{B2FB2E08-4459-4DA7-9AC2-E887296EB359}" srcId="{D5414829-CF03-4C83-829D-D59325B81E3F}" destId="{D4BDF422-0D87-456A-AEFF-A4E29C20B6A1}" srcOrd="1" destOrd="0" parTransId="{584720DE-F955-4DC4-B265-564BCED60840}" sibTransId="{00336A73-510C-49EA-A32B-EB4B858A9CAA}"/>
    <dgm:cxn modelId="{372EFF1B-D560-479F-A63F-D5ADA1903BB4}" type="presOf" srcId="{3BC0FC87-43D2-4058-9C45-283921A98D58}" destId="{B9482DED-508F-444B-8FF4-652464C0E7C8}" srcOrd="1" destOrd="0" presId="urn:microsoft.com/office/officeart/2005/8/layout/list1"/>
    <dgm:cxn modelId="{0A2E6631-1223-45D2-9FD9-B693114BF511}" type="presOf" srcId="{78FC2315-1482-4905-B43D-DC24D2FCD257}" destId="{ACA8D4F3-92E7-4B96-9735-D8A17BC25447}" srcOrd="0" destOrd="3" presId="urn:microsoft.com/office/officeart/2005/8/layout/list1"/>
    <dgm:cxn modelId="{D7247E35-F7D6-4D87-A6CA-E5BA19D60ECA}" type="presOf" srcId="{D5414829-CF03-4C83-829D-D59325B81E3F}" destId="{C374CE4E-CD2F-4BB2-8C24-2DFF3C60135F}" srcOrd="1" destOrd="0" presId="urn:microsoft.com/office/officeart/2005/8/layout/list1"/>
    <dgm:cxn modelId="{9234A36B-2531-45AA-B36B-00A07BFEAB50}" srcId="{3BC0FC87-43D2-4058-9C45-283921A98D58}" destId="{8C07F17C-0016-4C71-8AF0-D60F98A8EA89}" srcOrd="0" destOrd="0" parTransId="{E54285C8-D4CF-4B12-A1DD-D200DD5DB3AD}" sibTransId="{094BE731-DE5D-433B-B2F1-F84189E781C0}"/>
    <dgm:cxn modelId="{C340914C-BD23-4AF1-AB71-B207414E6074}" srcId="{D5414829-CF03-4C83-829D-D59325B81E3F}" destId="{2E70333B-178F-4AB1-B145-C86B4331A2FA}" srcOrd="3" destOrd="0" parTransId="{8D0583C8-2EB9-40ED-8079-435C1A11E23F}" sibTransId="{77EDA9CC-3EEB-42C0-8B95-A0C97BF0EFE0}"/>
    <dgm:cxn modelId="{30D85770-F25C-4F45-882D-E45F7A303B8A}" type="presOf" srcId="{3BC0FC87-43D2-4058-9C45-283921A98D58}" destId="{30AE84F7-65C0-42D0-9A53-83CDED8F84F9}" srcOrd="0" destOrd="0" presId="urn:microsoft.com/office/officeart/2005/8/layout/list1"/>
    <dgm:cxn modelId="{236F547A-6B8E-483A-9FCB-F9C113C3224D}" type="presOf" srcId="{19B065F9-E1B8-4B19-8C5C-BCE0FA874B42}" destId="{6A17E8D5-FA08-40CD-8681-4F5A4A6C59FC}" srcOrd="0" destOrd="0" presId="urn:microsoft.com/office/officeart/2005/8/layout/list1"/>
    <dgm:cxn modelId="{CD776D7B-45BE-46EF-B508-3A62C111F436}" srcId="{28142ED8-CE37-4ABE-AC27-136CD55EB639}" destId="{19B065F9-E1B8-4B19-8C5C-BCE0FA874B42}" srcOrd="0" destOrd="0" parTransId="{2D46E759-7FCF-4614-BFA1-D2AFA128AA73}" sibTransId="{2A863C1F-6579-46AA-9658-29FD34E4154C}"/>
    <dgm:cxn modelId="{3EC0667C-E27D-4DF5-8C15-A339B42770E4}" srcId="{D5414829-CF03-4C83-829D-D59325B81E3F}" destId="{6C7CB8BC-0BD1-446A-A7F2-BB4E45FAE153}" srcOrd="2" destOrd="0" parTransId="{A4B6E9B5-B457-4AF4-907A-C52EC841EA33}" sibTransId="{ACF6108E-1F80-4FFB-B6DF-D7D5647C9F5B}"/>
    <dgm:cxn modelId="{FE0BD783-C452-4054-9A3C-5D5291B92FAB}" type="presOf" srcId="{8C07F17C-0016-4C71-8AF0-D60F98A8EA89}" destId="{ACA8D4F3-92E7-4B96-9735-D8A17BC25447}" srcOrd="0" destOrd="0" presId="urn:microsoft.com/office/officeart/2005/8/layout/list1"/>
    <dgm:cxn modelId="{BDF15084-8836-4A4E-B702-C742CB4AE0D9}" type="presOf" srcId="{FF242C4B-56E9-4FDB-82E9-CB4286220DFD}" destId="{74B55BB8-18FB-4059-A03F-0C42C2FFE8F4}" srcOrd="0" destOrd="0" presId="urn:microsoft.com/office/officeart/2005/8/layout/list1"/>
    <dgm:cxn modelId="{D5F0A284-33C4-404C-8291-A27200BBB1FE}" srcId="{D5414829-CF03-4C83-829D-D59325B81E3F}" destId="{FF242C4B-56E9-4FDB-82E9-CB4286220DFD}" srcOrd="0" destOrd="0" parTransId="{B855296F-EA01-480E-BCB0-C6017F282481}" sibTransId="{04C446FB-35EA-4F2F-864D-FB2C763DCC3C}"/>
    <dgm:cxn modelId="{FFEF7187-661A-4462-A3D7-B322418BB0B8}" type="presOf" srcId="{B638B004-CC9D-45BA-8F36-93E522E02736}" destId="{FC7DF2AA-CE4A-4F97-8DA9-89DF332C859F}" srcOrd="0" destOrd="0" presId="urn:microsoft.com/office/officeart/2005/8/layout/list1"/>
    <dgm:cxn modelId="{7DECD087-6218-4CC6-BFD0-B4864E08E37E}" srcId="{B638B004-CC9D-45BA-8F36-93E522E02736}" destId="{D5414829-CF03-4C83-829D-D59325B81E3F}" srcOrd="2" destOrd="0" parTransId="{8EF02042-EB47-4029-AE19-47653BB5ABCA}" sibTransId="{D819F65F-7A46-434E-A3C6-CD589CB9CE02}"/>
    <dgm:cxn modelId="{36854F88-04EF-495B-AC93-540EB3995E93}" type="presOf" srcId="{6320C242-0C53-440A-874B-23BD0D5EB1AE}" destId="{6A17E8D5-FA08-40CD-8681-4F5A4A6C59FC}" srcOrd="0" destOrd="1" presId="urn:microsoft.com/office/officeart/2005/8/layout/list1"/>
    <dgm:cxn modelId="{9413B58C-BBBC-4C09-9A1B-BD615954732F}" type="presOf" srcId="{92DBAA0A-C0F3-4861-BC02-5761C3718181}" destId="{ACA8D4F3-92E7-4B96-9735-D8A17BC25447}" srcOrd="0" destOrd="1" presId="urn:microsoft.com/office/officeart/2005/8/layout/list1"/>
    <dgm:cxn modelId="{A8B21D9B-62DF-4175-BDD0-607D56CF720B}" type="presOf" srcId="{28142ED8-CE37-4ABE-AC27-136CD55EB639}" destId="{67550667-1F56-498B-92C1-1C7BE7EC2403}" srcOrd="0" destOrd="0" presId="urn:microsoft.com/office/officeart/2005/8/layout/list1"/>
    <dgm:cxn modelId="{82A614B6-8BB1-4AC7-93E4-77DFED5046AE}" type="presOf" srcId="{2E70333B-178F-4AB1-B145-C86B4331A2FA}" destId="{74B55BB8-18FB-4059-A03F-0C42C2FFE8F4}" srcOrd="0" destOrd="3" presId="urn:microsoft.com/office/officeart/2005/8/layout/list1"/>
    <dgm:cxn modelId="{04837EBD-B33C-4175-BACB-6CB8397FFA24}" srcId="{B638B004-CC9D-45BA-8F36-93E522E02736}" destId="{28142ED8-CE37-4ABE-AC27-136CD55EB639}" srcOrd="0" destOrd="0" parTransId="{825A9974-5199-4EF1-9964-C3CA083E776A}" sibTransId="{3CA4A91D-4498-4301-98F9-8D6D64801985}"/>
    <dgm:cxn modelId="{BB1369C3-B1B2-4460-82BC-D930A9BA09CB}" type="presOf" srcId="{D4BDF422-0D87-456A-AEFF-A4E29C20B6A1}" destId="{74B55BB8-18FB-4059-A03F-0C42C2FFE8F4}" srcOrd="0" destOrd="1" presId="urn:microsoft.com/office/officeart/2005/8/layout/list1"/>
    <dgm:cxn modelId="{88AE17C7-D80A-41DF-A591-D3120C907626}" srcId="{B638B004-CC9D-45BA-8F36-93E522E02736}" destId="{3BC0FC87-43D2-4058-9C45-283921A98D58}" srcOrd="1" destOrd="0" parTransId="{CA678C41-4AA5-49D8-9E9E-D861CB598162}" sibTransId="{243DE9C9-D18B-41B2-A32F-C4EADDC1D112}"/>
    <dgm:cxn modelId="{0BF431C8-76B2-4AB5-A509-245B8D35BE1A}" srcId="{3BC0FC87-43D2-4058-9C45-283921A98D58}" destId="{92DBAA0A-C0F3-4861-BC02-5761C3718181}" srcOrd="1" destOrd="0" parTransId="{BEA55A16-464C-419B-BA92-857AAAB9D235}" sibTransId="{84E4CFBA-771E-43F3-9FC9-375249FC9C0B}"/>
    <dgm:cxn modelId="{D70479CD-922B-46A4-8B0F-DDB92A5C5BB7}" srcId="{28142ED8-CE37-4ABE-AC27-136CD55EB639}" destId="{6320C242-0C53-440A-874B-23BD0D5EB1AE}" srcOrd="1" destOrd="0" parTransId="{6D72C06F-4111-4507-AB4A-D1FC51C0CF83}" sibTransId="{ED218886-8DB9-48A0-AC71-450AF294F822}"/>
    <dgm:cxn modelId="{6769FDD7-F80C-48D1-AACE-1B402837C8D6}" type="presOf" srcId="{28142ED8-CE37-4ABE-AC27-136CD55EB639}" destId="{0CB9B85E-1ABB-4786-8879-05F0F5A8A85F}" srcOrd="1" destOrd="0" presId="urn:microsoft.com/office/officeart/2005/8/layout/list1"/>
    <dgm:cxn modelId="{B66BEFEF-8262-4718-92BF-3ECFAB2BFFB0}" type="presOf" srcId="{33235A8A-0989-425C-99F5-D58CEAD6C389}" destId="{ACA8D4F3-92E7-4B96-9735-D8A17BC25447}" srcOrd="0" destOrd="2" presId="urn:microsoft.com/office/officeart/2005/8/layout/list1"/>
    <dgm:cxn modelId="{ACCD3FF3-F11B-4F19-B76C-1A63036DA8D9}" type="presOf" srcId="{D5414829-CF03-4C83-829D-D59325B81E3F}" destId="{027268EC-5165-478E-B5B5-DF908FBE83E5}" srcOrd="0" destOrd="0" presId="urn:microsoft.com/office/officeart/2005/8/layout/list1"/>
    <dgm:cxn modelId="{FC5CC1F8-1D8D-458E-ADD0-92C347C95962}" srcId="{3BC0FC87-43D2-4058-9C45-283921A98D58}" destId="{78FC2315-1482-4905-B43D-DC24D2FCD257}" srcOrd="3" destOrd="0" parTransId="{8CDEBC92-942B-4294-9487-EBE6B89D9EC6}" sibTransId="{631B6E18-0DC8-45F7-B147-28F43E2D82B8}"/>
    <dgm:cxn modelId="{FE2E73F9-F6F8-423A-B472-72DFB93D5950}" type="presOf" srcId="{6C7CB8BC-0BD1-446A-A7F2-BB4E45FAE153}" destId="{74B55BB8-18FB-4059-A03F-0C42C2FFE8F4}" srcOrd="0" destOrd="2" presId="urn:microsoft.com/office/officeart/2005/8/layout/list1"/>
    <dgm:cxn modelId="{214D6B29-044F-4C59-A02F-57FD7E52BFE8}" type="presParOf" srcId="{FC7DF2AA-CE4A-4F97-8DA9-89DF332C859F}" destId="{B2E22E8B-7BC2-427B-80C4-042C3A670491}" srcOrd="0" destOrd="0" presId="urn:microsoft.com/office/officeart/2005/8/layout/list1"/>
    <dgm:cxn modelId="{93D4B705-4DBC-4616-A0F5-35A8919AB5F5}" type="presParOf" srcId="{B2E22E8B-7BC2-427B-80C4-042C3A670491}" destId="{67550667-1F56-498B-92C1-1C7BE7EC2403}" srcOrd="0" destOrd="0" presId="urn:microsoft.com/office/officeart/2005/8/layout/list1"/>
    <dgm:cxn modelId="{017E5AD3-D51A-45DC-862C-B6EC9F661218}" type="presParOf" srcId="{B2E22E8B-7BC2-427B-80C4-042C3A670491}" destId="{0CB9B85E-1ABB-4786-8879-05F0F5A8A85F}" srcOrd="1" destOrd="0" presId="urn:microsoft.com/office/officeart/2005/8/layout/list1"/>
    <dgm:cxn modelId="{13A23FF7-6854-4D5E-9685-FF34FCF2AC44}" type="presParOf" srcId="{FC7DF2AA-CE4A-4F97-8DA9-89DF332C859F}" destId="{7DA8F006-F1F5-463A-AF64-E637E0CE0E8A}" srcOrd="1" destOrd="0" presId="urn:microsoft.com/office/officeart/2005/8/layout/list1"/>
    <dgm:cxn modelId="{382DF15D-3E09-4DB9-B842-B1D85A5E673E}" type="presParOf" srcId="{FC7DF2AA-CE4A-4F97-8DA9-89DF332C859F}" destId="{6A17E8D5-FA08-40CD-8681-4F5A4A6C59FC}" srcOrd="2" destOrd="0" presId="urn:microsoft.com/office/officeart/2005/8/layout/list1"/>
    <dgm:cxn modelId="{AB0E2FD1-2B53-45A9-B3B5-723F02760E05}" type="presParOf" srcId="{FC7DF2AA-CE4A-4F97-8DA9-89DF332C859F}" destId="{D5351953-A5D9-4A64-A1E8-697316D2573C}" srcOrd="3" destOrd="0" presId="urn:microsoft.com/office/officeart/2005/8/layout/list1"/>
    <dgm:cxn modelId="{3C4AE100-F817-402F-AABD-67CF77402248}" type="presParOf" srcId="{FC7DF2AA-CE4A-4F97-8DA9-89DF332C859F}" destId="{A08F20BA-231C-4D76-9D6C-37E5D9EAF0C0}" srcOrd="4" destOrd="0" presId="urn:microsoft.com/office/officeart/2005/8/layout/list1"/>
    <dgm:cxn modelId="{34CE7717-791F-4400-A55D-998638A83708}" type="presParOf" srcId="{A08F20BA-231C-4D76-9D6C-37E5D9EAF0C0}" destId="{30AE84F7-65C0-42D0-9A53-83CDED8F84F9}" srcOrd="0" destOrd="0" presId="urn:microsoft.com/office/officeart/2005/8/layout/list1"/>
    <dgm:cxn modelId="{43217F80-4ECF-4025-9F64-9480D0F83188}" type="presParOf" srcId="{A08F20BA-231C-4D76-9D6C-37E5D9EAF0C0}" destId="{B9482DED-508F-444B-8FF4-652464C0E7C8}" srcOrd="1" destOrd="0" presId="urn:microsoft.com/office/officeart/2005/8/layout/list1"/>
    <dgm:cxn modelId="{9D1C3374-8937-4B22-A65E-0175083FAF25}" type="presParOf" srcId="{FC7DF2AA-CE4A-4F97-8DA9-89DF332C859F}" destId="{A66CF40B-B0D7-409F-AE79-3F39CD5511BD}" srcOrd="5" destOrd="0" presId="urn:microsoft.com/office/officeart/2005/8/layout/list1"/>
    <dgm:cxn modelId="{7A4F1DAE-107F-40F2-8B01-E9A34E44FCE7}" type="presParOf" srcId="{FC7DF2AA-CE4A-4F97-8DA9-89DF332C859F}" destId="{ACA8D4F3-92E7-4B96-9735-D8A17BC25447}" srcOrd="6" destOrd="0" presId="urn:microsoft.com/office/officeart/2005/8/layout/list1"/>
    <dgm:cxn modelId="{DBAA82E4-6D47-498B-95E6-26F9848DA803}" type="presParOf" srcId="{FC7DF2AA-CE4A-4F97-8DA9-89DF332C859F}" destId="{FFA2106F-31FA-4F36-9193-B780D1CEFD5C}" srcOrd="7" destOrd="0" presId="urn:microsoft.com/office/officeart/2005/8/layout/list1"/>
    <dgm:cxn modelId="{8238EB32-4076-4711-BD26-E42AFD9AF05F}" type="presParOf" srcId="{FC7DF2AA-CE4A-4F97-8DA9-89DF332C859F}" destId="{6E1F9926-CF00-4E8E-B2AB-8A947156459B}" srcOrd="8" destOrd="0" presId="urn:microsoft.com/office/officeart/2005/8/layout/list1"/>
    <dgm:cxn modelId="{C48DB1E8-8643-4FF4-9BC7-48279716B53B}" type="presParOf" srcId="{6E1F9926-CF00-4E8E-B2AB-8A947156459B}" destId="{027268EC-5165-478E-B5B5-DF908FBE83E5}" srcOrd="0" destOrd="0" presId="urn:microsoft.com/office/officeart/2005/8/layout/list1"/>
    <dgm:cxn modelId="{F359F9A1-1430-4ED5-AEDD-7DB693204730}" type="presParOf" srcId="{6E1F9926-CF00-4E8E-B2AB-8A947156459B}" destId="{C374CE4E-CD2F-4BB2-8C24-2DFF3C60135F}" srcOrd="1" destOrd="0" presId="urn:microsoft.com/office/officeart/2005/8/layout/list1"/>
    <dgm:cxn modelId="{48353983-A5AF-46C9-83C6-F2C3275F8F3B}" type="presParOf" srcId="{FC7DF2AA-CE4A-4F97-8DA9-89DF332C859F}" destId="{C648F167-59D4-4543-ADC5-EEC74836A6B0}" srcOrd="9" destOrd="0" presId="urn:microsoft.com/office/officeart/2005/8/layout/list1"/>
    <dgm:cxn modelId="{E6E665AA-458B-464C-B8CD-36E8F8B03CF3}" type="presParOf" srcId="{FC7DF2AA-CE4A-4F97-8DA9-89DF332C859F}" destId="{74B55BB8-18FB-4059-A03F-0C42C2FFE8F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79F57-DD06-4FB1-9878-F867B30198D2}">
      <dsp:nvSpPr>
        <dsp:cNvPr id="0" name=""/>
        <dsp:cNvSpPr/>
      </dsp:nvSpPr>
      <dsp:spPr>
        <a:xfrm>
          <a:off x="51" y="26941"/>
          <a:ext cx="4913783" cy="1555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dirty="0"/>
            <a:t>Children</a:t>
          </a:r>
        </a:p>
      </dsp:txBody>
      <dsp:txXfrm>
        <a:off x="51" y="26941"/>
        <a:ext cx="4913783" cy="1555200"/>
      </dsp:txXfrm>
    </dsp:sp>
    <dsp:sp modelId="{D461BB2F-8579-4156-8725-404885B081BA}">
      <dsp:nvSpPr>
        <dsp:cNvPr id="0" name=""/>
        <dsp:cNvSpPr/>
      </dsp:nvSpPr>
      <dsp:spPr>
        <a:xfrm>
          <a:off x="51" y="1582141"/>
          <a:ext cx="4913783" cy="274225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No safe level for children</a:t>
          </a:r>
        </a:p>
        <a:p>
          <a:pPr marL="228600" lvl="1" indent="-228600" algn="l" defTabSz="889000">
            <a:lnSpc>
              <a:spcPct val="90000"/>
            </a:lnSpc>
            <a:spcBef>
              <a:spcPct val="0"/>
            </a:spcBef>
            <a:spcAft>
              <a:spcPct val="15000"/>
            </a:spcAft>
            <a:buChar char="•"/>
          </a:pPr>
          <a:r>
            <a:rPr lang="en-US" sz="2000" kern="1200" dirty="0"/>
            <a:t>Decreased IQ, hearing loss, learning disabilities</a:t>
          </a:r>
        </a:p>
        <a:p>
          <a:pPr marL="228600" lvl="1" indent="-228600" algn="l" defTabSz="889000">
            <a:lnSpc>
              <a:spcPct val="90000"/>
            </a:lnSpc>
            <a:spcBef>
              <a:spcPct val="0"/>
            </a:spcBef>
            <a:spcAft>
              <a:spcPct val="15000"/>
            </a:spcAft>
            <a:buChar char="•"/>
          </a:pPr>
          <a:r>
            <a:rPr lang="en-US" sz="2000" kern="1200" dirty="0"/>
            <a:t>Reduced bone and muscle growth</a:t>
          </a:r>
        </a:p>
        <a:p>
          <a:pPr marL="228600" lvl="1" indent="-228600" algn="l" defTabSz="889000">
            <a:lnSpc>
              <a:spcPct val="90000"/>
            </a:lnSpc>
            <a:spcBef>
              <a:spcPct val="0"/>
            </a:spcBef>
            <a:spcAft>
              <a:spcPct val="15000"/>
            </a:spcAft>
            <a:buChar char="•"/>
          </a:pPr>
          <a:r>
            <a:rPr lang="en-US" sz="2000" kern="1200" dirty="0"/>
            <a:t>Nervous system and kidney damage</a:t>
          </a:r>
        </a:p>
        <a:p>
          <a:pPr marL="228600" lvl="1" indent="-228600" algn="l" defTabSz="889000">
            <a:lnSpc>
              <a:spcPct val="90000"/>
            </a:lnSpc>
            <a:spcBef>
              <a:spcPct val="0"/>
            </a:spcBef>
            <a:spcAft>
              <a:spcPct val="15000"/>
            </a:spcAft>
            <a:buChar char="•"/>
          </a:pPr>
          <a:r>
            <a:rPr lang="en-US" sz="2000" kern="1200" dirty="0"/>
            <a:t>Anemia</a:t>
          </a:r>
        </a:p>
      </dsp:txBody>
      <dsp:txXfrm>
        <a:off x="51" y="1582141"/>
        <a:ext cx="4913783" cy="2742254"/>
      </dsp:txXfrm>
    </dsp:sp>
    <dsp:sp modelId="{B9C147FD-8030-43F2-A91D-A1A697CA0F52}">
      <dsp:nvSpPr>
        <dsp:cNvPr id="0" name=""/>
        <dsp:cNvSpPr/>
      </dsp:nvSpPr>
      <dsp:spPr>
        <a:xfrm>
          <a:off x="5601764" y="26941"/>
          <a:ext cx="4913783" cy="1555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dirty="0"/>
            <a:t>Adults</a:t>
          </a:r>
        </a:p>
      </dsp:txBody>
      <dsp:txXfrm>
        <a:off x="5601764" y="26941"/>
        <a:ext cx="4913783" cy="1555200"/>
      </dsp:txXfrm>
    </dsp:sp>
    <dsp:sp modelId="{0D7C19E4-119E-4288-A91D-996D68E36879}">
      <dsp:nvSpPr>
        <dsp:cNvPr id="0" name=""/>
        <dsp:cNvSpPr/>
      </dsp:nvSpPr>
      <dsp:spPr>
        <a:xfrm>
          <a:off x="5601764" y="1582141"/>
          <a:ext cx="4913783" cy="274225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Memory loss, lack of concentration, irritability, depression</a:t>
          </a:r>
        </a:p>
        <a:p>
          <a:pPr marL="228600" lvl="1" indent="-228600" algn="l" defTabSz="889000">
            <a:lnSpc>
              <a:spcPct val="90000"/>
            </a:lnSpc>
            <a:spcBef>
              <a:spcPct val="0"/>
            </a:spcBef>
            <a:spcAft>
              <a:spcPct val="15000"/>
            </a:spcAft>
            <a:buChar char="•"/>
          </a:pPr>
          <a:r>
            <a:rPr lang="en-US" sz="2000" kern="1200" dirty="0"/>
            <a:t>Digestive system problems</a:t>
          </a:r>
        </a:p>
        <a:p>
          <a:pPr marL="228600" lvl="1" indent="-228600" algn="l" defTabSz="889000">
            <a:lnSpc>
              <a:spcPct val="90000"/>
            </a:lnSpc>
            <a:spcBef>
              <a:spcPct val="0"/>
            </a:spcBef>
            <a:spcAft>
              <a:spcPct val="15000"/>
            </a:spcAft>
            <a:buChar char="•"/>
          </a:pPr>
          <a:r>
            <a:rPr lang="en-US" sz="2000" kern="1200" dirty="0"/>
            <a:t>Nervous system damage</a:t>
          </a:r>
        </a:p>
        <a:p>
          <a:pPr marL="228600" lvl="1" indent="-228600" algn="l" defTabSz="889000">
            <a:lnSpc>
              <a:spcPct val="90000"/>
            </a:lnSpc>
            <a:spcBef>
              <a:spcPct val="0"/>
            </a:spcBef>
            <a:spcAft>
              <a:spcPct val="15000"/>
            </a:spcAft>
            <a:buChar char="•"/>
          </a:pPr>
          <a:r>
            <a:rPr lang="en-US" sz="2000" kern="1200" dirty="0"/>
            <a:t>Fatigue, joint and muscle pain</a:t>
          </a:r>
        </a:p>
        <a:p>
          <a:pPr marL="228600" lvl="1" indent="-228600" algn="l" defTabSz="889000">
            <a:lnSpc>
              <a:spcPct val="90000"/>
            </a:lnSpc>
            <a:spcBef>
              <a:spcPct val="0"/>
            </a:spcBef>
            <a:spcAft>
              <a:spcPct val="15000"/>
            </a:spcAft>
            <a:buChar char="•"/>
          </a:pPr>
          <a:r>
            <a:rPr lang="en-US" sz="2000" kern="1200" dirty="0"/>
            <a:t>High blood pressure</a:t>
          </a:r>
        </a:p>
        <a:p>
          <a:pPr marL="228600" lvl="1" indent="-228600" algn="l" defTabSz="889000">
            <a:lnSpc>
              <a:spcPct val="90000"/>
            </a:lnSpc>
            <a:spcBef>
              <a:spcPct val="0"/>
            </a:spcBef>
            <a:spcAft>
              <a:spcPct val="15000"/>
            </a:spcAft>
            <a:buChar char="•"/>
          </a:pPr>
          <a:r>
            <a:rPr lang="en-US" sz="2000" kern="1200" dirty="0"/>
            <a:t>Damage to kidneys and reproductive system</a:t>
          </a:r>
        </a:p>
      </dsp:txBody>
      <dsp:txXfrm>
        <a:off x="5601764" y="1582141"/>
        <a:ext cx="4913783" cy="274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B286-028F-4A95-B085-39EECC9594FC}">
      <dsp:nvSpPr>
        <dsp:cNvPr id="0" name=""/>
        <dsp:cNvSpPr/>
      </dsp:nvSpPr>
      <dsp:spPr>
        <a:xfrm>
          <a:off x="32924" y="295065"/>
          <a:ext cx="3474708" cy="4351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Lead Hazards</a:t>
          </a:r>
        </a:p>
        <a:p>
          <a:pPr marL="228600" lvl="1" indent="-228600" algn="l" defTabSz="977900">
            <a:lnSpc>
              <a:spcPct val="90000"/>
            </a:lnSpc>
            <a:spcBef>
              <a:spcPct val="0"/>
            </a:spcBef>
            <a:spcAft>
              <a:spcPct val="15000"/>
            </a:spcAft>
            <a:buChar char="•"/>
          </a:pPr>
          <a:r>
            <a:rPr lang="en-US" sz="2200" kern="1200" dirty="0"/>
            <a:t>Chipping, peeling, flaking paint (pre-’78)</a:t>
          </a:r>
        </a:p>
        <a:p>
          <a:pPr marL="228600" lvl="1" indent="-228600" algn="l" defTabSz="977900">
            <a:lnSpc>
              <a:spcPct val="90000"/>
            </a:lnSpc>
            <a:spcBef>
              <a:spcPct val="0"/>
            </a:spcBef>
            <a:spcAft>
              <a:spcPct val="15000"/>
            </a:spcAft>
            <a:buChar char="•"/>
          </a:pPr>
          <a:r>
            <a:rPr lang="en-US" sz="2200" kern="1200" dirty="0"/>
            <a:t>Soil contamination</a:t>
          </a:r>
        </a:p>
        <a:p>
          <a:pPr marL="228600" lvl="1" indent="-228600" algn="l" defTabSz="977900">
            <a:lnSpc>
              <a:spcPct val="90000"/>
            </a:lnSpc>
            <a:spcBef>
              <a:spcPct val="0"/>
            </a:spcBef>
            <a:spcAft>
              <a:spcPct val="15000"/>
            </a:spcAft>
            <a:buChar char="•"/>
          </a:pPr>
          <a:r>
            <a:rPr lang="en-US" sz="2200" kern="1200" dirty="0"/>
            <a:t>Water supply (leaching from pipes, solder, and fittings)</a:t>
          </a:r>
        </a:p>
        <a:p>
          <a:pPr marL="228600" lvl="1" indent="-228600" algn="l" defTabSz="977900">
            <a:lnSpc>
              <a:spcPct val="90000"/>
            </a:lnSpc>
            <a:spcBef>
              <a:spcPct val="0"/>
            </a:spcBef>
            <a:spcAft>
              <a:spcPct val="15000"/>
            </a:spcAft>
            <a:buChar char="•"/>
          </a:pPr>
          <a:r>
            <a:rPr lang="en-US" sz="2200" kern="1200" dirty="0"/>
            <a:t>Household items such as pottery, toys, cosmetics, etc.</a:t>
          </a:r>
        </a:p>
      </dsp:txBody>
      <dsp:txXfrm>
        <a:off x="32924" y="295065"/>
        <a:ext cx="3474708" cy="4351331"/>
      </dsp:txXfrm>
    </dsp:sp>
    <dsp:sp modelId="{30865038-0355-4A8F-8F8B-0C7536436958}">
      <dsp:nvSpPr>
        <dsp:cNvPr id="0" name=""/>
        <dsp:cNvSpPr/>
      </dsp:nvSpPr>
      <dsp:spPr>
        <a:xfrm>
          <a:off x="3593984" y="295065"/>
          <a:ext cx="3474708" cy="435133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Scope of Problem</a:t>
          </a:r>
        </a:p>
        <a:p>
          <a:pPr marL="228600" lvl="1" indent="-228600" algn="l" defTabSz="977900">
            <a:lnSpc>
              <a:spcPct val="90000"/>
            </a:lnSpc>
            <a:spcBef>
              <a:spcPct val="0"/>
            </a:spcBef>
            <a:spcAft>
              <a:spcPct val="15000"/>
            </a:spcAft>
            <a:buChar char="•"/>
          </a:pPr>
          <a:r>
            <a:rPr lang="en-US" sz="2200" kern="1200" dirty="0"/>
            <a:t>37 million homes with LBP, 23 million with LBP hazards</a:t>
          </a:r>
        </a:p>
        <a:p>
          <a:pPr marL="228600" lvl="1" indent="-228600" algn="l" defTabSz="977900">
            <a:lnSpc>
              <a:spcPct val="90000"/>
            </a:lnSpc>
            <a:spcBef>
              <a:spcPct val="0"/>
            </a:spcBef>
            <a:spcAft>
              <a:spcPct val="15000"/>
            </a:spcAft>
            <a:buChar char="•"/>
          </a:pPr>
          <a:r>
            <a:rPr lang="en-US" sz="2200" kern="1200" dirty="0"/>
            <a:t>Over 500,000 children with blood lead levels above CDC’s reference value</a:t>
          </a:r>
        </a:p>
        <a:p>
          <a:pPr marL="228600" lvl="1" indent="-228600" algn="l" defTabSz="977900">
            <a:lnSpc>
              <a:spcPct val="90000"/>
            </a:lnSpc>
            <a:spcBef>
              <a:spcPct val="0"/>
            </a:spcBef>
            <a:spcAft>
              <a:spcPct val="15000"/>
            </a:spcAft>
            <a:buChar char="•"/>
          </a:pPr>
          <a:r>
            <a:rPr lang="en-US" sz="2200" kern="1200" dirty="0"/>
            <a:t>Estimated 6,700 children with elevated blood lead levels (EBLLs) in HUD-assisted housing</a:t>
          </a:r>
        </a:p>
      </dsp:txBody>
      <dsp:txXfrm>
        <a:off x="3593984" y="295065"/>
        <a:ext cx="3474708" cy="4351331"/>
      </dsp:txXfrm>
    </dsp:sp>
    <dsp:sp modelId="{3FC6EED0-F9BA-430C-ACE9-164751CAB2BB}">
      <dsp:nvSpPr>
        <dsp:cNvPr id="0" name=""/>
        <dsp:cNvSpPr/>
      </dsp:nvSpPr>
      <dsp:spPr>
        <a:xfrm>
          <a:off x="7121302" y="295065"/>
          <a:ext cx="3474708" cy="435133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Economic Impacts</a:t>
          </a:r>
        </a:p>
        <a:p>
          <a:pPr marL="228600" lvl="1" indent="-228600" algn="l" defTabSz="977900">
            <a:lnSpc>
              <a:spcPct val="90000"/>
            </a:lnSpc>
            <a:spcBef>
              <a:spcPct val="0"/>
            </a:spcBef>
            <a:spcAft>
              <a:spcPct val="15000"/>
            </a:spcAft>
            <a:buChar char="•"/>
          </a:pPr>
          <a:r>
            <a:rPr lang="en-US" sz="2200" kern="1200" dirty="0"/>
            <a:t>$5.9 billion in annual medical costs </a:t>
          </a:r>
        </a:p>
        <a:p>
          <a:pPr marL="228600" lvl="1" indent="-228600" algn="l" defTabSz="977900">
            <a:lnSpc>
              <a:spcPct val="90000"/>
            </a:lnSpc>
            <a:spcBef>
              <a:spcPct val="0"/>
            </a:spcBef>
            <a:spcAft>
              <a:spcPct val="15000"/>
            </a:spcAft>
            <a:buChar char="•"/>
          </a:pPr>
          <a:r>
            <a:rPr lang="en-US" sz="2200" kern="1200" dirty="0"/>
            <a:t>$50.9 billion in lost productivity</a:t>
          </a:r>
        </a:p>
        <a:p>
          <a:pPr marL="228600" lvl="1" indent="-228600" algn="l" defTabSz="977900">
            <a:lnSpc>
              <a:spcPct val="90000"/>
            </a:lnSpc>
            <a:spcBef>
              <a:spcPct val="0"/>
            </a:spcBef>
            <a:spcAft>
              <a:spcPct val="15000"/>
            </a:spcAft>
            <a:buChar char="•"/>
          </a:pPr>
          <a:r>
            <a:rPr lang="en-US" sz="2200" kern="1200" dirty="0"/>
            <a:t>Most common in low-income and minority communities</a:t>
          </a:r>
        </a:p>
      </dsp:txBody>
      <dsp:txXfrm>
        <a:off x="7121302" y="295065"/>
        <a:ext cx="3474708" cy="4351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0EA84-B580-41B5-A535-EA0B16DFF02C}">
      <dsp:nvSpPr>
        <dsp:cNvPr id="0" name=""/>
        <dsp:cNvSpPr/>
      </dsp:nvSpPr>
      <dsp:spPr>
        <a:xfrm rot="5400000">
          <a:off x="6624544" y="-2705420"/>
          <a:ext cx="1052126"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24 CFR Part 35 - Subpart A</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Requires disclosure of LBP hazards and </a:t>
          </a:r>
          <a:r>
            <a:rPr lang="en-US" sz="1600" i="1" kern="1200" dirty="0"/>
            <a:t>Protect Your Family From Lead in Your Home</a:t>
          </a:r>
          <a:endParaRPr lang="en-US" sz="1600" kern="1200" dirty="0"/>
        </a:p>
      </dsp:txBody>
      <dsp:txXfrm rot="-5400000">
        <a:off x="3785616" y="184869"/>
        <a:ext cx="6678623" cy="949404"/>
      </dsp:txXfrm>
    </dsp:sp>
    <dsp:sp modelId="{FB02CD51-5C42-42B2-9E3D-431E991A93EA}">
      <dsp:nvSpPr>
        <dsp:cNvPr id="0" name=""/>
        <dsp:cNvSpPr/>
      </dsp:nvSpPr>
      <dsp:spPr>
        <a:xfrm>
          <a:off x="0" y="1992"/>
          <a:ext cx="3785616" cy="13151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Lead Disclosure Rule</a:t>
          </a:r>
        </a:p>
      </dsp:txBody>
      <dsp:txXfrm>
        <a:off x="64201" y="66193"/>
        <a:ext cx="3657214" cy="1186755"/>
      </dsp:txXfrm>
    </dsp:sp>
    <dsp:sp modelId="{19AFDF30-E0FB-4454-953A-613370C9772B}">
      <dsp:nvSpPr>
        <dsp:cNvPr id="0" name=""/>
        <dsp:cNvSpPr/>
      </dsp:nvSpPr>
      <dsp:spPr>
        <a:xfrm rot="5400000">
          <a:off x="6624544" y="-1324505"/>
          <a:ext cx="1052126" cy="6729984"/>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24 CFR Part 35 – Subparts B – R</a:t>
          </a:r>
        </a:p>
        <a:p>
          <a:pPr marL="342900" lvl="2" indent="-171450" algn="l" defTabSz="711200">
            <a:lnSpc>
              <a:spcPct val="90000"/>
            </a:lnSpc>
            <a:spcBef>
              <a:spcPct val="0"/>
            </a:spcBef>
            <a:spcAft>
              <a:spcPct val="15000"/>
            </a:spcAft>
            <a:buFont typeface="Arial" panose="020B0604020202020204" pitchFamily="34" charset="0"/>
            <a:buChar char="•"/>
          </a:pPr>
          <a:r>
            <a:rPr lang="en-US" sz="1600" kern="1200" dirty="0"/>
            <a:t>Subpart L – Public Housing Programs</a:t>
          </a:r>
        </a:p>
        <a:p>
          <a:pPr marL="342900" lvl="2" indent="-171450" algn="l" defTabSz="711200">
            <a:lnSpc>
              <a:spcPct val="90000"/>
            </a:lnSpc>
            <a:spcBef>
              <a:spcPct val="0"/>
            </a:spcBef>
            <a:spcAft>
              <a:spcPct val="15000"/>
            </a:spcAft>
            <a:buFont typeface="Arial" panose="020B0604020202020204" pitchFamily="34" charset="0"/>
            <a:buChar char="•"/>
          </a:pPr>
          <a:r>
            <a:rPr lang="en-US" sz="1600" kern="1200" dirty="0"/>
            <a:t>Subpart M – Tenant-Based Rental Assistance</a:t>
          </a:r>
        </a:p>
        <a:p>
          <a:pPr marL="342900" lvl="2" indent="-171450" algn="l" defTabSz="711200">
            <a:lnSpc>
              <a:spcPct val="90000"/>
            </a:lnSpc>
            <a:spcBef>
              <a:spcPct val="0"/>
            </a:spcBef>
            <a:spcAft>
              <a:spcPct val="15000"/>
            </a:spcAft>
            <a:buFont typeface="Arial" panose="020B0604020202020204" pitchFamily="34" charset="0"/>
            <a:buChar char="•"/>
          </a:pPr>
          <a:r>
            <a:rPr lang="en-US" sz="1600" kern="1200" dirty="0"/>
            <a:t>Subpart H – Project-Based Rental Assistance (includes PBV)</a:t>
          </a:r>
        </a:p>
      </dsp:txBody>
      <dsp:txXfrm rot="-5400000">
        <a:off x="3785616" y="1565784"/>
        <a:ext cx="6678623" cy="949404"/>
      </dsp:txXfrm>
    </dsp:sp>
    <dsp:sp modelId="{212A8C6C-C4DE-45C3-B680-F1B340B415D6}">
      <dsp:nvSpPr>
        <dsp:cNvPr id="0" name=""/>
        <dsp:cNvSpPr/>
      </dsp:nvSpPr>
      <dsp:spPr>
        <a:xfrm>
          <a:off x="0" y="1382908"/>
          <a:ext cx="3785616" cy="131515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Lead Safe Housing Rule</a:t>
          </a:r>
        </a:p>
      </dsp:txBody>
      <dsp:txXfrm>
        <a:off x="64201" y="1447109"/>
        <a:ext cx="3657214" cy="1186755"/>
      </dsp:txXfrm>
    </dsp:sp>
    <dsp:sp modelId="{46CA2C7C-42CC-440C-A35C-D438EFC7CCEE}">
      <dsp:nvSpPr>
        <dsp:cNvPr id="0" name=""/>
        <dsp:cNvSpPr/>
      </dsp:nvSpPr>
      <dsp:spPr>
        <a:xfrm rot="5400000">
          <a:off x="6624544" y="56410"/>
          <a:ext cx="1052126"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Monitored and Enforced by the EPA &amp; some states</a:t>
          </a:r>
        </a:p>
        <a:p>
          <a:pPr marL="171450" lvl="1" indent="-171450" algn="l" defTabSz="711200">
            <a:lnSpc>
              <a:spcPct val="90000"/>
            </a:lnSpc>
            <a:spcBef>
              <a:spcPct val="0"/>
            </a:spcBef>
            <a:spcAft>
              <a:spcPct val="15000"/>
            </a:spcAft>
            <a:buChar char="•"/>
          </a:pPr>
          <a:r>
            <a:rPr lang="en-US" sz="1600" kern="1200" dirty="0"/>
            <a:t>Applies to any renovation, repair and painting project that may disturb LBP</a:t>
          </a:r>
        </a:p>
      </dsp:txBody>
      <dsp:txXfrm rot="-5400000">
        <a:off x="3785616" y="2946700"/>
        <a:ext cx="6678623" cy="949404"/>
      </dsp:txXfrm>
    </dsp:sp>
    <dsp:sp modelId="{FB7809D3-0AD3-40D3-836C-174BEC5C8476}">
      <dsp:nvSpPr>
        <dsp:cNvPr id="0" name=""/>
        <dsp:cNvSpPr/>
      </dsp:nvSpPr>
      <dsp:spPr>
        <a:xfrm>
          <a:off x="0" y="2763823"/>
          <a:ext cx="3785616" cy="131515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Renovation, Repair and Painting Rule</a:t>
          </a:r>
        </a:p>
      </dsp:txBody>
      <dsp:txXfrm>
        <a:off x="64201" y="2828024"/>
        <a:ext cx="3657214" cy="1186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E8D5-FA08-40CD-8681-4F5A4A6C59FC}">
      <dsp:nvSpPr>
        <dsp:cNvPr id="0" name=""/>
        <dsp:cNvSpPr/>
      </dsp:nvSpPr>
      <dsp:spPr>
        <a:xfrm>
          <a:off x="0" y="236996"/>
          <a:ext cx="6269037" cy="115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Owner provides “Protect Your Family” pamphlet</a:t>
          </a:r>
        </a:p>
        <a:p>
          <a:pPr marL="171450" lvl="1" indent="-171450" algn="l" defTabSz="711200">
            <a:lnSpc>
              <a:spcPct val="90000"/>
            </a:lnSpc>
            <a:spcBef>
              <a:spcPct val="0"/>
            </a:spcBef>
            <a:spcAft>
              <a:spcPct val="15000"/>
            </a:spcAft>
            <a:buChar char="•"/>
          </a:pPr>
          <a:r>
            <a:rPr lang="en-US" sz="1600" kern="1200" dirty="0"/>
            <a:t>Completed lead disclosure form including all lead information and reports</a:t>
          </a:r>
        </a:p>
      </dsp:txBody>
      <dsp:txXfrm>
        <a:off x="0" y="236996"/>
        <a:ext cx="6269037" cy="1159200"/>
      </dsp:txXfrm>
    </dsp:sp>
    <dsp:sp modelId="{0CB9B85E-1ABB-4786-8879-05F0F5A8A85F}">
      <dsp:nvSpPr>
        <dsp:cNvPr id="0" name=""/>
        <dsp:cNvSpPr/>
      </dsp:nvSpPr>
      <dsp:spPr>
        <a:xfrm>
          <a:off x="313451" y="836"/>
          <a:ext cx="4388325"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en-US" sz="1600" kern="1200" dirty="0"/>
            <a:t>Lead Disclosure Rule (</a:t>
          </a:r>
          <a:r>
            <a:rPr lang="en-US" sz="1600" i="1" kern="1200" dirty="0"/>
            <a:t>Subpart A</a:t>
          </a:r>
          <a:r>
            <a:rPr lang="en-US" sz="1600" kern="1200" dirty="0"/>
            <a:t>)</a:t>
          </a:r>
        </a:p>
      </dsp:txBody>
      <dsp:txXfrm>
        <a:off x="336508" y="23893"/>
        <a:ext cx="4342211" cy="426206"/>
      </dsp:txXfrm>
    </dsp:sp>
    <dsp:sp modelId="{ACA8D4F3-92E7-4B96-9735-D8A17BC25447}">
      <dsp:nvSpPr>
        <dsp:cNvPr id="0" name=""/>
        <dsp:cNvSpPr/>
      </dsp:nvSpPr>
      <dsp:spPr>
        <a:xfrm>
          <a:off x="0" y="1718756"/>
          <a:ext cx="6269037" cy="1663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Enhanced visual assessment by qualified assessor prior to HAP and at HQS inspections if child &lt;6</a:t>
          </a:r>
        </a:p>
        <a:p>
          <a:pPr marL="171450" lvl="1" indent="-171450" algn="l" defTabSz="711200">
            <a:lnSpc>
              <a:spcPct val="90000"/>
            </a:lnSpc>
            <a:spcBef>
              <a:spcPct val="0"/>
            </a:spcBef>
            <a:spcAft>
              <a:spcPct val="15000"/>
            </a:spcAft>
            <a:buChar char="•"/>
          </a:pPr>
          <a:r>
            <a:rPr lang="en-US" sz="1600" kern="1200" dirty="0"/>
            <a:t>Paint stabilization, clearance, and ongoing LBP maintenance</a:t>
          </a:r>
        </a:p>
        <a:p>
          <a:pPr marL="171450" lvl="1" indent="-171450" algn="l" defTabSz="711200">
            <a:lnSpc>
              <a:spcPct val="90000"/>
            </a:lnSpc>
            <a:spcBef>
              <a:spcPct val="0"/>
            </a:spcBef>
            <a:spcAft>
              <a:spcPct val="15000"/>
            </a:spcAft>
            <a:buChar char="•"/>
          </a:pPr>
          <a:r>
            <a:rPr lang="en-US" sz="1600" kern="1200" dirty="0"/>
            <a:t>PHA quarterly information exchange with local public health departments</a:t>
          </a:r>
        </a:p>
      </dsp:txBody>
      <dsp:txXfrm>
        <a:off x="0" y="1718756"/>
        <a:ext cx="6269037" cy="1663200"/>
      </dsp:txXfrm>
    </dsp:sp>
    <dsp:sp modelId="{B9482DED-508F-444B-8FF4-652464C0E7C8}">
      <dsp:nvSpPr>
        <dsp:cNvPr id="0" name=""/>
        <dsp:cNvSpPr/>
      </dsp:nvSpPr>
      <dsp:spPr>
        <a:xfrm>
          <a:off x="313451" y="1482596"/>
          <a:ext cx="4388325" cy="472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en-US" sz="1600" kern="1200" dirty="0"/>
            <a:t>LBP Evaluation &amp; Responsibilities (</a:t>
          </a:r>
          <a:r>
            <a:rPr lang="en-US" sz="1600" i="1" kern="1200" dirty="0"/>
            <a:t>Subpart M)</a:t>
          </a:r>
          <a:endParaRPr lang="en-US" sz="1600" kern="1200" dirty="0"/>
        </a:p>
      </dsp:txBody>
      <dsp:txXfrm>
        <a:off x="336508" y="1505653"/>
        <a:ext cx="4342211" cy="426206"/>
      </dsp:txXfrm>
    </dsp:sp>
    <dsp:sp modelId="{74B55BB8-18FB-4059-A03F-0C42C2FFE8F4}">
      <dsp:nvSpPr>
        <dsp:cNvPr id="0" name=""/>
        <dsp:cNvSpPr/>
      </dsp:nvSpPr>
      <dsp:spPr>
        <a:xfrm>
          <a:off x="0" y="3704517"/>
          <a:ext cx="6269037" cy="2620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PHA reports confirmed EBLL to HUD field office and OLHCHH within 5 days</a:t>
          </a:r>
        </a:p>
        <a:p>
          <a:pPr marL="171450" lvl="1" indent="-171450" algn="l" defTabSz="711200">
            <a:lnSpc>
              <a:spcPct val="90000"/>
            </a:lnSpc>
            <a:spcBef>
              <a:spcPct val="0"/>
            </a:spcBef>
            <a:spcAft>
              <a:spcPct val="15000"/>
            </a:spcAft>
            <a:buChar char="•"/>
          </a:pPr>
          <a:r>
            <a:rPr lang="en-US" sz="1600" kern="1200" dirty="0"/>
            <a:t>Environmental Investigation within 15 days</a:t>
          </a:r>
        </a:p>
        <a:p>
          <a:pPr marL="171450" lvl="1" indent="-171450" algn="l" defTabSz="711200">
            <a:lnSpc>
              <a:spcPct val="90000"/>
            </a:lnSpc>
            <a:spcBef>
              <a:spcPct val="0"/>
            </a:spcBef>
            <a:spcAft>
              <a:spcPct val="15000"/>
            </a:spcAft>
            <a:buChar char="•"/>
          </a:pPr>
          <a:r>
            <a:rPr lang="en-US" sz="1600" kern="1200" dirty="0"/>
            <a:t>If LBP identified, notification to residents and risk assessments in other assisted units with children under age 6 (within 30 days, or 90 if more than 20 units)</a:t>
          </a:r>
        </a:p>
        <a:p>
          <a:pPr marL="171450" lvl="1" indent="-171450" algn="l" defTabSz="711200">
            <a:lnSpc>
              <a:spcPct val="90000"/>
            </a:lnSpc>
            <a:spcBef>
              <a:spcPct val="0"/>
            </a:spcBef>
            <a:spcAft>
              <a:spcPct val="15000"/>
            </a:spcAft>
            <a:buChar char="•"/>
          </a:pPr>
          <a:r>
            <a:rPr lang="en-US" sz="1600" kern="1200" dirty="0"/>
            <a:t>Lead hazard control within 30 days (90 days if more than 20 units)</a:t>
          </a:r>
        </a:p>
        <a:p>
          <a:pPr marL="171450" lvl="1" indent="-171450" algn="l" defTabSz="711200">
            <a:lnSpc>
              <a:spcPct val="90000"/>
            </a:lnSpc>
            <a:spcBef>
              <a:spcPct val="0"/>
            </a:spcBef>
            <a:spcAft>
              <a:spcPct val="15000"/>
            </a:spcAft>
            <a:buChar char="•"/>
          </a:pPr>
          <a:r>
            <a:rPr lang="en-US" sz="1600" kern="1200" dirty="0"/>
            <a:t>Clearance before family returns</a:t>
          </a:r>
        </a:p>
      </dsp:txBody>
      <dsp:txXfrm>
        <a:off x="0" y="3704517"/>
        <a:ext cx="6269037" cy="2620800"/>
      </dsp:txXfrm>
    </dsp:sp>
    <dsp:sp modelId="{C374CE4E-CD2F-4BB2-8C24-2DFF3C60135F}">
      <dsp:nvSpPr>
        <dsp:cNvPr id="0" name=""/>
        <dsp:cNvSpPr/>
      </dsp:nvSpPr>
      <dsp:spPr>
        <a:xfrm>
          <a:off x="313451" y="3468357"/>
          <a:ext cx="4388325"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en-US" sz="1600" kern="1200" dirty="0"/>
            <a:t>EBLL Response (</a:t>
          </a:r>
          <a:r>
            <a:rPr lang="en-US" sz="1600" i="1" kern="1200" dirty="0"/>
            <a:t>Subpart M)</a:t>
          </a:r>
          <a:endParaRPr lang="en-US" sz="1600" kern="1200" dirty="0"/>
        </a:p>
      </dsp:txBody>
      <dsp:txXfrm>
        <a:off x="336508" y="3491414"/>
        <a:ext cx="4342211"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E8D5-FA08-40CD-8681-4F5A4A6C59FC}">
      <dsp:nvSpPr>
        <dsp:cNvPr id="0" name=""/>
        <dsp:cNvSpPr/>
      </dsp:nvSpPr>
      <dsp:spPr>
        <a:xfrm>
          <a:off x="0" y="524006"/>
          <a:ext cx="6269037" cy="1086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12420" rIns="48654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Owner provides “Protect Your Family” pamphlet</a:t>
          </a:r>
        </a:p>
        <a:p>
          <a:pPr marL="114300" lvl="1" indent="-114300" algn="l" defTabSz="666750">
            <a:lnSpc>
              <a:spcPct val="90000"/>
            </a:lnSpc>
            <a:spcBef>
              <a:spcPct val="0"/>
            </a:spcBef>
            <a:spcAft>
              <a:spcPct val="15000"/>
            </a:spcAft>
            <a:buChar char="•"/>
          </a:pPr>
          <a:r>
            <a:rPr lang="en-US" sz="1500" kern="1200" dirty="0"/>
            <a:t>Completed lead disclosure form including all lead information and reports</a:t>
          </a:r>
        </a:p>
      </dsp:txBody>
      <dsp:txXfrm>
        <a:off x="0" y="524006"/>
        <a:ext cx="6269037" cy="1086750"/>
      </dsp:txXfrm>
    </dsp:sp>
    <dsp:sp modelId="{0CB9B85E-1ABB-4786-8879-05F0F5A8A85F}">
      <dsp:nvSpPr>
        <dsp:cNvPr id="0" name=""/>
        <dsp:cNvSpPr/>
      </dsp:nvSpPr>
      <dsp:spPr>
        <a:xfrm>
          <a:off x="313451" y="302606"/>
          <a:ext cx="4388325"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666750">
            <a:lnSpc>
              <a:spcPct val="90000"/>
            </a:lnSpc>
            <a:spcBef>
              <a:spcPct val="0"/>
            </a:spcBef>
            <a:spcAft>
              <a:spcPct val="35000"/>
            </a:spcAft>
            <a:buNone/>
          </a:pPr>
          <a:r>
            <a:rPr lang="en-US" sz="1500" kern="1200" dirty="0"/>
            <a:t>Lead Disclosure Rule (</a:t>
          </a:r>
          <a:r>
            <a:rPr lang="en-US" sz="1500" i="1" kern="1200" dirty="0"/>
            <a:t>Subpart A</a:t>
          </a:r>
          <a:r>
            <a:rPr lang="en-US" sz="1500" kern="1200" dirty="0"/>
            <a:t>)</a:t>
          </a:r>
        </a:p>
      </dsp:txBody>
      <dsp:txXfrm>
        <a:off x="335067" y="324222"/>
        <a:ext cx="4345093" cy="399568"/>
      </dsp:txXfrm>
    </dsp:sp>
    <dsp:sp modelId="{ACA8D4F3-92E7-4B96-9735-D8A17BC25447}">
      <dsp:nvSpPr>
        <dsp:cNvPr id="0" name=""/>
        <dsp:cNvSpPr/>
      </dsp:nvSpPr>
      <dsp:spPr>
        <a:xfrm>
          <a:off x="0" y="1913156"/>
          <a:ext cx="6269037" cy="17482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12420" rIns="48654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Owner conducts risk assessments for all units prior to occupancy</a:t>
          </a:r>
        </a:p>
        <a:p>
          <a:pPr marL="114300" lvl="1" indent="-114300" algn="l" defTabSz="666750">
            <a:lnSpc>
              <a:spcPct val="90000"/>
            </a:lnSpc>
            <a:spcBef>
              <a:spcPct val="0"/>
            </a:spcBef>
            <a:spcAft>
              <a:spcPct val="15000"/>
            </a:spcAft>
            <a:buChar char="•"/>
          </a:pPr>
          <a:r>
            <a:rPr lang="en-US" sz="1500" kern="1200" dirty="0"/>
            <a:t>Incorporate ongoing LBP maintenance and reevaluation activities into regular operations until all LBP is removed</a:t>
          </a:r>
        </a:p>
        <a:p>
          <a:pPr marL="114300" lvl="1" indent="-114300" algn="l" defTabSz="666750">
            <a:lnSpc>
              <a:spcPct val="90000"/>
            </a:lnSpc>
            <a:spcBef>
              <a:spcPct val="0"/>
            </a:spcBef>
            <a:spcAft>
              <a:spcPct val="15000"/>
            </a:spcAft>
            <a:buChar char="•"/>
          </a:pPr>
          <a:r>
            <a:rPr lang="en-US" sz="1500" kern="1200" dirty="0"/>
            <a:t>A visual assessment for deteriorated paint, bare soil, and the failure of any hazard reduction measures at unit turnover or every 12 months</a:t>
          </a:r>
        </a:p>
      </dsp:txBody>
      <dsp:txXfrm>
        <a:off x="0" y="1913156"/>
        <a:ext cx="6269037" cy="1748250"/>
      </dsp:txXfrm>
    </dsp:sp>
    <dsp:sp modelId="{B9482DED-508F-444B-8FF4-652464C0E7C8}">
      <dsp:nvSpPr>
        <dsp:cNvPr id="0" name=""/>
        <dsp:cNvSpPr/>
      </dsp:nvSpPr>
      <dsp:spPr>
        <a:xfrm>
          <a:off x="313451" y="1691756"/>
          <a:ext cx="4388325"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666750">
            <a:lnSpc>
              <a:spcPct val="90000"/>
            </a:lnSpc>
            <a:spcBef>
              <a:spcPct val="0"/>
            </a:spcBef>
            <a:spcAft>
              <a:spcPct val="35000"/>
            </a:spcAft>
            <a:buNone/>
          </a:pPr>
          <a:r>
            <a:rPr lang="en-US" sz="1500" kern="1200" dirty="0"/>
            <a:t>LBP Evaluation &amp; Responsibilities (</a:t>
          </a:r>
          <a:r>
            <a:rPr lang="en-US" sz="1500" i="1" kern="1200" dirty="0"/>
            <a:t>Subpart H)</a:t>
          </a:r>
          <a:endParaRPr lang="en-US" sz="1500" kern="1200" dirty="0"/>
        </a:p>
      </dsp:txBody>
      <dsp:txXfrm>
        <a:off x="335067" y="1713372"/>
        <a:ext cx="4345093" cy="399568"/>
      </dsp:txXfrm>
    </dsp:sp>
    <dsp:sp modelId="{74B55BB8-18FB-4059-A03F-0C42C2FFE8F4}">
      <dsp:nvSpPr>
        <dsp:cNvPr id="0" name=""/>
        <dsp:cNvSpPr/>
      </dsp:nvSpPr>
      <dsp:spPr>
        <a:xfrm>
          <a:off x="0" y="3963806"/>
          <a:ext cx="6269037" cy="2031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12420" rIns="48654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PHA reports confirmed EBLL to HUD field office and OLHCHH within 5 days</a:t>
          </a:r>
        </a:p>
        <a:p>
          <a:pPr marL="114300" lvl="1" indent="-114300" algn="l" defTabSz="666750">
            <a:lnSpc>
              <a:spcPct val="90000"/>
            </a:lnSpc>
            <a:spcBef>
              <a:spcPct val="0"/>
            </a:spcBef>
            <a:spcAft>
              <a:spcPct val="15000"/>
            </a:spcAft>
            <a:buChar char="•"/>
          </a:pPr>
          <a:r>
            <a:rPr lang="en-US" sz="1500" kern="1200" dirty="0"/>
            <a:t>Environmental Investigation within 15 days</a:t>
          </a:r>
        </a:p>
        <a:p>
          <a:pPr marL="114300" lvl="1" indent="-114300" algn="l" defTabSz="666750">
            <a:lnSpc>
              <a:spcPct val="90000"/>
            </a:lnSpc>
            <a:spcBef>
              <a:spcPct val="0"/>
            </a:spcBef>
            <a:spcAft>
              <a:spcPct val="15000"/>
            </a:spcAft>
            <a:buChar char="•"/>
          </a:pPr>
          <a:r>
            <a:rPr lang="en-US" sz="1500" kern="1200" dirty="0"/>
            <a:t>If LBP identified, notification to residents and risk assessments in other assisted units with children under age 6 (within 30 days, or 90 if more than 20 units)</a:t>
          </a:r>
        </a:p>
        <a:p>
          <a:pPr marL="114300" lvl="1" indent="-114300" algn="l" defTabSz="666750">
            <a:lnSpc>
              <a:spcPct val="90000"/>
            </a:lnSpc>
            <a:spcBef>
              <a:spcPct val="0"/>
            </a:spcBef>
            <a:spcAft>
              <a:spcPct val="15000"/>
            </a:spcAft>
            <a:buChar char="•"/>
          </a:pPr>
          <a:r>
            <a:rPr lang="en-US" sz="1500" kern="1200" dirty="0"/>
            <a:t>Lead hazard control within 30 days (90 days if more than 20 units)</a:t>
          </a:r>
        </a:p>
      </dsp:txBody>
      <dsp:txXfrm>
        <a:off x="0" y="3963806"/>
        <a:ext cx="6269037" cy="2031750"/>
      </dsp:txXfrm>
    </dsp:sp>
    <dsp:sp modelId="{C374CE4E-CD2F-4BB2-8C24-2DFF3C60135F}">
      <dsp:nvSpPr>
        <dsp:cNvPr id="0" name=""/>
        <dsp:cNvSpPr/>
      </dsp:nvSpPr>
      <dsp:spPr>
        <a:xfrm>
          <a:off x="313451" y="3742406"/>
          <a:ext cx="4388325"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666750">
            <a:lnSpc>
              <a:spcPct val="90000"/>
            </a:lnSpc>
            <a:spcBef>
              <a:spcPct val="0"/>
            </a:spcBef>
            <a:spcAft>
              <a:spcPct val="35000"/>
            </a:spcAft>
            <a:buNone/>
          </a:pPr>
          <a:r>
            <a:rPr lang="en-US" sz="1500" kern="1200" dirty="0"/>
            <a:t>EBLL Response (</a:t>
          </a:r>
          <a:r>
            <a:rPr lang="en-US" sz="1500" i="1" kern="1200" dirty="0"/>
            <a:t>Subpart H)</a:t>
          </a:r>
          <a:endParaRPr lang="en-US" sz="1500" kern="1200" dirty="0"/>
        </a:p>
      </dsp:txBody>
      <dsp:txXfrm>
        <a:off x="335067" y="3764022"/>
        <a:ext cx="4345093"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E8D5-FA08-40CD-8681-4F5A4A6C59FC}">
      <dsp:nvSpPr>
        <dsp:cNvPr id="0" name=""/>
        <dsp:cNvSpPr/>
      </dsp:nvSpPr>
      <dsp:spPr>
        <a:xfrm>
          <a:off x="0" y="405881"/>
          <a:ext cx="6269037" cy="1086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12420" rIns="48654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PHA provides “Protect Your Family” pamphlet</a:t>
          </a:r>
        </a:p>
        <a:p>
          <a:pPr marL="114300" lvl="1" indent="-114300" algn="l" defTabSz="666750">
            <a:lnSpc>
              <a:spcPct val="90000"/>
            </a:lnSpc>
            <a:spcBef>
              <a:spcPct val="0"/>
            </a:spcBef>
            <a:spcAft>
              <a:spcPct val="15000"/>
            </a:spcAft>
            <a:buChar char="•"/>
          </a:pPr>
          <a:r>
            <a:rPr lang="en-US" sz="1500" kern="1200" dirty="0"/>
            <a:t>Completed lead disclosure form including all lead information and reports</a:t>
          </a:r>
        </a:p>
      </dsp:txBody>
      <dsp:txXfrm>
        <a:off x="0" y="405881"/>
        <a:ext cx="6269037" cy="1086750"/>
      </dsp:txXfrm>
    </dsp:sp>
    <dsp:sp modelId="{0CB9B85E-1ABB-4786-8879-05F0F5A8A85F}">
      <dsp:nvSpPr>
        <dsp:cNvPr id="0" name=""/>
        <dsp:cNvSpPr/>
      </dsp:nvSpPr>
      <dsp:spPr>
        <a:xfrm>
          <a:off x="313451" y="184481"/>
          <a:ext cx="4388325"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666750">
            <a:lnSpc>
              <a:spcPct val="90000"/>
            </a:lnSpc>
            <a:spcBef>
              <a:spcPct val="0"/>
            </a:spcBef>
            <a:spcAft>
              <a:spcPct val="35000"/>
            </a:spcAft>
            <a:buNone/>
          </a:pPr>
          <a:r>
            <a:rPr lang="en-US" sz="1500" kern="1200" dirty="0"/>
            <a:t>Lead Disclosure Rule (</a:t>
          </a:r>
          <a:r>
            <a:rPr lang="en-US" sz="1500" i="1" kern="1200" dirty="0"/>
            <a:t>Subpart A</a:t>
          </a:r>
          <a:r>
            <a:rPr lang="en-US" sz="1500" kern="1200" dirty="0"/>
            <a:t>)</a:t>
          </a:r>
        </a:p>
      </dsp:txBody>
      <dsp:txXfrm>
        <a:off x="335067" y="206097"/>
        <a:ext cx="4345093" cy="399568"/>
      </dsp:txXfrm>
    </dsp:sp>
    <dsp:sp modelId="{ACA8D4F3-92E7-4B96-9735-D8A17BC25447}">
      <dsp:nvSpPr>
        <dsp:cNvPr id="0" name=""/>
        <dsp:cNvSpPr/>
      </dsp:nvSpPr>
      <dsp:spPr>
        <a:xfrm>
          <a:off x="0" y="1795031"/>
          <a:ext cx="6269037" cy="17955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12420" rIns="48654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LBP inspections by certified lead professional of all public housing properties</a:t>
          </a:r>
        </a:p>
        <a:p>
          <a:pPr marL="114300" lvl="1" indent="-114300" algn="l" defTabSz="666750">
            <a:lnSpc>
              <a:spcPct val="90000"/>
            </a:lnSpc>
            <a:spcBef>
              <a:spcPct val="0"/>
            </a:spcBef>
            <a:spcAft>
              <a:spcPct val="15000"/>
            </a:spcAft>
            <a:buChar char="•"/>
          </a:pPr>
          <a:r>
            <a:rPr lang="en-US" sz="1500" kern="1200" dirty="0"/>
            <a:t>Abatement of all identified LBP (required on modernization)</a:t>
          </a:r>
        </a:p>
        <a:p>
          <a:pPr marL="114300" lvl="1" indent="-114300" algn="l" defTabSz="666750">
            <a:lnSpc>
              <a:spcPct val="90000"/>
            </a:lnSpc>
            <a:spcBef>
              <a:spcPct val="0"/>
            </a:spcBef>
            <a:spcAft>
              <a:spcPct val="15000"/>
            </a:spcAft>
            <a:buChar char="•"/>
          </a:pPr>
          <a:r>
            <a:rPr lang="en-US" sz="1500" kern="1200" dirty="0"/>
            <a:t>Risk assessment and interim controls until abatement completed</a:t>
          </a:r>
        </a:p>
        <a:p>
          <a:pPr marL="114300" lvl="1" indent="-114300" algn="l" defTabSz="666750">
            <a:lnSpc>
              <a:spcPct val="90000"/>
            </a:lnSpc>
            <a:spcBef>
              <a:spcPct val="0"/>
            </a:spcBef>
            <a:spcAft>
              <a:spcPct val="15000"/>
            </a:spcAft>
            <a:buChar char="•"/>
          </a:pPr>
          <a:r>
            <a:rPr lang="en-US" sz="1500" kern="1200" dirty="0"/>
            <a:t>Ongoing maintenance if lead paint not removed – risk assessments &amp; interim controls until abated</a:t>
          </a:r>
        </a:p>
      </dsp:txBody>
      <dsp:txXfrm>
        <a:off x="0" y="1795031"/>
        <a:ext cx="6269037" cy="1795500"/>
      </dsp:txXfrm>
    </dsp:sp>
    <dsp:sp modelId="{B9482DED-508F-444B-8FF4-652464C0E7C8}">
      <dsp:nvSpPr>
        <dsp:cNvPr id="0" name=""/>
        <dsp:cNvSpPr/>
      </dsp:nvSpPr>
      <dsp:spPr>
        <a:xfrm>
          <a:off x="313451" y="1573631"/>
          <a:ext cx="4388325"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666750">
            <a:lnSpc>
              <a:spcPct val="90000"/>
            </a:lnSpc>
            <a:spcBef>
              <a:spcPct val="0"/>
            </a:spcBef>
            <a:spcAft>
              <a:spcPct val="35000"/>
            </a:spcAft>
            <a:buNone/>
          </a:pPr>
          <a:r>
            <a:rPr lang="en-US" sz="1500" kern="1200" dirty="0"/>
            <a:t>LBP Evaluation &amp; Responsibilities (</a:t>
          </a:r>
          <a:r>
            <a:rPr lang="en-US" sz="1500" i="1" kern="1200" dirty="0"/>
            <a:t>Subpart L)</a:t>
          </a:r>
          <a:endParaRPr lang="en-US" sz="1500" kern="1200" dirty="0"/>
        </a:p>
      </dsp:txBody>
      <dsp:txXfrm>
        <a:off x="335067" y="1595247"/>
        <a:ext cx="4345093" cy="399568"/>
      </dsp:txXfrm>
    </dsp:sp>
    <dsp:sp modelId="{74B55BB8-18FB-4059-A03F-0C42C2FFE8F4}">
      <dsp:nvSpPr>
        <dsp:cNvPr id="0" name=""/>
        <dsp:cNvSpPr/>
      </dsp:nvSpPr>
      <dsp:spPr>
        <a:xfrm>
          <a:off x="0" y="3892931"/>
          <a:ext cx="6269037" cy="2220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12420" rIns="48654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PHA reports to HUD field office and OLHCHH (and to public health dept. if notification from elsewhere) within 5 days of notification of confirmed EBLL</a:t>
          </a:r>
        </a:p>
        <a:p>
          <a:pPr marL="114300" lvl="1" indent="-114300" algn="l" defTabSz="666750">
            <a:lnSpc>
              <a:spcPct val="90000"/>
            </a:lnSpc>
            <a:spcBef>
              <a:spcPct val="0"/>
            </a:spcBef>
            <a:spcAft>
              <a:spcPct val="15000"/>
            </a:spcAft>
            <a:buChar char="•"/>
          </a:pPr>
          <a:r>
            <a:rPr lang="en-US" sz="1500" kern="1200" dirty="0"/>
            <a:t>Environmental Investigation within 15 days</a:t>
          </a:r>
        </a:p>
        <a:p>
          <a:pPr marL="114300" lvl="1" indent="-114300" algn="l" defTabSz="666750">
            <a:lnSpc>
              <a:spcPct val="90000"/>
            </a:lnSpc>
            <a:spcBef>
              <a:spcPct val="0"/>
            </a:spcBef>
            <a:spcAft>
              <a:spcPct val="15000"/>
            </a:spcAft>
            <a:buChar char="•"/>
          </a:pPr>
          <a:r>
            <a:rPr lang="en-US" sz="1500" kern="1200" dirty="0"/>
            <a:t>If LBP identified, notification to residents and risk assessments in other units with children under age 6 (within 30 days, or 90 if more than 20 units)</a:t>
          </a:r>
        </a:p>
        <a:p>
          <a:pPr marL="114300" lvl="1" indent="-114300" algn="l" defTabSz="666750">
            <a:lnSpc>
              <a:spcPct val="90000"/>
            </a:lnSpc>
            <a:spcBef>
              <a:spcPct val="0"/>
            </a:spcBef>
            <a:spcAft>
              <a:spcPct val="15000"/>
            </a:spcAft>
            <a:buChar char="•"/>
          </a:pPr>
          <a:r>
            <a:rPr lang="en-US" sz="1500" kern="1200" dirty="0"/>
            <a:t>Lead hazard control within 30 days (90 days if more than 20 units)</a:t>
          </a:r>
        </a:p>
      </dsp:txBody>
      <dsp:txXfrm>
        <a:off x="0" y="3892931"/>
        <a:ext cx="6269037" cy="2220750"/>
      </dsp:txXfrm>
    </dsp:sp>
    <dsp:sp modelId="{C374CE4E-CD2F-4BB2-8C24-2DFF3C60135F}">
      <dsp:nvSpPr>
        <dsp:cNvPr id="0" name=""/>
        <dsp:cNvSpPr/>
      </dsp:nvSpPr>
      <dsp:spPr>
        <a:xfrm>
          <a:off x="313451" y="3671531"/>
          <a:ext cx="4388325"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666750">
            <a:lnSpc>
              <a:spcPct val="90000"/>
            </a:lnSpc>
            <a:spcBef>
              <a:spcPct val="0"/>
            </a:spcBef>
            <a:spcAft>
              <a:spcPct val="35000"/>
            </a:spcAft>
            <a:buNone/>
          </a:pPr>
          <a:r>
            <a:rPr lang="en-US" sz="1500" kern="1200" dirty="0"/>
            <a:t>EBLL Response (</a:t>
          </a:r>
          <a:r>
            <a:rPr lang="en-US" sz="1500" i="1" kern="1200" dirty="0"/>
            <a:t>Subpart L)</a:t>
          </a:r>
          <a:endParaRPr lang="en-US" sz="1500" kern="1200" dirty="0"/>
        </a:p>
      </dsp:txBody>
      <dsp:txXfrm>
        <a:off x="335067" y="3693147"/>
        <a:ext cx="434509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DC712-5350-42C9-824B-E6EA39F616A3}" type="datetimeFigureOut">
              <a:rPr lang="en-US" smtClean="0"/>
              <a:t>4/13/2018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B1609-95E0-46B4-9C33-ACD607569277}" type="slidenum">
              <a:rPr lang="en-US" smtClean="0"/>
              <a:t>‹#›</a:t>
            </a:fld>
            <a:endParaRPr lang="en-US" dirty="0"/>
          </a:p>
        </p:txBody>
      </p:sp>
    </p:spTree>
    <p:extLst>
      <p:ext uri="{BB962C8B-B14F-4D97-AF65-F5344CB8AC3E}">
        <p14:creationId xmlns:p14="http://schemas.microsoft.com/office/powerpoint/2010/main" val="208995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4 million children under age 6 in homes with LBP hazards</a:t>
            </a:r>
          </a:p>
          <a:p>
            <a:endParaRPr lang="en-US" dirty="0"/>
          </a:p>
          <a:p>
            <a:r>
              <a:rPr lang="en-US" dirty="0"/>
              <a:t>Lead paint was a more durable, weather and moisture resistant</a:t>
            </a:r>
            <a:r>
              <a:rPr lang="en-US" baseline="0" dirty="0"/>
              <a:t> paint. </a:t>
            </a:r>
            <a:r>
              <a:rPr lang="en-US" dirty="0"/>
              <a:t>Home</a:t>
            </a:r>
            <a:r>
              <a:rPr lang="en-US" baseline="0" dirty="0"/>
              <a:t>s built before 1940 are most likely to have LBP. It was most often used in trim (molding, door and window frames), kitchens, bathrooms, and exterior surfaces subject to weathering. </a:t>
            </a:r>
          </a:p>
          <a:p>
            <a:endParaRPr lang="en-US" baseline="0" dirty="0"/>
          </a:p>
          <a:p>
            <a:r>
              <a:rPr lang="en-US" baseline="0" dirty="0"/>
              <a:t>In multi-unit buildings, especially those built after 1960 – the lead paint will be limited to exterior and some metal surfaces (hand rails, elevator doors, etc.) </a:t>
            </a:r>
          </a:p>
          <a:p>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3</a:t>
            </a:fld>
            <a:endParaRPr lang="en-US" dirty="0"/>
          </a:p>
        </p:txBody>
      </p:sp>
    </p:spTree>
    <p:extLst>
      <p:ext uri="{BB962C8B-B14F-4D97-AF65-F5344CB8AC3E}">
        <p14:creationId xmlns:p14="http://schemas.microsoft.com/office/powerpoint/2010/main" val="314803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15</a:t>
            </a:fld>
            <a:endParaRPr lang="en-US" dirty="0"/>
          </a:p>
        </p:txBody>
      </p:sp>
    </p:spTree>
    <p:extLst>
      <p:ext uri="{BB962C8B-B14F-4D97-AF65-F5344CB8AC3E}">
        <p14:creationId xmlns:p14="http://schemas.microsoft.com/office/powerpoint/2010/main" val="381642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PHA notifies</a:t>
            </a:r>
            <a:r>
              <a:rPr lang="en-US" baseline="0" dirty="0"/>
              <a:t> you that they have a confirmed EBLL&gt;5, advise them to comply with the regulation because it is effective. (Tampa case) </a:t>
            </a:r>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19</a:t>
            </a:fld>
            <a:endParaRPr lang="en-US" dirty="0"/>
          </a:p>
        </p:txBody>
      </p:sp>
    </p:spTree>
    <p:extLst>
      <p:ext uri="{BB962C8B-B14F-4D97-AF65-F5344CB8AC3E}">
        <p14:creationId xmlns:p14="http://schemas.microsoft.com/office/powerpoint/2010/main" val="139310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0" dirty="0"/>
              <a:t>LDR Targets </a:t>
            </a:r>
            <a:r>
              <a:rPr lang="en-US" altLang="en-US" sz="1400" b="0" u="sng" dirty="0"/>
              <a:t>both assisted and non-assisted housing</a:t>
            </a:r>
            <a:r>
              <a:rPr lang="en-US" altLang="en-US" sz="1400" b="0" dirty="0"/>
              <a:t> pre-1978 housing at sale or lease, Jointly enforced by HUD and EPA with DOJ support</a:t>
            </a:r>
          </a:p>
          <a:p>
            <a:pPr marL="662071" lvl="1" indent="-220690"/>
            <a:endParaRPr lang="en-US" altLang="en-US" sz="1400" b="0" dirty="0"/>
          </a:p>
          <a:p>
            <a:pPr marL="220690" indent="-220690"/>
            <a:r>
              <a:rPr lang="en-US" altLang="en-US" sz="1400" b="0" dirty="0"/>
              <a:t>LSHR applies to federally assisted housing and is monitored and enforced by HUD</a:t>
            </a:r>
          </a:p>
          <a:p>
            <a:pPr marL="662071" lvl="1" indent="-220690"/>
            <a:endParaRPr lang="en-US" altLang="en-US" sz="1400" b="0" dirty="0"/>
          </a:p>
          <a:p>
            <a:pPr marL="220690" indent="-220690"/>
            <a:r>
              <a:rPr lang="en-US" altLang="en-US" sz="1400" b="0" dirty="0"/>
              <a:t>RRP applies to any renovation repair and painting projects being done by a contractor that disturb lead-based paint in homes, child care facilities and pre-schools built before 1978.  Monitored and Enforced by EPA and some states</a:t>
            </a:r>
          </a:p>
        </p:txBody>
      </p:sp>
      <p:sp>
        <p:nvSpPr>
          <p:cNvPr id="4" name="Slide Number Placeholder 3"/>
          <p:cNvSpPr>
            <a:spLocks noGrp="1"/>
          </p:cNvSpPr>
          <p:nvPr>
            <p:ph type="sldNum" sz="quarter" idx="10"/>
          </p:nvPr>
        </p:nvSpPr>
        <p:spPr/>
        <p:txBody>
          <a:bodyPr/>
          <a:lstStyle/>
          <a:p>
            <a:fld id="{DB3B1609-95E0-46B4-9C33-ACD607569277}" type="slidenum">
              <a:rPr lang="en-US" smtClean="0"/>
              <a:t>4</a:t>
            </a:fld>
            <a:endParaRPr lang="en-US" dirty="0"/>
          </a:p>
        </p:txBody>
      </p:sp>
    </p:spTree>
    <p:extLst>
      <p:ext uri="{BB962C8B-B14F-4D97-AF65-F5344CB8AC3E}">
        <p14:creationId xmlns:p14="http://schemas.microsoft.com/office/powerpoint/2010/main" val="32991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0" dirty="0"/>
              <a:t>LDR Targets </a:t>
            </a:r>
            <a:r>
              <a:rPr lang="en-US" altLang="en-US" sz="1400" b="0" u="sng" dirty="0"/>
              <a:t>both assisted and non-assisted housing</a:t>
            </a:r>
            <a:r>
              <a:rPr lang="en-US" altLang="en-US" sz="1400" b="0" dirty="0"/>
              <a:t> pre-1978 housing at sale or lease, Jointly enforced by HUD and EPA with DOJ support</a:t>
            </a:r>
          </a:p>
          <a:p>
            <a:pPr marL="662071" lvl="1" indent="-220690"/>
            <a:endParaRPr lang="en-US" altLang="en-US" sz="1400" b="0" dirty="0"/>
          </a:p>
          <a:p>
            <a:pPr marL="220690" indent="-220690"/>
            <a:r>
              <a:rPr lang="en-US" altLang="en-US" sz="1400" b="0" dirty="0"/>
              <a:t>LSHR applies to federally assisted housing and is monitored and enforced by HUD</a:t>
            </a:r>
          </a:p>
          <a:p>
            <a:pPr marL="662071" lvl="1" indent="-220690"/>
            <a:endParaRPr lang="en-US" altLang="en-US" sz="1400" b="0" dirty="0"/>
          </a:p>
          <a:p>
            <a:pPr marL="220690" indent="-220690"/>
            <a:r>
              <a:rPr lang="en-US" altLang="en-US" sz="1400" b="0" dirty="0"/>
              <a:t>RRP applies to any renovation repair and painting projects being done by a contractor that disturb lead-based paint in homes, child care facilities and pre-schools built before 1978.  Monitored and Enforced by EPA and some states</a:t>
            </a:r>
          </a:p>
        </p:txBody>
      </p:sp>
      <p:sp>
        <p:nvSpPr>
          <p:cNvPr id="4" name="Slide Number Placeholder 3"/>
          <p:cNvSpPr>
            <a:spLocks noGrp="1"/>
          </p:cNvSpPr>
          <p:nvPr>
            <p:ph type="sldNum" sz="quarter" idx="10"/>
          </p:nvPr>
        </p:nvSpPr>
        <p:spPr/>
        <p:txBody>
          <a:bodyPr/>
          <a:lstStyle/>
          <a:p>
            <a:fld id="{DB3B1609-95E0-46B4-9C33-ACD607569277}" type="slidenum">
              <a:rPr lang="en-US" smtClean="0"/>
              <a:t>5</a:t>
            </a:fld>
            <a:endParaRPr lang="en-US" dirty="0"/>
          </a:p>
        </p:txBody>
      </p:sp>
    </p:spTree>
    <p:extLst>
      <p:ext uri="{BB962C8B-B14F-4D97-AF65-F5344CB8AC3E}">
        <p14:creationId xmlns:p14="http://schemas.microsoft.com/office/powerpoint/2010/main" val="248650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LBP Evaluation:</a:t>
            </a:r>
            <a:r>
              <a:rPr lang="en-US" baseline="0" dirty="0"/>
              <a:t> clearance required if more than de minimis of LBP disturbed for paint stabilization</a:t>
            </a:r>
            <a:endParaRPr lang="en-US" dirty="0"/>
          </a:p>
          <a:p>
            <a:endParaRPr lang="en-US" dirty="0"/>
          </a:p>
          <a:p>
            <a:r>
              <a:rPr lang="en-US" dirty="0"/>
              <a:t>EBLL</a:t>
            </a:r>
            <a:r>
              <a:rPr lang="en-US" baseline="0" dirty="0"/>
              <a:t> Response</a:t>
            </a:r>
            <a:r>
              <a:rPr lang="en-US" dirty="0"/>
              <a:t>: Rule requires owner</a:t>
            </a:r>
            <a:r>
              <a:rPr lang="en-US" baseline="0" dirty="0"/>
              <a:t> to do the notification HUD. Working with OGC to revise the rule so that PHAs handle on behalf of owners. Unsure we will be able to accomplish this before July 2017, when compliance is required. </a:t>
            </a:r>
          </a:p>
          <a:p>
            <a:endParaRPr lang="en-US" baseline="0" dirty="0"/>
          </a:p>
          <a:p>
            <a:r>
              <a:rPr lang="en-US" baseline="0" dirty="0"/>
              <a:t>Before Family Returns: Clearance is critical. We may want to talk a bit more about this. usually family will be relocated, and return after clearance. Relocation depends on amount and scope of work - hard to keep family out of work areas if kitchen, bathroom, etc. Easiest to do temporary location.</a:t>
            </a:r>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6</a:t>
            </a:fld>
            <a:endParaRPr lang="en-US" dirty="0"/>
          </a:p>
        </p:txBody>
      </p:sp>
    </p:spTree>
    <p:extLst>
      <p:ext uri="{BB962C8B-B14F-4D97-AF65-F5344CB8AC3E}">
        <p14:creationId xmlns:p14="http://schemas.microsoft.com/office/powerpoint/2010/main" val="322637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a:t>
            </a:r>
            <a:r>
              <a:rPr lang="en-US" baseline="0" dirty="0"/>
              <a:t> here and see if this was well know by field. When lead regs were first completed, PIH had a lot fewer PBVs. We recognize this will be an area where we need to do more outreach, esp. to determine if pro-active risk assessments have been completed. </a:t>
            </a:r>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7</a:t>
            </a:fld>
            <a:endParaRPr lang="en-US" dirty="0"/>
          </a:p>
        </p:txBody>
      </p:sp>
    </p:spTree>
    <p:extLst>
      <p:ext uri="{BB962C8B-B14F-4D97-AF65-F5344CB8AC3E}">
        <p14:creationId xmlns:p14="http://schemas.microsoft.com/office/powerpoint/2010/main" val="298314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‘99 regs allow for</a:t>
            </a:r>
            <a:r>
              <a:rPr lang="en-US" baseline="0" dirty="0"/>
              <a:t> PHAs to delay paint abatement until modernization. At this point, if not already completed – they should just get it done. The cost of doing annual risk assessments and interim controls can be significant. </a:t>
            </a:r>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8</a:t>
            </a:fld>
            <a:endParaRPr lang="en-US" dirty="0"/>
          </a:p>
        </p:txBody>
      </p:sp>
    </p:spTree>
    <p:extLst>
      <p:ext uri="{BB962C8B-B14F-4D97-AF65-F5344CB8AC3E}">
        <p14:creationId xmlns:p14="http://schemas.microsoft.com/office/powerpoint/2010/main" val="242809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 May 2016 – OFO begins contacting PHAs regarding documentation deficiencies</a:t>
            </a:r>
          </a:p>
          <a:p>
            <a:pPr>
              <a:buFont typeface="Wingdings" panose="05000000000000000000" pitchFamily="2" charset="2"/>
              <a:buChar char="Ø"/>
            </a:pPr>
            <a:r>
              <a:rPr lang="en-US" dirty="0"/>
              <a:t> September 2016 – HUD announced proposed new Lead Safe Housing Rule</a:t>
            </a:r>
          </a:p>
          <a:p>
            <a:pPr>
              <a:buFont typeface="Wingdings" panose="05000000000000000000" pitchFamily="2" charset="2"/>
              <a:buChar char="Ø"/>
            </a:pPr>
            <a:r>
              <a:rPr lang="en-US" dirty="0"/>
              <a:t> October 12, 2016 - Convening on HUD’s Proposed Lead Safe Housing Rule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Proposed Rule - Lowers threshold of lead measured in a young child’s blood to match the CDCs (from 20 micrograms to 5, with future adjustments)</a:t>
            </a:r>
          </a:p>
          <a:p>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10</a:t>
            </a:fld>
            <a:endParaRPr lang="en-US" dirty="0"/>
          </a:p>
        </p:txBody>
      </p:sp>
    </p:spTree>
    <p:extLst>
      <p:ext uri="{BB962C8B-B14F-4D97-AF65-F5344CB8AC3E}">
        <p14:creationId xmlns:p14="http://schemas.microsoft.com/office/powerpoint/2010/main" val="157462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 May 2016 – OFO begins contacting PHAs regarding documentation deficiencies</a:t>
            </a:r>
          </a:p>
          <a:p>
            <a:pPr>
              <a:buFont typeface="Wingdings" panose="05000000000000000000" pitchFamily="2" charset="2"/>
              <a:buChar char="Ø"/>
            </a:pPr>
            <a:r>
              <a:rPr lang="en-US" dirty="0"/>
              <a:t> September 2016 – HUD announced proposed new Lead Safe Housing Rule</a:t>
            </a:r>
          </a:p>
          <a:p>
            <a:pPr>
              <a:buFont typeface="Wingdings" panose="05000000000000000000" pitchFamily="2" charset="2"/>
              <a:buChar char="Ø"/>
            </a:pPr>
            <a:r>
              <a:rPr lang="en-US" dirty="0"/>
              <a:t> October 12, 2016 - Convening on HUD’s Proposed Lead Safe Housing Rule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Proposed Rule - Lowers threshold of lead measured in a young child’s blood to match the CDCs (from 20 micrograms to 5, with future adjustments)</a:t>
            </a:r>
          </a:p>
          <a:p>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11</a:t>
            </a:fld>
            <a:endParaRPr lang="en-US" dirty="0"/>
          </a:p>
        </p:txBody>
      </p:sp>
    </p:spTree>
    <p:extLst>
      <p:ext uri="{BB962C8B-B14F-4D97-AF65-F5344CB8AC3E}">
        <p14:creationId xmlns:p14="http://schemas.microsoft.com/office/powerpoint/2010/main" val="405493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several other exemptions, including those related to emergency actions and historic preservation.</a:t>
            </a:r>
          </a:p>
          <a:p>
            <a:endParaRPr lang="en-US" baseline="0" dirty="0"/>
          </a:p>
          <a:p>
            <a:r>
              <a:rPr lang="en-US" baseline="0" dirty="0"/>
              <a:t>Talk here about the QHWRA designation/grand-fathering. Must be both elderly and disabled (mixed) and in continuous operation as such, but these questions should be referred to the local PIH field office for clarification as cases are often unique.</a:t>
            </a:r>
          </a:p>
          <a:p>
            <a:endParaRPr lang="en-US" baseline="0" dirty="0"/>
          </a:p>
          <a:p>
            <a:r>
              <a:rPr lang="en-US" baseline="0" dirty="0"/>
              <a:t>Also, point out that if an EBLL occurs in a designated property, that’s most likely the evidence that the child has been residing there, and the unit is now subject to the EBLL requirements. </a:t>
            </a:r>
            <a:endParaRPr lang="en-US" dirty="0"/>
          </a:p>
        </p:txBody>
      </p:sp>
      <p:sp>
        <p:nvSpPr>
          <p:cNvPr id="4" name="Slide Number Placeholder 3"/>
          <p:cNvSpPr>
            <a:spLocks noGrp="1"/>
          </p:cNvSpPr>
          <p:nvPr>
            <p:ph type="sldNum" sz="quarter" idx="10"/>
          </p:nvPr>
        </p:nvSpPr>
        <p:spPr/>
        <p:txBody>
          <a:bodyPr/>
          <a:lstStyle/>
          <a:p>
            <a:fld id="{DB3B1609-95E0-46B4-9C33-ACD607569277}" type="slidenum">
              <a:rPr lang="en-US" smtClean="0"/>
              <a:t>14</a:t>
            </a:fld>
            <a:endParaRPr lang="en-US" dirty="0"/>
          </a:p>
        </p:txBody>
      </p:sp>
    </p:spTree>
    <p:extLst>
      <p:ext uri="{BB962C8B-B14F-4D97-AF65-F5344CB8AC3E}">
        <p14:creationId xmlns:p14="http://schemas.microsoft.com/office/powerpoint/2010/main" val="13343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79432D-0736-4784-AD49-7EAD2E3F9D15}" type="datetime1">
              <a:rPr lang="en-US" smtClean="0"/>
              <a:t>4/13/2018</a:t>
            </a:fld>
            <a:endParaRPr lang="en-US" dirty="0"/>
          </a:p>
        </p:txBody>
      </p:sp>
      <p:sp>
        <p:nvSpPr>
          <p:cNvPr id="5" name="Footer Placeholder 4"/>
          <p:cNvSpPr>
            <a:spLocks noGrp="1"/>
          </p:cNvSpPr>
          <p:nvPr>
            <p:ph type="ftr" sz="quarter" idx="11"/>
          </p:nvPr>
        </p:nvSpPr>
        <p:spPr/>
        <p:txBody>
          <a:bodyPr/>
          <a:lstStyle/>
          <a:p>
            <a:r>
              <a:rPr lang="en-US"/>
              <a:t>Internal HUD Use Only</a:t>
            </a:r>
            <a:endParaRPr lang="en-US" dirty="0"/>
          </a:p>
        </p:txBody>
      </p:sp>
      <p:sp>
        <p:nvSpPr>
          <p:cNvPr id="6" name="Slide Number Placeholder 5"/>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34711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A743F-F676-4568-9603-7CD0926B7834}" type="datetime1">
              <a:rPr lang="en-US" smtClean="0"/>
              <a:t>4/13/2018</a:t>
            </a:fld>
            <a:endParaRPr lang="en-US" dirty="0"/>
          </a:p>
        </p:txBody>
      </p:sp>
      <p:sp>
        <p:nvSpPr>
          <p:cNvPr id="5" name="Footer Placeholder 4"/>
          <p:cNvSpPr>
            <a:spLocks noGrp="1"/>
          </p:cNvSpPr>
          <p:nvPr>
            <p:ph type="ftr" sz="quarter" idx="11"/>
          </p:nvPr>
        </p:nvSpPr>
        <p:spPr/>
        <p:txBody>
          <a:bodyPr/>
          <a:lstStyle/>
          <a:p>
            <a:r>
              <a:rPr lang="en-US"/>
              <a:t>Internal HUD Use Only</a:t>
            </a:r>
            <a:endParaRPr lang="en-US" dirty="0"/>
          </a:p>
        </p:txBody>
      </p:sp>
      <p:sp>
        <p:nvSpPr>
          <p:cNvPr id="6" name="Slide Number Placeholder 5"/>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19584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17103-793C-45DC-8E5A-CFE141743FE3}" type="datetime1">
              <a:rPr lang="en-US" smtClean="0"/>
              <a:t>4/13/2018</a:t>
            </a:fld>
            <a:endParaRPr lang="en-US" dirty="0"/>
          </a:p>
        </p:txBody>
      </p:sp>
      <p:sp>
        <p:nvSpPr>
          <p:cNvPr id="5" name="Footer Placeholder 4"/>
          <p:cNvSpPr>
            <a:spLocks noGrp="1"/>
          </p:cNvSpPr>
          <p:nvPr>
            <p:ph type="ftr" sz="quarter" idx="11"/>
          </p:nvPr>
        </p:nvSpPr>
        <p:spPr/>
        <p:txBody>
          <a:bodyPr/>
          <a:lstStyle/>
          <a:p>
            <a:r>
              <a:rPr lang="en-US"/>
              <a:t>Internal HUD Use Only</a:t>
            </a:r>
            <a:endParaRPr lang="en-US" dirty="0"/>
          </a:p>
        </p:txBody>
      </p:sp>
      <p:sp>
        <p:nvSpPr>
          <p:cNvPr id="6" name="Slide Number Placeholder 5"/>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52692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FFB63-32F1-4938-89FE-BFEDBDA8E0EF}" type="datetime1">
              <a:rPr lang="en-US" smtClean="0"/>
              <a:t>4/13/2018</a:t>
            </a:fld>
            <a:endParaRPr lang="en-US" dirty="0"/>
          </a:p>
        </p:txBody>
      </p:sp>
      <p:sp>
        <p:nvSpPr>
          <p:cNvPr id="5" name="Footer Placeholder 4"/>
          <p:cNvSpPr>
            <a:spLocks noGrp="1"/>
          </p:cNvSpPr>
          <p:nvPr>
            <p:ph type="ftr" sz="quarter" idx="11"/>
          </p:nvPr>
        </p:nvSpPr>
        <p:spPr/>
        <p:txBody>
          <a:bodyPr/>
          <a:lstStyle/>
          <a:p>
            <a:r>
              <a:rPr lang="en-US"/>
              <a:t>Internal HUD Use Only</a:t>
            </a:r>
            <a:endParaRPr lang="en-US" dirty="0"/>
          </a:p>
        </p:txBody>
      </p:sp>
      <p:sp>
        <p:nvSpPr>
          <p:cNvPr id="6" name="Slide Number Placeholder 5"/>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341196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BC465F-CBA3-4CD1-B8B1-F73646B062D2}" type="datetime1">
              <a:rPr lang="en-US" smtClean="0"/>
              <a:t>4/13/2018</a:t>
            </a:fld>
            <a:endParaRPr lang="en-US" dirty="0"/>
          </a:p>
        </p:txBody>
      </p:sp>
      <p:sp>
        <p:nvSpPr>
          <p:cNvPr id="5" name="Footer Placeholder 4"/>
          <p:cNvSpPr>
            <a:spLocks noGrp="1"/>
          </p:cNvSpPr>
          <p:nvPr>
            <p:ph type="ftr" sz="quarter" idx="11"/>
          </p:nvPr>
        </p:nvSpPr>
        <p:spPr/>
        <p:txBody>
          <a:bodyPr/>
          <a:lstStyle/>
          <a:p>
            <a:r>
              <a:rPr lang="en-US"/>
              <a:t>Internal HUD Use Only</a:t>
            </a:r>
            <a:endParaRPr lang="en-US" dirty="0"/>
          </a:p>
        </p:txBody>
      </p:sp>
      <p:sp>
        <p:nvSpPr>
          <p:cNvPr id="6" name="Slide Number Placeholder 5"/>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3834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2A0071-51F9-4316-AA7D-AB4601558D97}" type="datetime1">
              <a:rPr lang="en-US" smtClean="0"/>
              <a:t>4/13/2018</a:t>
            </a:fld>
            <a:endParaRPr lang="en-US" dirty="0"/>
          </a:p>
        </p:txBody>
      </p:sp>
      <p:sp>
        <p:nvSpPr>
          <p:cNvPr id="6" name="Footer Placeholder 5"/>
          <p:cNvSpPr>
            <a:spLocks noGrp="1"/>
          </p:cNvSpPr>
          <p:nvPr>
            <p:ph type="ftr" sz="quarter" idx="11"/>
          </p:nvPr>
        </p:nvSpPr>
        <p:spPr/>
        <p:txBody>
          <a:bodyPr/>
          <a:lstStyle/>
          <a:p>
            <a:r>
              <a:rPr lang="en-US"/>
              <a:t>Internal HUD Use Only</a:t>
            </a:r>
            <a:endParaRPr lang="en-US" dirty="0"/>
          </a:p>
        </p:txBody>
      </p:sp>
      <p:sp>
        <p:nvSpPr>
          <p:cNvPr id="7" name="Slide Number Placeholder 6"/>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64046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144099-939D-4BCE-AA7E-F3E0D529D1E3}" type="datetime1">
              <a:rPr lang="en-US" smtClean="0"/>
              <a:t>4/13/2018</a:t>
            </a:fld>
            <a:endParaRPr lang="en-US" dirty="0"/>
          </a:p>
        </p:txBody>
      </p:sp>
      <p:sp>
        <p:nvSpPr>
          <p:cNvPr id="8" name="Footer Placeholder 7"/>
          <p:cNvSpPr>
            <a:spLocks noGrp="1"/>
          </p:cNvSpPr>
          <p:nvPr>
            <p:ph type="ftr" sz="quarter" idx="11"/>
          </p:nvPr>
        </p:nvSpPr>
        <p:spPr/>
        <p:txBody>
          <a:bodyPr/>
          <a:lstStyle/>
          <a:p>
            <a:r>
              <a:rPr lang="en-US"/>
              <a:t>Internal HUD Use Only</a:t>
            </a:r>
            <a:endParaRPr lang="en-US" dirty="0"/>
          </a:p>
        </p:txBody>
      </p:sp>
      <p:sp>
        <p:nvSpPr>
          <p:cNvPr id="9" name="Slide Number Placeholder 8"/>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342771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BF8162-5F2C-4216-A727-67D60C0C8071}" type="datetime1">
              <a:rPr lang="en-US" smtClean="0"/>
              <a:t>4/13/2018</a:t>
            </a:fld>
            <a:endParaRPr lang="en-US" dirty="0"/>
          </a:p>
        </p:txBody>
      </p:sp>
      <p:sp>
        <p:nvSpPr>
          <p:cNvPr id="4" name="Footer Placeholder 3"/>
          <p:cNvSpPr>
            <a:spLocks noGrp="1"/>
          </p:cNvSpPr>
          <p:nvPr>
            <p:ph type="ftr" sz="quarter" idx="11"/>
          </p:nvPr>
        </p:nvSpPr>
        <p:spPr/>
        <p:txBody>
          <a:bodyPr/>
          <a:lstStyle/>
          <a:p>
            <a:r>
              <a:rPr lang="en-US"/>
              <a:t>Internal HUD Use Only</a:t>
            </a:r>
            <a:endParaRPr lang="en-US" dirty="0"/>
          </a:p>
        </p:txBody>
      </p:sp>
      <p:sp>
        <p:nvSpPr>
          <p:cNvPr id="5" name="Slide Number Placeholder 4"/>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275007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3B6BB-3C04-4C08-B90F-8D932415700B}" type="datetime1">
              <a:rPr lang="en-US" smtClean="0"/>
              <a:t>4/13/2018</a:t>
            </a:fld>
            <a:endParaRPr lang="en-US" dirty="0"/>
          </a:p>
        </p:txBody>
      </p:sp>
      <p:sp>
        <p:nvSpPr>
          <p:cNvPr id="3" name="Footer Placeholder 2"/>
          <p:cNvSpPr>
            <a:spLocks noGrp="1"/>
          </p:cNvSpPr>
          <p:nvPr>
            <p:ph type="ftr" sz="quarter" idx="11"/>
          </p:nvPr>
        </p:nvSpPr>
        <p:spPr/>
        <p:txBody>
          <a:bodyPr/>
          <a:lstStyle/>
          <a:p>
            <a:r>
              <a:rPr lang="en-US"/>
              <a:t>Internal HUD Use Only</a:t>
            </a:r>
            <a:endParaRPr lang="en-US" dirty="0"/>
          </a:p>
        </p:txBody>
      </p:sp>
      <p:sp>
        <p:nvSpPr>
          <p:cNvPr id="4" name="Slide Number Placeholder 3"/>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259221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2C0B71-4759-42C9-A7A4-9A2661A816C0}" type="datetime1">
              <a:rPr lang="en-US" smtClean="0"/>
              <a:t>4/13/2018</a:t>
            </a:fld>
            <a:endParaRPr lang="en-US" dirty="0"/>
          </a:p>
        </p:txBody>
      </p:sp>
      <p:sp>
        <p:nvSpPr>
          <p:cNvPr id="6" name="Footer Placeholder 5"/>
          <p:cNvSpPr>
            <a:spLocks noGrp="1"/>
          </p:cNvSpPr>
          <p:nvPr>
            <p:ph type="ftr" sz="quarter" idx="11"/>
          </p:nvPr>
        </p:nvSpPr>
        <p:spPr/>
        <p:txBody>
          <a:bodyPr/>
          <a:lstStyle/>
          <a:p>
            <a:r>
              <a:rPr lang="en-US"/>
              <a:t>Internal HUD Use Only</a:t>
            </a:r>
            <a:endParaRPr lang="en-US" dirty="0"/>
          </a:p>
        </p:txBody>
      </p:sp>
      <p:sp>
        <p:nvSpPr>
          <p:cNvPr id="7" name="Slide Number Placeholder 6"/>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268202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2C2570-7EFF-4107-82E8-06B393B4037C}" type="datetime1">
              <a:rPr lang="en-US" smtClean="0"/>
              <a:t>4/13/2018</a:t>
            </a:fld>
            <a:endParaRPr lang="en-US" dirty="0"/>
          </a:p>
        </p:txBody>
      </p:sp>
      <p:sp>
        <p:nvSpPr>
          <p:cNvPr id="6" name="Footer Placeholder 5"/>
          <p:cNvSpPr>
            <a:spLocks noGrp="1"/>
          </p:cNvSpPr>
          <p:nvPr>
            <p:ph type="ftr" sz="quarter" idx="11"/>
          </p:nvPr>
        </p:nvSpPr>
        <p:spPr/>
        <p:txBody>
          <a:bodyPr/>
          <a:lstStyle/>
          <a:p>
            <a:r>
              <a:rPr lang="en-US"/>
              <a:t>Internal HUD Use Only</a:t>
            </a:r>
            <a:endParaRPr lang="en-US" dirty="0"/>
          </a:p>
        </p:txBody>
      </p:sp>
      <p:sp>
        <p:nvSpPr>
          <p:cNvPr id="7" name="Slide Number Placeholder 6"/>
          <p:cNvSpPr>
            <a:spLocks noGrp="1"/>
          </p:cNvSpPr>
          <p:nvPr>
            <p:ph type="sldNum" sz="quarter" idx="12"/>
          </p:nvPr>
        </p:nvSpPr>
        <p:spPr/>
        <p:txBody>
          <a:bodyPr/>
          <a:lstStyle/>
          <a:p>
            <a:fld id="{8BD2ADC2-6107-49A5-8746-C2A1C8DBE9C0}" type="slidenum">
              <a:rPr lang="en-US" smtClean="0"/>
              <a:t>‹#›</a:t>
            </a:fld>
            <a:endParaRPr lang="en-US" dirty="0"/>
          </a:p>
        </p:txBody>
      </p:sp>
    </p:spTree>
    <p:extLst>
      <p:ext uri="{BB962C8B-B14F-4D97-AF65-F5344CB8AC3E}">
        <p14:creationId xmlns:p14="http://schemas.microsoft.com/office/powerpoint/2010/main" val="331321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84740-03B1-4503-9702-BE4569A5CAAB}" type="datetime1">
              <a:rPr lang="en-US" smtClean="0"/>
              <a:t>4/13/2018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Internal HUD Use Only</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2ADC2-6107-49A5-8746-C2A1C8DBE9C0}" type="slidenum">
              <a:rPr lang="en-US" smtClean="0"/>
              <a:t>‹#›</a:t>
            </a:fld>
            <a:endParaRPr lang="en-US" dirty="0"/>
          </a:p>
        </p:txBody>
      </p:sp>
    </p:spTree>
    <p:extLst>
      <p:ext uri="{BB962C8B-B14F-4D97-AF65-F5344CB8AC3E}">
        <p14:creationId xmlns:p14="http://schemas.microsoft.com/office/powerpoint/2010/main" val="1887709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700" b="98700" l="800" r="98700"/>
                    </a14:imgEffect>
                  </a14:imgLayer>
                </a14:imgProps>
              </a:ext>
            </a:extLst>
          </a:blip>
          <a:srcRect t="31859" r="9091" b="17004"/>
          <a:stretch/>
        </p:blipFill>
        <p:spPr>
          <a:xfrm>
            <a:off x="20" y="10"/>
            <a:ext cx="12191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846144"/>
            <a:ext cx="10883900" cy="27200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2104" y="3118212"/>
            <a:ext cx="9832583" cy="1716712"/>
          </a:xfrm>
        </p:spPr>
        <p:txBody>
          <a:bodyPr anchor="ctr">
            <a:normAutofit/>
          </a:bodyPr>
          <a:lstStyle/>
          <a:p>
            <a:pPr algn="l"/>
            <a:r>
              <a:rPr lang="en-US" dirty="0"/>
              <a:t>Lead-based Paint Hazards</a:t>
            </a:r>
          </a:p>
        </p:txBody>
      </p:sp>
      <p:sp>
        <p:nvSpPr>
          <p:cNvPr id="3" name="Subtitle 2"/>
          <p:cNvSpPr>
            <a:spLocks noGrp="1"/>
          </p:cNvSpPr>
          <p:nvPr>
            <p:ph type="subTitle" idx="1"/>
          </p:nvPr>
        </p:nvSpPr>
        <p:spPr>
          <a:xfrm>
            <a:off x="832104" y="4862356"/>
            <a:ext cx="9832583" cy="568060"/>
          </a:xfrm>
        </p:spPr>
        <p:txBody>
          <a:bodyPr>
            <a:normAutofit fontScale="85000" lnSpcReduction="20000"/>
          </a:bodyPr>
          <a:lstStyle/>
          <a:p>
            <a:pPr algn="l">
              <a:lnSpc>
                <a:spcPct val="70000"/>
              </a:lnSpc>
            </a:pPr>
            <a:r>
              <a:rPr lang="en-US" sz="2600" dirty="0"/>
              <a:t>Overview of the Lead Safe Housing Rule &amp; Lead Disclosure Rul</a:t>
            </a:r>
            <a:r>
              <a:rPr lang="en-US" dirty="0"/>
              <a:t>e</a:t>
            </a:r>
          </a:p>
          <a:p>
            <a:pPr algn="l">
              <a:lnSpc>
                <a:spcPct val="70000"/>
              </a:lnSpc>
            </a:pPr>
            <a:r>
              <a:rPr lang="en-US" sz="2200" dirty="0"/>
              <a:t>Spring 2017</a:t>
            </a:r>
          </a:p>
        </p:txBody>
      </p:sp>
    </p:spTree>
    <p:extLst>
      <p:ext uri="{BB962C8B-B14F-4D97-AF65-F5344CB8AC3E}">
        <p14:creationId xmlns:p14="http://schemas.microsoft.com/office/powerpoint/2010/main" val="12043096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26765" y="125888"/>
            <a:ext cx="7893700" cy="6573492"/>
            <a:chOff x="4226765" y="125888"/>
            <a:chExt cx="7893700" cy="6573492"/>
          </a:xfrm>
        </p:grpSpPr>
        <p:pic>
          <p:nvPicPr>
            <p:cNvPr id="9" name="Picture 8"/>
            <p:cNvPicPr/>
            <p:nvPr/>
          </p:nvPicPr>
          <p:blipFill rotWithShape="1">
            <a:blip r:embed="rId3">
              <a:extLst>
                <a:ext uri="{28A0092B-C50C-407E-A947-70E740481C1C}">
                  <a14:useLocalDpi xmlns:a14="http://schemas.microsoft.com/office/drawing/2010/main" val="0"/>
                </a:ext>
              </a:extLst>
            </a:blip>
            <a:srcRect/>
            <a:stretch/>
          </p:blipFill>
          <p:spPr bwMode="auto">
            <a:xfrm>
              <a:off x="9588110" y="125888"/>
              <a:ext cx="2532355" cy="6573492"/>
            </a:xfrm>
            <a:prstGeom prst="rect">
              <a:avLst/>
            </a:prstGeom>
            <a:noFill/>
          </p:spPr>
        </p:pic>
        <p:pic>
          <p:nvPicPr>
            <p:cNvPr id="6" name="Picture 5"/>
            <p:cNvPicPr/>
            <p:nvPr/>
          </p:nvPicPr>
          <p:blipFill rotWithShape="1">
            <a:blip r:embed="rId4">
              <a:extLst>
                <a:ext uri="{28A0092B-C50C-407E-A947-70E740481C1C}">
                  <a14:useLocalDpi xmlns:a14="http://schemas.microsoft.com/office/drawing/2010/main" val="0"/>
                </a:ext>
              </a:extLst>
            </a:blip>
            <a:srcRect/>
            <a:stretch/>
          </p:blipFill>
          <p:spPr bwMode="auto">
            <a:xfrm>
              <a:off x="4226765" y="125890"/>
              <a:ext cx="5430419" cy="6573490"/>
            </a:xfrm>
            <a:prstGeom prst="rect">
              <a:avLst/>
            </a:prstGeom>
            <a:noFill/>
          </p:spPr>
        </p:pic>
      </p:grpSp>
      <p:sp>
        <p:nvSpPr>
          <p:cNvPr id="2" name="Title 1"/>
          <p:cNvSpPr>
            <a:spLocks noGrp="1"/>
          </p:cNvSpPr>
          <p:nvPr>
            <p:ph type="title" idx="4294967295"/>
          </p:nvPr>
        </p:nvSpPr>
        <p:spPr>
          <a:xfrm>
            <a:off x="443049" y="506803"/>
            <a:ext cx="4017439" cy="1576387"/>
          </a:xfrm>
        </p:spPr>
        <p:txBody>
          <a:bodyPr vert="horz" lIns="91440" tIns="45720" rIns="91440" bIns="45720" rtlCol="0" anchor="b">
            <a:normAutofit/>
          </a:bodyPr>
          <a:lstStyle/>
          <a:p>
            <a:r>
              <a:rPr lang="en-US" spc="100" dirty="0"/>
              <a:t>Lead Disclosure Rule</a:t>
            </a:r>
            <a:endParaRPr lang="en-US" i="1" spc="100" dirty="0"/>
          </a:p>
        </p:txBody>
      </p:sp>
      <p:sp>
        <p:nvSpPr>
          <p:cNvPr id="8" name="Text Placeholder 7"/>
          <p:cNvSpPr>
            <a:spLocks noGrp="1"/>
          </p:cNvSpPr>
          <p:nvPr>
            <p:ph type="body" sz="half" idx="4294967295"/>
          </p:nvPr>
        </p:nvSpPr>
        <p:spPr>
          <a:xfrm>
            <a:off x="716451" y="2593368"/>
            <a:ext cx="3236913" cy="1638532"/>
          </a:xfrm>
        </p:spPr>
        <p:txBody>
          <a:bodyPr vert="horz" lIns="91440" tIns="45720" rIns="91440" bIns="45720" rtlCol="0">
            <a:normAutofit/>
          </a:bodyPr>
          <a:lstStyle/>
          <a:p>
            <a:pPr marL="0" indent="0" algn="ctr">
              <a:buNone/>
            </a:pPr>
            <a:r>
              <a:rPr lang="en-US" sz="4000" i="1" cap="small" dirty="0"/>
              <a:t>The WRONG Disclosure</a:t>
            </a:r>
          </a:p>
        </p:txBody>
      </p:sp>
      <p:pic>
        <p:nvPicPr>
          <p:cNvPr id="10" name="Picture 9" descr="https://upload.wikimedia.org/wikipedia/commons/thumb/3/31/ProhibitionSign2.svg/2000px-ProhibitionSign2.svg.png"/>
          <p:cNvPicPr>
            <a:picLocks noChangeAspect="1"/>
          </p:cNvPicPr>
          <p:nvPr/>
        </p:nvPicPr>
        <p:blipFill rotWithShape="1">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p:blipFill>
        <p:spPr bwMode="auto">
          <a:xfrm>
            <a:off x="5320370" y="506803"/>
            <a:ext cx="5618976" cy="5618976"/>
          </a:xfrm>
          <a:prstGeom prst="rect">
            <a:avLst/>
          </a:prstGeom>
          <a:noFill/>
        </p:spPr>
      </p:pic>
    </p:spTree>
    <p:extLst>
      <p:ext uri="{BB962C8B-B14F-4D97-AF65-F5344CB8AC3E}">
        <p14:creationId xmlns:p14="http://schemas.microsoft.com/office/powerpoint/2010/main" val="168496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p:nvPr/>
        </p:nvPicPr>
        <p:blipFill rotWithShape="1">
          <a:blip r:embed="rId3">
            <a:extLst>
              <a:ext uri="{28A0092B-C50C-407E-A947-70E740481C1C}">
                <a14:useLocalDpi xmlns:a14="http://schemas.microsoft.com/office/drawing/2010/main" val="0"/>
              </a:ext>
            </a:extLst>
          </a:blip>
          <a:srcRect l="3232" t="4305" r="3710" b="3311"/>
          <a:stretch/>
        </p:blipFill>
        <p:spPr bwMode="auto">
          <a:xfrm>
            <a:off x="494522" y="251927"/>
            <a:ext cx="5174166" cy="6222381"/>
          </a:xfrm>
          <a:prstGeom prst="rect">
            <a:avLst/>
          </a:prstGeom>
          <a:noFill/>
        </p:spPr>
      </p:pic>
      <p:sp>
        <p:nvSpPr>
          <p:cNvPr id="2" name="Title 1"/>
          <p:cNvSpPr>
            <a:spLocks noGrp="1"/>
          </p:cNvSpPr>
          <p:nvPr>
            <p:ph type="title" idx="4294967295"/>
          </p:nvPr>
        </p:nvSpPr>
        <p:spPr>
          <a:xfrm>
            <a:off x="7828384" y="2990617"/>
            <a:ext cx="4003060" cy="2339665"/>
          </a:xfrm>
        </p:spPr>
        <p:txBody>
          <a:bodyPr vert="horz" lIns="91440" tIns="45720" rIns="91440" bIns="45720" rtlCol="0" anchor="ctr">
            <a:noAutofit/>
          </a:bodyPr>
          <a:lstStyle/>
          <a:p>
            <a:pPr algn="ctr"/>
            <a:r>
              <a:rPr lang="en-US" spc="100" dirty="0"/>
              <a:t>Lead Disclosure Rule</a:t>
            </a:r>
            <a:endParaRPr lang="en-US" i="1" spc="100" dirty="0"/>
          </a:p>
        </p:txBody>
      </p:sp>
      <p:sp>
        <p:nvSpPr>
          <p:cNvPr id="8" name="Text Placeholder 7"/>
          <p:cNvSpPr>
            <a:spLocks noGrp="1"/>
          </p:cNvSpPr>
          <p:nvPr>
            <p:ph type="body" sz="half" idx="4294967295"/>
          </p:nvPr>
        </p:nvSpPr>
        <p:spPr>
          <a:xfrm>
            <a:off x="5174166" y="93595"/>
            <a:ext cx="6657278" cy="2213043"/>
          </a:xfrm>
        </p:spPr>
        <p:txBody>
          <a:bodyPr vert="horz" lIns="91440" tIns="45720" rIns="91440" bIns="45720" rtlCol="0" anchor="ctr">
            <a:normAutofit/>
          </a:bodyPr>
          <a:lstStyle/>
          <a:p>
            <a:pPr marL="0" indent="0" algn="ctr">
              <a:buNone/>
            </a:pPr>
            <a:r>
              <a:rPr lang="en-US" sz="4000" i="1" cap="small" dirty="0"/>
              <a:t>The Correct Disclosure</a:t>
            </a:r>
          </a:p>
        </p:txBody>
      </p:sp>
      <p:pic>
        <p:nvPicPr>
          <p:cNvPr id="36" name="Picture 35"/>
          <p:cNvPicPr/>
          <p:nvPr/>
        </p:nvPicPr>
        <p:blipFill rotWithShape="1">
          <a:blip r:embed="rId4">
            <a:extLst>
              <a:ext uri="{28A0092B-C50C-407E-A947-70E740481C1C}">
                <a14:useLocalDpi xmlns:a14="http://schemas.microsoft.com/office/drawing/2010/main" val="0"/>
              </a:ext>
            </a:extLst>
          </a:blip>
          <a:srcRect/>
          <a:stretch/>
        </p:blipFill>
        <p:spPr bwMode="auto">
          <a:xfrm>
            <a:off x="4566993" y="2306638"/>
            <a:ext cx="3088888" cy="4415883"/>
          </a:xfrm>
          <a:prstGeom prst="rect">
            <a:avLst/>
          </a:prstGeom>
          <a:noFill/>
          <a:effectLst/>
        </p:spPr>
      </p:pic>
    </p:spTree>
    <p:extLst>
      <p:ext uri="{BB962C8B-B14F-4D97-AF65-F5344CB8AC3E}">
        <p14:creationId xmlns:p14="http://schemas.microsoft.com/office/powerpoint/2010/main" val="225268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Lead Safe Work Practices</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a:t>Certified LBP inspector or risk assessor determines whether LBP is present to determine if EPA’s Renovation Repair and Painting rule applies</a:t>
            </a:r>
          </a:p>
          <a:p>
            <a:r>
              <a:rPr lang="en-US" sz="2400"/>
              <a:t>Lead-safe work practices must be followed during the job</a:t>
            </a:r>
          </a:p>
          <a:p>
            <a:r>
              <a:rPr lang="en-US" sz="2400"/>
              <a:t>Clearance examination by an independent party when work is completed</a:t>
            </a:r>
          </a:p>
          <a:p>
            <a:r>
              <a:rPr lang="en-US" sz="2400"/>
              <a:t>Notification to occupants within 15 days after lead hazard evaluation and control activities (see 24 CFR 35.125 for more information)</a:t>
            </a:r>
          </a:p>
        </p:txBody>
      </p:sp>
    </p:spTree>
    <p:extLst>
      <p:ext uri="{BB962C8B-B14F-4D97-AF65-F5344CB8AC3E}">
        <p14:creationId xmlns:p14="http://schemas.microsoft.com/office/powerpoint/2010/main" val="248261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Elevated Blood Lead Level</a:t>
            </a:r>
            <a:endParaRPr lang="en-US" sz="3200" i="1" dirty="0"/>
          </a:p>
        </p:txBody>
      </p:sp>
      <p:sp>
        <p:nvSpPr>
          <p:cNvPr id="3" name="Content Placeholder 2"/>
          <p:cNvSpPr>
            <a:spLocks noGrp="1"/>
          </p:cNvSpPr>
          <p:nvPr>
            <p:ph idx="1"/>
          </p:nvPr>
        </p:nvSpPr>
        <p:spPr>
          <a:xfrm>
            <a:off x="5626359" y="802638"/>
            <a:ext cx="6195527" cy="5252722"/>
          </a:xfrm>
        </p:spPr>
        <p:txBody>
          <a:bodyPr anchor="ctr">
            <a:noAutofit/>
          </a:bodyPr>
          <a:lstStyle/>
          <a:p>
            <a:pPr>
              <a:lnSpc>
                <a:spcPct val="70000"/>
              </a:lnSpc>
            </a:pPr>
            <a:r>
              <a:rPr lang="en-US" sz="2400" dirty="0">
                <a:solidFill>
                  <a:schemeClr val="bg1"/>
                </a:solidFill>
              </a:rPr>
              <a:t>Prior LSHR required action based on an Environmental Intervention Blood Lead Level (EIBLL, or “eye-bull”)</a:t>
            </a:r>
          </a:p>
          <a:p>
            <a:pPr lvl="1">
              <a:lnSpc>
                <a:spcPct val="70000"/>
              </a:lnSpc>
            </a:pPr>
            <a:r>
              <a:rPr lang="en-US" sz="2000" dirty="0">
                <a:solidFill>
                  <a:schemeClr val="bg1"/>
                </a:solidFill>
              </a:rPr>
              <a:t>&gt;= 20 micrograms/deciliter of blood in one draw</a:t>
            </a:r>
          </a:p>
          <a:p>
            <a:pPr lvl="1">
              <a:lnSpc>
                <a:spcPct val="70000"/>
              </a:lnSpc>
            </a:pPr>
            <a:r>
              <a:rPr lang="en-US" sz="2000" dirty="0">
                <a:solidFill>
                  <a:schemeClr val="bg1"/>
                </a:solidFill>
              </a:rPr>
              <a:t>&gt;= 15 micrograms/deciliter over two tests at least three months apart</a:t>
            </a:r>
          </a:p>
          <a:p>
            <a:pPr>
              <a:lnSpc>
                <a:spcPct val="70000"/>
              </a:lnSpc>
            </a:pPr>
            <a:r>
              <a:rPr lang="en-US" sz="2400" dirty="0">
                <a:solidFill>
                  <a:schemeClr val="bg1"/>
                </a:solidFill>
              </a:rPr>
              <a:t>New LSHR threshold for action</a:t>
            </a:r>
          </a:p>
          <a:p>
            <a:pPr lvl="1">
              <a:lnSpc>
                <a:spcPct val="70000"/>
              </a:lnSpc>
            </a:pPr>
            <a:r>
              <a:rPr lang="en-US" sz="2000" dirty="0">
                <a:solidFill>
                  <a:schemeClr val="bg1"/>
                </a:solidFill>
              </a:rPr>
              <a:t>Confirmed EBLL &gt;= 5 µg/dL (micrograms/deciliter)</a:t>
            </a:r>
          </a:p>
          <a:p>
            <a:pPr lvl="2">
              <a:lnSpc>
                <a:spcPct val="70000"/>
              </a:lnSpc>
            </a:pPr>
            <a:r>
              <a:rPr lang="en-US" dirty="0">
                <a:solidFill>
                  <a:schemeClr val="bg1"/>
                </a:solidFill>
              </a:rPr>
              <a:t>Notification by public health department or other medical health care provider</a:t>
            </a:r>
          </a:p>
          <a:p>
            <a:pPr lvl="2">
              <a:lnSpc>
                <a:spcPct val="70000"/>
              </a:lnSpc>
            </a:pPr>
            <a:r>
              <a:rPr lang="en-US" dirty="0">
                <a:solidFill>
                  <a:schemeClr val="bg1"/>
                </a:solidFill>
              </a:rPr>
              <a:t>If reported by family or other source, PHA should attempt to confirm</a:t>
            </a:r>
          </a:p>
          <a:p>
            <a:pPr lvl="1">
              <a:lnSpc>
                <a:spcPct val="70000"/>
              </a:lnSpc>
            </a:pPr>
            <a:r>
              <a:rPr lang="en-US" sz="2000" dirty="0">
                <a:solidFill>
                  <a:schemeClr val="bg1"/>
                </a:solidFill>
              </a:rPr>
              <a:t>Aligned with Centers for Disease Control and Prevention (CDC) reference range of 5 µg/dL (to be updated by HUD via Notice)</a:t>
            </a:r>
          </a:p>
          <a:p>
            <a:pPr lvl="1">
              <a:lnSpc>
                <a:spcPct val="70000"/>
              </a:lnSpc>
            </a:pPr>
            <a:r>
              <a:rPr lang="en-US" sz="2000" dirty="0">
                <a:solidFill>
                  <a:schemeClr val="bg1"/>
                </a:solidFill>
              </a:rPr>
              <a:t>Eliminates reference to EIBLL (replaced with EBLL)</a:t>
            </a:r>
          </a:p>
          <a:p>
            <a:pPr>
              <a:lnSpc>
                <a:spcPct val="70000"/>
              </a:lnSpc>
            </a:pPr>
            <a:r>
              <a:rPr lang="en-US" sz="2400" dirty="0">
                <a:solidFill>
                  <a:schemeClr val="bg1"/>
                </a:solidFill>
              </a:rPr>
              <a:t>Responses aligned for public housing and HCV programs</a:t>
            </a:r>
          </a:p>
        </p:txBody>
      </p:sp>
    </p:spTree>
    <p:extLst>
      <p:ext uri="{BB962C8B-B14F-4D97-AF65-F5344CB8AC3E}">
        <p14:creationId xmlns:p14="http://schemas.microsoft.com/office/powerpoint/2010/main" val="24766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Exemptions</a:t>
            </a:r>
            <a:br>
              <a:rPr lang="en-US" dirty="0"/>
            </a:br>
            <a:r>
              <a:rPr lang="en-US" i="1" dirty="0"/>
              <a:t>24 CFR 35.115</a:t>
            </a:r>
          </a:p>
        </p:txBody>
      </p:sp>
      <p:sp>
        <p:nvSpPr>
          <p:cNvPr id="3" name="Content Placeholder 2"/>
          <p:cNvSpPr>
            <a:spLocks noGrp="1"/>
          </p:cNvSpPr>
          <p:nvPr>
            <p:ph idx="1"/>
          </p:nvPr>
        </p:nvSpPr>
        <p:spPr>
          <a:xfrm>
            <a:off x="838200" y="2015406"/>
            <a:ext cx="10515600" cy="4065986"/>
          </a:xfrm>
        </p:spPr>
        <p:txBody>
          <a:bodyPr anchor="ctr">
            <a:normAutofit/>
          </a:bodyPr>
          <a:lstStyle/>
          <a:p>
            <a:r>
              <a:rPr lang="en-US" sz="2000" dirty="0">
                <a:solidFill>
                  <a:schemeClr val="bg1"/>
                </a:solidFill>
              </a:rPr>
              <a:t>Property constructed after January 1, 1978</a:t>
            </a:r>
          </a:p>
          <a:p>
            <a:r>
              <a:rPr lang="en-US" sz="2000" dirty="0">
                <a:solidFill>
                  <a:schemeClr val="bg1"/>
                </a:solidFill>
              </a:rPr>
              <a:t>Zero-bedroom units and SROs</a:t>
            </a:r>
          </a:p>
          <a:p>
            <a:r>
              <a:rPr lang="en-US" sz="2000" dirty="0">
                <a:solidFill>
                  <a:schemeClr val="bg1"/>
                </a:solidFill>
              </a:rPr>
              <a:t>Housing for the elderly, or a residential property designated exclusively for persons with disabilities</a:t>
            </a:r>
          </a:p>
          <a:p>
            <a:pPr lvl="1"/>
            <a:r>
              <a:rPr lang="en-US" sz="2000" b="1" dirty="0">
                <a:solidFill>
                  <a:schemeClr val="bg1"/>
                </a:solidFill>
              </a:rPr>
              <a:t>Does not apply </a:t>
            </a:r>
            <a:r>
              <a:rPr lang="en-US" sz="2000" dirty="0">
                <a:solidFill>
                  <a:schemeClr val="bg1"/>
                </a:solidFill>
              </a:rPr>
              <a:t>if a child less than age 6 resides or is expected to reside in the dwelling unit</a:t>
            </a:r>
          </a:p>
          <a:p>
            <a:pPr lvl="1"/>
            <a:r>
              <a:rPr lang="en-US" sz="2000" dirty="0">
                <a:solidFill>
                  <a:schemeClr val="bg1"/>
                </a:solidFill>
              </a:rPr>
              <a:t>Definitions of “housing for the elderly” and “expected to reside” in §35.110</a:t>
            </a:r>
          </a:p>
          <a:p>
            <a:r>
              <a:rPr lang="en-US" sz="2000" dirty="0">
                <a:solidFill>
                  <a:schemeClr val="bg1"/>
                </a:solidFill>
              </a:rPr>
              <a:t>Properties found to be lead-free by a LBP inspection</a:t>
            </a:r>
          </a:p>
          <a:p>
            <a:r>
              <a:rPr lang="en-US" sz="2000" dirty="0">
                <a:solidFill>
                  <a:schemeClr val="bg1"/>
                </a:solidFill>
              </a:rPr>
              <a:t>Properties where all LBP has been identified, removed, and clearance achieved (except where enclosure or encapsulation used)</a:t>
            </a:r>
          </a:p>
          <a:p>
            <a:r>
              <a:rPr lang="en-US" sz="2000" dirty="0">
                <a:solidFill>
                  <a:schemeClr val="bg1"/>
                </a:solidFill>
              </a:rPr>
              <a:t>An unoccupied property that is to be demolished provided that it remains unoccupied until demolition</a:t>
            </a:r>
          </a:p>
        </p:txBody>
      </p:sp>
    </p:spTree>
    <p:extLst>
      <p:ext uri="{BB962C8B-B14F-4D97-AF65-F5344CB8AC3E}">
        <p14:creationId xmlns:p14="http://schemas.microsoft.com/office/powerpoint/2010/main" val="364187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srcRect/>
          <a:stretch/>
        </p:blipFill>
        <p:spPr>
          <a:xfrm>
            <a:off x="871189" y="1651657"/>
            <a:ext cx="10449622" cy="4937446"/>
          </a:xfrm>
          <a:prstGeom prst="rect">
            <a:avLst/>
          </a:prstGeom>
        </p:spPr>
      </p:pic>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lnSpc>
                <a:spcPct val="70000"/>
              </a:lnSpc>
            </a:pPr>
            <a:r>
              <a:rPr lang="en-US" sz="3000" spc="200" dirty="0">
                <a:solidFill>
                  <a:schemeClr val="bg1"/>
                </a:solidFill>
              </a:rPr>
              <a:t>Lead Disclosure Rule &amp; Lead Safe Housing Rule</a:t>
            </a:r>
            <a:br>
              <a:rPr lang="en-US" sz="3000" spc="200" dirty="0">
                <a:solidFill>
                  <a:schemeClr val="bg1"/>
                </a:solidFill>
              </a:rPr>
            </a:br>
            <a:r>
              <a:rPr lang="en-US" sz="3000" i="1" spc="200" dirty="0">
                <a:solidFill>
                  <a:schemeClr val="bg1"/>
                </a:solidFill>
              </a:rPr>
              <a:t>Lead Rule Compliance Advisor</a:t>
            </a:r>
          </a:p>
        </p:txBody>
      </p:sp>
    </p:spTree>
    <p:extLst>
      <p:ext uri="{BB962C8B-B14F-4D97-AF65-F5344CB8AC3E}">
        <p14:creationId xmlns:p14="http://schemas.microsoft.com/office/powerpoint/2010/main" val="213584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Preparing for full compliance for PHAs that manage public housing</a:t>
            </a:r>
          </a:p>
        </p:txBody>
      </p:sp>
      <p:sp>
        <p:nvSpPr>
          <p:cNvPr id="3" name="Content Placeholder 2"/>
          <p:cNvSpPr>
            <a:spLocks noGrp="1"/>
          </p:cNvSpPr>
          <p:nvPr>
            <p:ph idx="1"/>
          </p:nvPr>
        </p:nvSpPr>
        <p:spPr>
          <a:xfrm>
            <a:off x="4976031" y="963877"/>
            <a:ext cx="6377769" cy="4930246"/>
          </a:xfrm>
        </p:spPr>
        <p:txBody>
          <a:bodyPr anchor="ctr">
            <a:normAutofit/>
          </a:bodyPr>
          <a:lstStyle/>
          <a:p>
            <a:pPr lvl="0"/>
            <a:r>
              <a:rPr lang="en-US" sz="2000" dirty="0"/>
              <a:t>Take steps now to ensure your PHA is able to quickly respond to EBLL notification.</a:t>
            </a:r>
          </a:p>
          <a:p>
            <a:pPr lvl="0"/>
            <a:r>
              <a:rPr lang="en-US" sz="2000" dirty="0"/>
              <a:t>Verify that all lead-based paint testing is complete and documentation is available.</a:t>
            </a:r>
          </a:p>
          <a:p>
            <a:pPr lvl="0"/>
            <a:r>
              <a:rPr lang="en-US" sz="2000" dirty="0"/>
              <a:t>Ensure that all PHA employees that disturb paint in pre-1978 housing are certified under EPA’s Renovation, Repair, and Painting rule. </a:t>
            </a:r>
          </a:p>
          <a:p>
            <a:pPr lvl="0"/>
            <a:r>
              <a:rPr lang="en-US" sz="2000" dirty="0"/>
              <a:t>Identify a contact person at the local or state health department for communication and data sharing. </a:t>
            </a:r>
          </a:p>
          <a:p>
            <a:pPr lvl="0"/>
            <a:r>
              <a:rPr lang="en-US" sz="2000" dirty="0"/>
              <a:t>Inform residents of the risks of lead-based paint and encourage them to have young children tested for lead in their blood. </a:t>
            </a:r>
          </a:p>
        </p:txBody>
      </p:sp>
    </p:spTree>
    <p:extLst>
      <p:ext uri="{BB962C8B-B14F-4D97-AF65-F5344CB8AC3E}">
        <p14:creationId xmlns:p14="http://schemas.microsoft.com/office/powerpoint/2010/main" val="142555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Preparing for full compliance for PHAs that manage an HCV program</a:t>
            </a:r>
          </a:p>
        </p:txBody>
      </p:sp>
      <p:sp>
        <p:nvSpPr>
          <p:cNvPr id="3" name="Content Placeholder 2"/>
          <p:cNvSpPr>
            <a:spLocks noGrp="1"/>
          </p:cNvSpPr>
          <p:nvPr>
            <p:ph idx="1"/>
          </p:nvPr>
        </p:nvSpPr>
        <p:spPr>
          <a:xfrm>
            <a:off x="4976031" y="963877"/>
            <a:ext cx="6377769" cy="4930246"/>
          </a:xfrm>
        </p:spPr>
        <p:txBody>
          <a:bodyPr anchor="ctr">
            <a:normAutofit/>
          </a:bodyPr>
          <a:lstStyle/>
          <a:p>
            <a:pPr>
              <a:lnSpc>
                <a:spcPct val="70000"/>
              </a:lnSpc>
            </a:pPr>
            <a:r>
              <a:rPr lang="en-US" sz="2000" dirty="0"/>
              <a:t>Ensure that HQS inspectors have completed visual assessment training for deteriorated paint and conducting them for units where a family with a child under age six lives.</a:t>
            </a:r>
          </a:p>
          <a:p>
            <a:pPr hangingPunct="0">
              <a:lnSpc>
                <a:spcPct val="70000"/>
              </a:lnSpc>
            </a:pPr>
            <a:r>
              <a:rPr lang="en-US" sz="2000" dirty="0"/>
              <a:t>Determining whether lead evaluations will be performed by trained, certified PHA staff or through the use of a contract.</a:t>
            </a:r>
          </a:p>
          <a:p>
            <a:pPr>
              <a:lnSpc>
                <a:spcPct val="70000"/>
              </a:lnSpc>
            </a:pPr>
            <a:r>
              <a:rPr lang="en-US" sz="2000" dirty="0"/>
              <a:t>Identify a contact person at the local or state health department for communication and data sharing. </a:t>
            </a:r>
          </a:p>
          <a:p>
            <a:pPr>
              <a:lnSpc>
                <a:spcPct val="70000"/>
              </a:lnSpc>
            </a:pPr>
            <a:r>
              <a:rPr lang="en-US" sz="2000" dirty="0"/>
              <a:t>Inform residents of the risks of lead-based paint and encourage them to have young children tested for lead in their blood. </a:t>
            </a:r>
          </a:p>
          <a:p>
            <a:pPr>
              <a:lnSpc>
                <a:spcPct val="70000"/>
              </a:lnSpc>
            </a:pPr>
            <a:r>
              <a:rPr lang="en-US" sz="2000" dirty="0"/>
              <a:t>Engage HCV landlords about lead safety and their obligations under the LSHR, including the Lead Disclosure Rule.</a:t>
            </a:r>
          </a:p>
          <a:p>
            <a:pPr>
              <a:lnSpc>
                <a:spcPct val="70000"/>
              </a:lnSpc>
            </a:pPr>
            <a:r>
              <a:rPr lang="en-US" sz="2000" dirty="0"/>
              <a:t>For project-based vouchers (PBVs), ensure that all units have already received a risk assessment and hazard control as outlined in Subpart H of the LSHR</a:t>
            </a:r>
          </a:p>
        </p:txBody>
      </p:sp>
    </p:spTree>
    <p:extLst>
      <p:ext uri="{BB962C8B-B14F-4D97-AF65-F5344CB8AC3E}">
        <p14:creationId xmlns:p14="http://schemas.microsoft.com/office/powerpoint/2010/main" val="399535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0DF2-C053-43D5-9A74-93B078ABEF5A}"/>
              </a:ext>
            </a:extLst>
          </p:cNvPr>
          <p:cNvSpPr>
            <a:spLocks noGrp="1"/>
          </p:cNvSpPr>
          <p:nvPr>
            <p:ph type="title"/>
          </p:nvPr>
        </p:nvSpPr>
        <p:spPr/>
        <p:txBody>
          <a:bodyPr/>
          <a:lstStyle/>
          <a:p>
            <a:r>
              <a:rPr lang="en-US" u="sng" dirty="0"/>
              <a:t>Lead-Based Paint Resources </a:t>
            </a:r>
          </a:p>
        </p:txBody>
      </p:sp>
      <p:sp>
        <p:nvSpPr>
          <p:cNvPr id="3" name="Content Placeholder 2">
            <a:extLst>
              <a:ext uri="{FF2B5EF4-FFF2-40B4-BE49-F238E27FC236}">
                <a16:creationId xmlns:a16="http://schemas.microsoft.com/office/drawing/2014/main" id="{FAA3B6C0-FADB-46C4-8EB8-6871CA2DDD27}"/>
              </a:ext>
            </a:extLst>
          </p:cNvPr>
          <p:cNvSpPr>
            <a:spLocks noGrp="1"/>
          </p:cNvSpPr>
          <p:nvPr>
            <p:ph idx="1"/>
          </p:nvPr>
        </p:nvSpPr>
        <p:spPr/>
        <p:txBody>
          <a:bodyPr/>
          <a:lstStyle/>
          <a:p>
            <a:r>
              <a:rPr lang="en-US" dirty="0"/>
              <a:t>HUD Guidelines for the Evaluation and Control of Lead-Based Paint Hazards in Housing, Office of Healthy Homes and Lead Hazard Control, Second Edition, July 2012</a:t>
            </a:r>
          </a:p>
          <a:p>
            <a:endParaRPr lang="en-US" dirty="0"/>
          </a:p>
          <a:p>
            <a:r>
              <a:rPr lang="en-US" dirty="0"/>
              <a:t>Notice PIH 2017-13; Guidance on HUD’s Lead Safe Housing Rule Pertaining to Elevated Blood Lead Levels for the Public Housing, Housing Choice Voucher, and Project-Based Voucher Programs</a:t>
            </a:r>
          </a:p>
        </p:txBody>
      </p:sp>
    </p:spTree>
    <p:extLst>
      <p:ext uri="{BB962C8B-B14F-4D97-AF65-F5344CB8AC3E}">
        <p14:creationId xmlns:p14="http://schemas.microsoft.com/office/powerpoint/2010/main" val="6680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2" descr="http://paintersottawa.ca/wp-content/uploads/2013/09/leadbasedpaint.jpg"/>
          <p:cNvPicPr>
            <a:picLocks noChangeAspect="1" noChangeArrowheads="1"/>
          </p:cNvPicPr>
          <p:nvPr/>
        </p:nvPicPr>
        <p:blipFill rotWithShape="1">
          <a:blip r:embed="rId3">
            <a:extLst>
              <a:ext uri="{28A0092B-C50C-407E-A947-70E740481C1C}">
                <a14:useLocalDpi xmlns:a14="http://schemas.microsoft.com/office/drawing/2010/main" val="0"/>
              </a:ext>
            </a:extLst>
          </a:blip>
          <a:srcRect t="25000"/>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cap="small" spc="600" dirty="0">
                <a:solidFill>
                  <a:schemeClr val="bg1"/>
                </a:solidFill>
              </a:rPr>
              <a:t>Questions</a:t>
            </a:r>
          </a:p>
        </p:txBody>
      </p:sp>
    </p:spTree>
    <p:extLst>
      <p:ext uri="{BB962C8B-B14F-4D97-AF65-F5344CB8AC3E}">
        <p14:creationId xmlns:p14="http://schemas.microsoft.com/office/powerpoint/2010/main" val="5475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Poisoning &amp; Health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564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313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Lead Hazards in Housing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5458956"/>
              </p:ext>
            </p:extLst>
          </p:nvPr>
        </p:nvGraphicFramePr>
        <p:xfrm>
          <a:off x="536188" y="1690688"/>
          <a:ext cx="11119624" cy="50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92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838200" y="5529884"/>
            <a:ext cx="8078342" cy="1096331"/>
          </a:xfrm>
        </p:spPr>
        <p:txBody>
          <a:bodyPr>
            <a:normAutofit/>
          </a:bodyPr>
          <a:lstStyle/>
          <a:p>
            <a:r>
              <a:rPr lang="en-US" dirty="0"/>
              <a:t>Lead in Housing - Regulations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5021906"/>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613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New Lead Safe Housing Rule</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a:t>September 2016 – HUD announced proposed new LSHR</a:t>
            </a:r>
          </a:p>
          <a:p>
            <a:r>
              <a:rPr lang="en-US" sz="2400"/>
              <a:t> October 12, 2016 - Convening on HUD’s Proposed LSHR</a:t>
            </a:r>
          </a:p>
          <a:p>
            <a:r>
              <a:rPr lang="en-US" sz="2400"/>
              <a:t>January 13, 2017 – Final Rule Published</a:t>
            </a:r>
          </a:p>
          <a:p>
            <a:r>
              <a:rPr lang="en-US" sz="2400"/>
              <a:t>February 13, 2017 – Effective date for the new LSHR </a:t>
            </a:r>
          </a:p>
          <a:p>
            <a:r>
              <a:rPr lang="en-US" sz="2400"/>
              <a:t>July 13, 2017 – Compliance date – all PHA policies and procedures must comply with the new LSHR</a:t>
            </a:r>
          </a:p>
          <a:p>
            <a:endParaRPr lang="en-US" sz="2400"/>
          </a:p>
        </p:txBody>
      </p:sp>
    </p:spTree>
    <p:extLst>
      <p:ext uri="{BB962C8B-B14F-4D97-AF65-F5344CB8AC3E}">
        <p14:creationId xmlns:p14="http://schemas.microsoft.com/office/powerpoint/2010/main" val="294414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199459" y="642938"/>
            <a:ext cx="3670808" cy="5502264"/>
          </a:xfrm>
        </p:spPr>
        <p:txBody>
          <a:bodyPr>
            <a:normAutofit/>
          </a:bodyPr>
          <a:lstStyle/>
          <a:p>
            <a:r>
              <a:rPr lang="en-US" dirty="0">
                <a:solidFill>
                  <a:srgbClr val="FFFFFF"/>
                </a:solidFill>
              </a:rPr>
              <a:t>Housing Choice Vouchers</a:t>
            </a:r>
          </a:p>
        </p:txBody>
      </p:sp>
      <p:graphicFrame>
        <p:nvGraphicFramePr>
          <p:cNvPr id="4" name="Diagram 3"/>
          <p:cNvGraphicFramePr/>
          <p:nvPr>
            <p:extLst>
              <p:ext uri="{D42A27DB-BD31-4B8C-83A1-F6EECF244321}">
                <p14:modId xmlns:p14="http://schemas.microsoft.com/office/powerpoint/2010/main" val="701720067"/>
              </p:ext>
            </p:extLst>
          </p:nvPr>
        </p:nvGraphicFramePr>
        <p:xfrm>
          <a:off x="642938" y="261258"/>
          <a:ext cx="6269037" cy="6326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96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199459" y="642938"/>
            <a:ext cx="3670808" cy="5502264"/>
          </a:xfrm>
        </p:spPr>
        <p:txBody>
          <a:bodyPr>
            <a:normAutofit/>
          </a:bodyPr>
          <a:lstStyle/>
          <a:p>
            <a:r>
              <a:rPr lang="en-US" dirty="0">
                <a:solidFill>
                  <a:srgbClr val="FFFFFF"/>
                </a:solidFill>
              </a:rPr>
              <a:t>Project Based Vouchers</a:t>
            </a:r>
          </a:p>
        </p:txBody>
      </p:sp>
      <p:graphicFrame>
        <p:nvGraphicFramePr>
          <p:cNvPr id="4" name="Diagram 3"/>
          <p:cNvGraphicFramePr/>
          <p:nvPr>
            <p:extLst>
              <p:ext uri="{D42A27DB-BD31-4B8C-83A1-F6EECF244321}">
                <p14:modId xmlns:p14="http://schemas.microsoft.com/office/powerpoint/2010/main" val="2190859429"/>
              </p:ext>
            </p:extLst>
          </p:nvPr>
        </p:nvGraphicFramePr>
        <p:xfrm>
          <a:off x="642938" y="270588"/>
          <a:ext cx="6269037" cy="629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80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199459" y="642938"/>
            <a:ext cx="3670808" cy="5502264"/>
          </a:xfrm>
        </p:spPr>
        <p:txBody>
          <a:bodyPr>
            <a:normAutofit/>
          </a:bodyPr>
          <a:lstStyle/>
          <a:p>
            <a:r>
              <a:rPr lang="en-US" dirty="0">
                <a:solidFill>
                  <a:srgbClr val="FFFFFF"/>
                </a:solidFill>
              </a:rPr>
              <a:t>Public Housing</a:t>
            </a:r>
          </a:p>
        </p:txBody>
      </p:sp>
      <p:graphicFrame>
        <p:nvGraphicFramePr>
          <p:cNvPr id="4" name="Diagram 3"/>
          <p:cNvGraphicFramePr/>
          <p:nvPr>
            <p:extLst>
              <p:ext uri="{D42A27DB-BD31-4B8C-83A1-F6EECF244321}">
                <p14:modId xmlns:p14="http://schemas.microsoft.com/office/powerpoint/2010/main" val="640745453"/>
              </p:ext>
            </p:extLst>
          </p:nvPr>
        </p:nvGraphicFramePr>
        <p:xfrm>
          <a:off x="642938" y="251927"/>
          <a:ext cx="6269037" cy="629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97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631825"/>
            <a:ext cx="10515600" cy="1325563"/>
          </a:xfrm>
        </p:spPr>
        <p:txBody>
          <a:bodyPr>
            <a:normAutofit/>
          </a:bodyPr>
          <a:lstStyle/>
          <a:p>
            <a:r>
              <a:rPr lang="en-US" dirty="0"/>
              <a:t>Environmental Investigation</a:t>
            </a:r>
          </a:p>
        </p:txBody>
      </p:sp>
      <p:sp>
        <p:nvSpPr>
          <p:cNvPr id="3" name="Content Placeholder 2"/>
          <p:cNvSpPr>
            <a:spLocks noGrp="1"/>
          </p:cNvSpPr>
          <p:nvPr>
            <p:ph idx="1"/>
          </p:nvPr>
        </p:nvSpPr>
        <p:spPr>
          <a:xfrm>
            <a:off x="838200" y="2057400"/>
            <a:ext cx="10515600" cy="3871762"/>
          </a:xfrm>
        </p:spPr>
        <p:txBody>
          <a:bodyPr>
            <a:normAutofit/>
          </a:bodyPr>
          <a:lstStyle/>
          <a:p>
            <a:pPr>
              <a:lnSpc>
                <a:spcPct val="80000"/>
              </a:lnSpc>
            </a:pPr>
            <a:r>
              <a:rPr lang="en-US" sz="2400" dirty="0"/>
              <a:t>Conducted within 15 days of notification of a child under age 6 with an EBLL (PHA)</a:t>
            </a:r>
          </a:p>
          <a:p>
            <a:pPr>
              <a:lnSpc>
                <a:spcPct val="80000"/>
              </a:lnSpc>
            </a:pPr>
            <a:r>
              <a:rPr lang="en-US" sz="2400" dirty="0"/>
              <a:t>Includes the components of a Risk Assessment with addition of a questionnaire</a:t>
            </a:r>
          </a:p>
          <a:p>
            <a:pPr>
              <a:lnSpc>
                <a:spcPct val="80000"/>
              </a:lnSpc>
            </a:pPr>
            <a:r>
              <a:rPr lang="en-US" sz="2400" dirty="0"/>
              <a:t>Questionnaire is to better identify the source of lead contamination</a:t>
            </a:r>
          </a:p>
          <a:p>
            <a:pPr lvl="1">
              <a:lnSpc>
                <a:spcPct val="80000"/>
              </a:lnSpc>
            </a:pPr>
            <a:r>
              <a:rPr lang="en-US" dirty="0"/>
              <a:t>Dwelling unit,</a:t>
            </a:r>
          </a:p>
          <a:p>
            <a:pPr lvl="1">
              <a:lnSpc>
                <a:spcPct val="80000"/>
              </a:lnSpc>
            </a:pPr>
            <a:r>
              <a:rPr lang="en-US" dirty="0"/>
              <a:t>Previous dwelling unit,</a:t>
            </a:r>
          </a:p>
          <a:p>
            <a:pPr lvl="1">
              <a:lnSpc>
                <a:spcPct val="80000"/>
              </a:lnSpc>
            </a:pPr>
            <a:r>
              <a:rPr lang="en-US" dirty="0"/>
              <a:t>Day care</a:t>
            </a:r>
          </a:p>
          <a:p>
            <a:pPr lvl="1">
              <a:lnSpc>
                <a:spcPct val="80000"/>
              </a:lnSpc>
            </a:pPr>
            <a:r>
              <a:rPr lang="en-US" dirty="0"/>
              <a:t>Foods or medicines</a:t>
            </a:r>
          </a:p>
          <a:p>
            <a:pPr lvl="1">
              <a:lnSpc>
                <a:spcPct val="80000"/>
              </a:lnSpc>
            </a:pPr>
            <a:r>
              <a:rPr lang="en-US" dirty="0"/>
              <a:t>Cosmetics</a:t>
            </a:r>
          </a:p>
          <a:p>
            <a:pPr lvl="1">
              <a:lnSpc>
                <a:spcPct val="80000"/>
              </a:lnSpc>
            </a:pPr>
            <a:r>
              <a:rPr lang="en-US" dirty="0"/>
              <a:t>Pottery or other household items</a:t>
            </a:r>
          </a:p>
          <a:p>
            <a:pPr>
              <a:lnSpc>
                <a:spcPct val="80000"/>
              </a:lnSpc>
            </a:pPr>
            <a:endParaRPr lang="en-US" sz="2400" dirty="0"/>
          </a:p>
        </p:txBody>
      </p:sp>
    </p:spTree>
    <p:extLst>
      <p:ext uri="{BB962C8B-B14F-4D97-AF65-F5344CB8AC3E}">
        <p14:creationId xmlns:p14="http://schemas.microsoft.com/office/powerpoint/2010/main" val="2550107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1794</TotalTime>
  <Words>2223</Words>
  <Application>Microsoft Office PowerPoint</Application>
  <PresentationFormat>Widescreen</PresentationFormat>
  <Paragraphs>197</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Lead-based Paint Hazards</vt:lpstr>
      <vt:lpstr>Lead Poisoning &amp; Health</vt:lpstr>
      <vt:lpstr>Lead Hazards in Housing</vt:lpstr>
      <vt:lpstr>Lead in Housing - Regulations</vt:lpstr>
      <vt:lpstr>New Lead Safe Housing Rule</vt:lpstr>
      <vt:lpstr>Housing Choice Vouchers</vt:lpstr>
      <vt:lpstr>Project Based Vouchers</vt:lpstr>
      <vt:lpstr>Public Housing</vt:lpstr>
      <vt:lpstr>Environmental Investigation</vt:lpstr>
      <vt:lpstr>Lead Disclosure Rule</vt:lpstr>
      <vt:lpstr>Lead Disclosure Rule</vt:lpstr>
      <vt:lpstr>Lead Safe Work Practices</vt:lpstr>
      <vt:lpstr>Elevated Blood Lead Level</vt:lpstr>
      <vt:lpstr>Exemptions 24 CFR 35.115</vt:lpstr>
      <vt:lpstr>Lead Disclosure Rule &amp; Lead Safe Housing Rule Lead Rule Compliance Advisor</vt:lpstr>
      <vt:lpstr>Preparing for full compliance for PHAs that manage public housing</vt:lpstr>
      <vt:lpstr>Preparing for full compliance for PHAs that manage an HCV program</vt:lpstr>
      <vt:lpstr>Lead-Based Paint Resources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based paint Hazards</dc:title>
  <dc:creator>Kidd, Stephen C</dc:creator>
  <cp:lastModifiedBy>SIRY, JEROME M</cp:lastModifiedBy>
  <cp:revision>142</cp:revision>
  <dcterms:created xsi:type="dcterms:W3CDTF">2016-11-08T13:18:05Z</dcterms:created>
  <dcterms:modified xsi:type="dcterms:W3CDTF">2018-04-13T12:25:45Z</dcterms:modified>
</cp:coreProperties>
</file>