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9" r:id="rId2"/>
    <p:sldMasterId id="2147483801" r:id="rId3"/>
  </p:sldMasterIdLst>
  <p:notesMasterIdLst>
    <p:notesMasterId r:id="rId227"/>
  </p:notesMasterIdLst>
  <p:handoutMasterIdLst>
    <p:handoutMasterId r:id="rId228"/>
  </p:handoutMasterIdLst>
  <p:sldIdLst>
    <p:sldId id="256" r:id="rId4"/>
    <p:sldId id="274" r:id="rId5"/>
    <p:sldId id="262" r:id="rId6"/>
    <p:sldId id="1139" r:id="rId7"/>
    <p:sldId id="1142" r:id="rId8"/>
    <p:sldId id="1140" r:id="rId9"/>
    <p:sldId id="1143" r:id="rId10"/>
    <p:sldId id="1144" r:id="rId11"/>
    <p:sldId id="1136" r:id="rId12"/>
    <p:sldId id="1129" r:id="rId13"/>
    <p:sldId id="1130" r:id="rId14"/>
    <p:sldId id="1131" r:id="rId15"/>
    <p:sldId id="1134" r:id="rId16"/>
    <p:sldId id="1132" r:id="rId17"/>
    <p:sldId id="1133" r:id="rId18"/>
    <p:sldId id="1135" r:id="rId19"/>
    <p:sldId id="1137" r:id="rId20"/>
    <p:sldId id="1145" r:id="rId21"/>
    <p:sldId id="1141" r:id="rId22"/>
    <p:sldId id="1146" r:id="rId23"/>
    <p:sldId id="1147" r:id="rId24"/>
    <p:sldId id="1138" r:id="rId25"/>
    <p:sldId id="1148" r:id="rId26"/>
    <p:sldId id="1128" r:id="rId27"/>
    <p:sldId id="275"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2" r:id="rId61"/>
    <p:sldId id="1230" r:id="rId62"/>
    <p:sldId id="383" r:id="rId63"/>
    <p:sldId id="384" r:id="rId64"/>
    <p:sldId id="385" r:id="rId65"/>
    <p:sldId id="282" r:id="rId66"/>
    <p:sldId id="1195" r:id="rId67"/>
    <p:sldId id="1196" r:id="rId68"/>
    <p:sldId id="1197" r:id="rId69"/>
    <p:sldId id="1198" r:id="rId70"/>
    <p:sldId id="1199" r:id="rId71"/>
    <p:sldId id="1200" r:id="rId72"/>
    <p:sldId id="1201" r:id="rId73"/>
    <p:sldId id="1202" r:id="rId74"/>
    <p:sldId id="1203" r:id="rId75"/>
    <p:sldId id="1204" r:id="rId76"/>
    <p:sldId id="1205" r:id="rId77"/>
    <p:sldId id="1206" r:id="rId78"/>
    <p:sldId id="1207" r:id="rId79"/>
    <p:sldId id="1208" r:id="rId80"/>
    <p:sldId id="1209" r:id="rId81"/>
    <p:sldId id="1210" r:id="rId82"/>
    <p:sldId id="1211" r:id="rId83"/>
    <p:sldId id="1212" r:id="rId84"/>
    <p:sldId id="1213" r:id="rId85"/>
    <p:sldId id="1214" r:id="rId86"/>
    <p:sldId id="1215" r:id="rId87"/>
    <p:sldId id="1216" r:id="rId88"/>
    <p:sldId id="1217" r:id="rId89"/>
    <p:sldId id="1218" r:id="rId90"/>
    <p:sldId id="1219" r:id="rId91"/>
    <p:sldId id="1220" r:id="rId92"/>
    <p:sldId id="266" r:id="rId93"/>
    <p:sldId id="276" r:id="rId94"/>
    <p:sldId id="291" r:id="rId95"/>
    <p:sldId id="292" r:id="rId96"/>
    <p:sldId id="293" r:id="rId97"/>
    <p:sldId id="294" r:id="rId98"/>
    <p:sldId id="295" r:id="rId99"/>
    <p:sldId id="296" r:id="rId100"/>
    <p:sldId id="297" r:id="rId101"/>
    <p:sldId id="298" r:id="rId102"/>
    <p:sldId id="1223" r:id="rId103"/>
    <p:sldId id="1224" r:id="rId104"/>
    <p:sldId id="1225" r:id="rId105"/>
    <p:sldId id="312" r:id="rId106"/>
    <p:sldId id="313" r:id="rId107"/>
    <p:sldId id="314" r:id="rId108"/>
    <p:sldId id="315" r:id="rId109"/>
    <p:sldId id="317" r:id="rId110"/>
    <p:sldId id="318" r:id="rId111"/>
    <p:sldId id="319" r:id="rId112"/>
    <p:sldId id="320" r:id="rId113"/>
    <p:sldId id="321" r:id="rId114"/>
    <p:sldId id="322" r:id="rId115"/>
    <p:sldId id="324" r:id="rId116"/>
    <p:sldId id="323" r:id="rId117"/>
    <p:sldId id="325" r:id="rId118"/>
    <p:sldId id="326" r:id="rId119"/>
    <p:sldId id="327" r:id="rId120"/>
    <p:sldId id="328" r:id="rId121"/>
    <p:sldId id="329" r:id="rId122"/>
    <p:sldId id="330" r:id="rId123"/>
    <p:sldId id="331" r:id="rId124"/>
    <p:sldId id="332" r:id="rId125"/>
    <p:sldId id="333" r:id="rId126"/>
    <p:sldId id="334" r:id="rId127"/>
    <p:sldId id="342" r:id="rId128"/>
    <p:sldId id="335" r:id="rId129"/>
    <p:sldId id="338" r:id="rId130"/>
    <p:sldId id="336" r:id="rId131"/>
    <p:sldId id="339" r:id="rId132"/>
    <p:sldId id="340" r:id="rId133"/>
    <p:sldId id="337" r:id="rId134"/>
    <p:sldId id="341" r:id="rId135"/>
    <p:sldId id="343" r:id="rId136"/>
    <p:sldId id="344" r:id="rId137"/>
    <p:sldId id="345" r:id="rId138"/>
    <p:sldId id="346" r:id="rId139"/>
    <p:sldId id="1221" r:id="rId140"/>
    <p:sldId id="268" r:id="rId141"/>
    <p:sldId id="277" r:id="rId142"/>
    <p:sldId id="390" r:id="rId143"/>
    <p:sldId id="395" r:id="rId144"/>
    <p:sldId id="396" r:id="rId145"/>
    <p:sldId id="606" r:id="rId146"/>
    <p:sldId id="391" r:id="rId147"/>
    <p:sldId id="1231" r:id="rId148"/>
    <p:sldId id="387" r:id="rId149"/>
    <p:sldId id="388" r:id="rId150"/>
    <p:sldId id="392" r:id="rId151"/>
    <p:sldId id="393" r:id="rId152"/>
    <p:sldId id="394" r:id="rId153"/>
    <p:sldId id="1114" r:id="rId154"/>
    <p:sldId id="1125" r:id="rId155"/>
    <p:sldId id="1115" r:id="rId156"/>
    <p:sldId id="1124" r:id="rId157"/>
    <p:sldId id="1118" r:id="rId158"/>
    <p:sldId id="1117" r:id="rId159"/>
    <p:sldId id="397" r:id="rId160"/>
    <p:sldId id="389" r:id="rId161"/>
    <p:sldId id="398" r:id="rId162"/>
    <p:sldId id="399" r:id="rId163"/>
    <p:sldId id="1104" r:id="rId164"/>
    <p:sldId id="1105" r:id="rId165"/>
    <p:sldId id="1122" r:id="rId166"/>
    <p:sldId id="1123" r:id="rId167"/>
    <p:sldId id="1106" r:id="rId168"/>
    <p:sldId id="1109" r:id="rId169"/>
    <p:sldId id="1110" r:id="rId170"/>
    <p:sldId id="1107" r:id="rId171"/>
    <p:sldId id="1108" r:id="rId172"/>
    <p:sldId id="1111" r:id="rId173"/>
    <p:sldId id="1112" r:id="rId174"/>
    <p:sldId id="1113" r:id="rId175"/>
    <p:sldId id="1119" r:id="rId176"/>
    <p:sldId id="1120" r:id="rId177"/>
    <p:sldId id="1121" r:id="rId178"/>
    <p:sldId id="1226" r:id="rId179"/>
    <p:sldId id="279" r:id="rId180"/>
    <p:sldId id="278" r:id="rId181"/>
    <p:sldId id="1150" r:id="rId182"/>
    <p:sldId id="1151" r:id="rId183"/>
    <p:sldId id="1152" r:id="rId184"/>
    <p:sldId id="1153" r:id="rId185"/>
    <p:sldId id="1157" r:id="rId186"/>
    <p:sldId id="1158" r:id="rId187"/>
    <p:sldId id="1166" r:id="rId188"/>
    <p:sldId id="1159" r:id="rId189"/>
    <p:sldId id="1160" r:id="rId190"/>
    <p:sldId id="1168" r:id="rId191"/>
    <p:sldId id="1161" r:id="rId192"/>
    <p:sldId id="1162" r:id="rId193"/>
    <p:sldId id="1163" r:id="rId194"/>
    <p:sldId id="1165" r:id="rId195"/>
    <p:sldId id="1164" r:id="rId196"/>
    <p:sldId id="1169" r:id="rId197"/>
    <p:sldId id="1154" r:id="rId198"/>
    <p:sldId id="1170" r:id="rId199"/>
    <p:sldId id="1176" r:id="rId200"/>
    <p:sldId id="1171" r:id="rId201"/>
    <p:sldId id="1172" r:id="rId202"/>
    <p:sldId id="1173" r:id="rId203"/>
    <p:sldId id="1174" r:id="rId204"/>
    <p:sldId id="1175" r:id="rId205"/>
    <p:sldId id="1178" r:id="rId206"/>
    <p:sldId id="1179" r:id="rId207"/>
    <p:sldId id="1180" r:id="rId208"/>
    <p:sldId id="1181" r:id="rId209"/>
    <p:sldId id="1185" r:id="rId210"/>
    <p:sldId id="1182" r:id="rId211"/>
    <p:sldId id="1186" r:id="rId212"/>
    <p:sldId id="1183" r:id="rId213"/>
    <p:sldId id="1187" r:id="rId214"/>
    <p:sldId id="1188" r:id="rId215"/>
    <p:sldId id="1189" r:id="rId216"/>
    <p:sldId id="1184" r:id="rId217"/>
    <p:sldId id="1190" r:id="rId218"/>
    <p:sldId id="1192" r:id="rId219"/>
    <p:sldId id="1191" r:id="rId220"/>
    <p:sldId id="280" r:id="rId221"/>
    <p:sldId id="1228" r:id="rId222"/>
    <p:sldId id="1167" r:id="rId223"/>
    <p:sldId id="1229" r:id="rId224"/>
    <p:sldId id="3302" r:id="rId225"/>
    <p:sldId id="2325" r:id="rId2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01A"/>
    <a:srgbClr val="006600"/>
    <a:srgbClr val="663398"/>
    <a:srgbClr val="A52A2A"/>
    <a:srgbClr val="8CFF9E"/>
    <a:srgbClr val="0048BA"/>
    <a:srgbClr val="FAFE4B"/>
    <a:srgbClr val="FFFFFF"/>
    <a:srgbClr val="404040"/>
    <a:srgbClr val="03C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067" autoAdjust="0"/>
  </p:normalViewPr>
  <p:slideViewPr>
    <p:cSldViewPr snapToGrid="0">
      <p:cViewPr varScale="1">
        <p:scale>
          <a:sx n="80" d="100"/>
          <a:sy n="80" d="100"/>
        </p:scale>
        <p:origin x="1710" y="96"/>
      </p:cViewPr>
      <p:guideLst/>
    </p:cSldViewPr>
  </p:slideViewPr>
  <p:notesTextViewPr>
    <p:cViewPr>
      <p:scale>
        <a:sx n="1" d="1"/>
        <a:sy n="1" d="1"/>
      </p:scale>
      <p:origin x="0" y="0"/>
    </p:cViewPr>
  </p:notesText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handoutMaster" Target="handoutMasters/handoutMaster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presProps" Target="presProps.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231" Type="http://schemas.openxmlformats.org/officeDocument/2006/relationships/theme" Target="theme/theme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0A2-4725-ADFD-44646BFF9C4D}"/>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2-10A2-4725-ADFD-44646BFF9C4D}"/>
              </c:ext>
            </c:extLst>
          </c:dPt>
          <c:dLbls>
            <c:dLbl>
              <c:idx val="0"/>
              <c:layout>
                <c:manualLayout>
                  <c:x val="5.3630363036303627E-2"/>
                  <c:y val="0.1333332983377169"/>
                </c:manualLayout>
              </c:layout>
              <c:tx>
                <c:rich>
                  <a:bodyPr/>
                  <a:lstStyle/>
                  <a:p>
                    <a:fld id="{B0220759-3035-4C61-971E-45032CC0E6B2}" type="CATEGORYNAME">
                      <a:rPr lang="en-US" sz="2000"/>
                      <a:pPr/>
                      <a:t>[CATEGORY NAME]</a:t>
                    </a:fld>
                    <a:r>
                      <a:rPr lang="en-US" sz="2000" baseline="0" dirty="0"/>
                      <a:t>
</a:t>
                    </a:r>
                    <a:fld id="{72C8A3EA-8C19-4FBC-B301-8ABCED0E6677}" type="PERCENTAGE">
                      <a:rPr lang="en-US" sz="2000" baseline="0"/>
                      <a:pPr/>
                      <a:t>[PERCENTAGE]</a:t>
                    </a:fld>
                    <a:endParaRPr lang="en-US" sz="2000"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1877744861100284"/>
                      <c:h val="0.25663195363990721"/>
                    </c:manualLayout>
                  </c15:layout>
                  <c15:dlblFieldTable/>
                  <c15:showDataLabelsRange val="0"/>
                </c:ext>
                <c:ext xmlns:c16="http://schemas.microsoft.com/office/drawing/2014/chart" uri="{C3380CC4-5D6E-409C-BE32-E72D297353CC}">
                  <c16:uniqueId val="{00000001-10A2-4725-ADFD-44646BFF9C4D}"/>
                </c:ext>
              </c:extLst>
            </c:dLbl>
            <c:dLbl>
              <c:idx val="1"/>
              <c:layout>
                <c:manualLayout>
                  <c:x val="-3.9603960396039618E-2"/>
                  <c:y val="-6.9999981627301477E-2"/>
                </c:manualLayout>
              </c:layout>
              <c:tx>
                <c:rich>
                  <a:bodyPr/>
                  <a:lstStyle/>
                  <a:p>
                    <a:fld id="{5ED690FC-B30C-4F9A-AF24-6FC5D2314ED0}" type="CATEGORYNAME">
                      <a:rPr lang="en-US" sz="2000"/>
                      <a:pPr/>
                      <a:t>[CATEGORY NAME]</a:t>
                    </a:fld>
                    <a:r>
                      <a:rPr lang="en-US" sz="2000" baseline="0" dirty="0"/>
                      <a:t>
</a:t>
                    </a:r>
                    <a:fld id="{9AC20416-18F6-437F-9F7B-F15DC77E1689}" type="PERCENTAGE">
                      <a:rPr lang="en-US" sz="2000" baseline="0"/>
                      <a:pPr/>
                      <a:t>[PERCENTAGE]</a:t>
                    </a:fld>
                    <a:endParaRPr lang="en-US" sz="20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0A2-4725-ADFD-44646BFF9C4D}"/>
                </c:ext>
              </c:extLst>
            </c:dLbl>
            <c:spPr>
              <a:solidFill>
                <a:prstClr val="white"/>
              </a:solidFill>
              <a:ln w="12700" cap="flat" cmpd="sng" algn="ctr">
                <a:solidFill>
                  <a:prstClr val="black">
                    <a:lumMod val="85000"/>
                    <a:lumOff val="15000"/>
                  </a:prstClr>
                </a:solidFill>
                <a:prstDash val="solid"/>
                <a:miter lim="800000"/>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Existing Mod Need</c:v>
                </c:pt>
                <c:pt idx="1">
                  <c:v>Accural Need</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0-10A2-4725-ADFD-44646BFF9C4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4B818-F7F9-493B-9AEB-CA93F552ECA9}"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n-US"/>
        </a:p>
      </dgm:t>
    </dgm:pt>
    <dgm:pt modelId="{C210F925-2015-4116-AE96-BDC9A9688FF1}">
      <dgm:prSet phldrT="[Text]" custT="1"/>
      <dgm:spPr>
        <a:solidFill>
          <a:schemeClr val="bg1">
            <a:lumMod val="85000"/>
          </a:schemeClr>
        </a:solidFill>
      </dgm:spPr>
      <dgm:t>
        <a:bodyPr/>
        <a:lstStyle/>
        <a:p>
          <a:pPr>
            <a:spcAft>
              <a:spcPts val="0"/>
            </a:spcAft>
          </a:pPr>
          <a:r>
            <a:rPr lang="en-US" sz="2800" b="1" dirty="0">
              <a:solidFill>
                <a:schemeClr val="tx1">
                  <a:lumMod val="85000"/>
                  <a:lumOff val="15000"/>
                </a:schemeClr>
              </a:solidFill>
              <a:latin typeface="Segoe UI" panose="020B0502040204020203" pitchFamily="34" charset="0"/>
              <a:cs typeface="Segoe UI" panose="020B0502040204020203" pitchFamily="34" charset="0"/>
            </a:rPr>
            <a:t>PHAS </a:t>
          </a:r>
        </a:p>
        <a:p>
          <a:pPr>
            <a:spcAft>
              <a:spcPts val="0"/>
            </a:spcAft>
          </a:pPr>
          <a:r>
            <a:rPr lang="en-US" sz="2800" b="1" dirty="0">
              <a:solidFill>
                <a:schemeClr val="tx1">
                  <a:lumMod val="85000"/>
                  <a:lumOff val="15000"/>
                </a:schemeClr>
              </a:solidFill>
              <a:latin typeface="Segoe UI" panose="020B0502040204020203" pitchFamily="34" charset="0"/>
              <a:cs typeface="Segoe UI" panose="020B0502040204020203" pitchFamily="34" charset="0"/>
            </a:rPr>
            <a:t>100 Points</a:t>
          </a:r>
        </a:p>
      </dgm:t>
    </dgm:pt>
    <dgm:pt modelId="{57F1C3CE-EC10-4353-B6E2-D56BB29BCF1E}" type="parTrans" cxnId="{C7098391-5DA5-4B22-BFAE-A3D295D8B38E}">
      <dgm:prSet/>
      <dgm:spPr/>
      <dgm:t>
        <a:bodyPr/>
        <a:lstStyle/>
        <a:p>
          <a:endParaRPr lang="en-US" sz="2000">
            <a:solidFill>
              <a:schemeClr val="tx1"/>
            </a:solidFill>
          </a:endParaRPr>
        </a:p>
      </dgm:t>
    </dgm:pt>
    <dgm:pt modelId="{26A38283-2CF1-43AD-B26D-D8496D5C24FF}" type="sibTrans" cxnId="{C7098391-5DA5-4B22-BFAE-A3D295D8B38E}">
      <dgm:prSet/>
      <dgm:spPr/>
      <dgm:t>
        <a:bodyPr/>
        <a:lstStyle/>
        <a:p>
          <a:endParaRPr lang="en-US" sz="2000">
            <a:solidFill>
              <a:schemeClr val="tx1"/>
            </a:solidFill>
          </a:endParaRPr>
        </a:p>
      </dgm:t>
    </dgm:pt>
    <dgm:pt modelId="{5EE005BF-F5E4-4D3F-BD44-309259313E00}">
      <dgm:prSet phldrT="[Text]" custT="1"/>
      <dgm:spPr>
        <a:solidFill>
          <a:schemeClr val="accent3"/>
        </a:solidFill>
      </dgm:spPr>
      <dgm:t>
        <a:bodyPr/>
        <a:lstStyle/>
        <a:p>
          <a:r>
            <a:rPr lang="en-US" sz="2800" b="1" dirty="0">
              <a:latin typeface="Segoe UI" panose="020B0502040204020203" pitchFamily="34" charset="0"/>
              <a:cs typeface="Segoe UI" panose="020B0502040204020203" pitchFamily="34" charset="0"/>
            </a:rPr>
            <a:t>PHYSICAL ASSESSMENT (PASS) </a:t>
          </a:r>
        </a:p>
        <a:p>
          <a:r>
            <a:rPr lang="en-US" sz="2800" b="1" dirty="0">
              <a:latin typeface="Segoe UI" panose="020B0502040204020203" pitchFamily="34" charset="0"/>
              <a:cs typeface="Segoe UI" panose="020B0502040204020203" pitchFamily="34" charset="0"/>
            </a:rPr>
            <a:t>40 POINTS</a:t>
          </a:r>
        </a:p>
      </dgm:t>
    </dgm:pt>
    <dgm:pt modelId="{4751EF4E-D4E8-4C3C-8340-12F3982349B3}" type="parTrans" cxnId="{9F59B090-4853-4F0B-B7ED-67C86C79683C}">
      <dgm:prSet/>
      <dgm:spPr/>
      <dgm:t>
        <a:bodyPr/>
        <a:lstStyle/>
        <a:p>
          <a:endParaRPr lang="en-US" sz="2000">
            <a:solidFill>
              <a:schemeClr val="tx1"/>
            </a:solidFill>
          </a:endParaRPr>
        </a:p>
      </dgm:t>
    </dgm:pt>
    <dgm:pt modelId="{6E054457-921B-43C9-9785-C9A0961C13F4}" type="sibTrans" cxnId="{9F59B090-4853-4F0B-B7ED-67C86C79683C}">
      <dgm:prSet/>
      <dgm:spPr/>
      <dgm:t>
        <a:bodyPr/>
        <a:lstStyle/>
        <a:p>
          <a:endParaRPr lang="en-US" sz="2000">
            <a:solidFill>
              <a:schemeClr val="tx1"/>
            </a:solidFill>
          </a:endParaRPr>
        </a:p>
      </dgm:t>
    </dgm:pt>
    <dgm:pt modelId="{665B2FFF-8A90-4C0B-A342-80C9D9FFEB63}">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2800" b="1" dirty="0">
              <a:latin typeface="Segoe UI" panose="020B0502040204020203" pitchFamily="34" charset="0"/>
              <a:cs typeface="Segoe UI" panose="020B0502040204020203" pitchFamily="34" charset="0"/>
            </a:rPr>
            <a:t>MANAGEMENT ASSESSMENT (MASS) </a:t>
          </a:r>
        </a:p>
        <a:p>
          <a:r>
            <a:rPr lang="en-US" sz="2800" b="1" dirty="0">
              <a:latin typeface="Segoe UI" panose="020B0502040204020203" pitchFamily="34" charset="0"/>
              <a:cs typeface="Segoe UI" panose="020B0502040204020203" pitchFamily="34" charset="0"/>
            </a:rPr>
            <a:t>25 POINTS</a:t>
          </a:r>
        </a:p>
      </dgm:t>
    </dgm:pt>
    <dgm:pt modelId="{A34927D5-0D03-4EC5-A8C2-0E48EDAF826E}" type="parTrans" cxnId="{C783620F-509D-423A-B4FA-2BD80CD5B670}">
      <dgm:prSet/>
      <dgm:spPr/>
      <dgm:t>
        <a:bodyPr/>
        <a:lstStyle/>
        <a:p>
          <a:endParaRPr lang="en-US" sz="2000">
            <a:solidFill>
              <a:schemeClr val="tx1"/>
            </a:solidFill>
          </a:endParaRPr>
        </a:p>
      </dgm:t>
    </dgm:pt>
    <dgm:pt modelId="{BB52367D-0F1D-4202-9020-DC5C1872C617}" type="sibTrans" cxnId="{C783620F-509D-423A-B4FA-2BD80CD5B670}">
      <dgm:prSet/>
      <dgm:spPr/>
      <dgm:t>
        <a:bodyPr/>
        <a:lstStyle/>
        <a:p>
          <a:endParaRPr lang="en-US" sz="2000">
            <a:solidFill>
              <a:schemeClr val="tx1"/>
            </a:solidFill>
          </a:endParaRPr>
        </a:p>
      </dgm:t>
    </dgm:pt>
    <dgm:pt modelId="{89369837-9957-4225-B309-B3B7D6C41972}">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en-US" sz="2800" b="1" dirty="0">
              <a:latin typeface="Segoe UI" panose="020B0502040204020203" pitchFamily="34" charset="0"/>
              <a:cs typeface="Segoe UI" panose="020B0502040204020203" pitchFamily="34" charset="0"/>
            </a:rPr>
            <a:t>FINANCIAL ASSESSMENT (FASS) </a:t>
          </a:r>
        </a:p>
        <a:p>
          <a:r>
            <a:rPr lang="en-US" sz="2800" b="1" dirty="0">
              <a:latin typeface="Segoe UI" panose="020B0502040204020203" pitchFamily="34" charset="0"/>
              <a:cs typeface="Segoe UI" panose="020B0502040204020203" pitchFamily="34" charset="0"/>
            </a:rPr>
            <a:t>25 POINTS</a:t>
          </a:r>
        </a:p>
      </dgm:t>
    </dgm:pt>
    <dgm:pt modelId="{E08633F7-A779-4ACF-92CA-3E0C651F65B9}" type="parTrans" cxnId="{427538DB-8BEF-4A2E-B56A-D6EA4D7F795B}">
      <dgm:prSet/>
      <dgm:spPr/>
      <dgm:t>
        <a:bodyPr/>
        <a:lstStyle/>
        <a:p>
          <a:endParaRPr lang="en-US" sz="2000">
            <a:solidFill>
              <a:schemeClr val="tx1"/>
            </a:solidFill>
          </a:endParaRPr>
        </a:p>
      </dgm:t>
    </dgm:pt>
    <dgm:pt modelId="{76CE4F9E-5F6F-4BCD-A5BD-B143DC315444}" type="sibTrans" cxnId="{427538DB-8BEF-4A2E-B56A-D6EA4D7F795B}">
      <dgm:prSet/>
      <dgm:spPr/>
      <dgm:t>
        <a:bodyPr/>
        <a:lstStyle/>
        <a:p>
          <a:endParaRPr lang="en-US" sz="2000">
            <a:solidFill>
              <a:schemeClr val="tx1"/>
            </a:solidFill>
          </a:endParaRPr>
        </a:p>
      </dgm:t>
    </dgm:pt>
    <dgm:pt modelId="{4D2243AC-5F7E-4363-A8EC-7C8AB2F99157}">
      <dgm:prSet phldrT="[Text]" custT="1"/>
      <dgm:spPr>
        <a:solidFill>
          <a:schemeClr val="accent3">
            <a:lumMod val="90000"/>
            <a:lumOff val="10000"/>
          </a:schemeClr>
        </a:solidFill>
      </dgm:spPr>
      <dgm:t>
        <a:bodyPr/>
        <a:lstStyle/>
        <a:p>
          <a:r>
            <a:rPr lang="en-US" sz="2800" b="1" dirty="0">
              <a:latin typeface="Segoe UI" panose="020B0502040204020203" pitchFamily="34" charset="0"/>
              <a:cs typeface="Segoe UI" panose="020B0502040204020203" pitchFamily="34" charset="0"/>
            </a:rPr>
            <a:t>CAPITAL FUND PROGRAM (CFP) </a:t>
          </a:r>
        </a:p>
        <a:p>
          <a:r>
            <a:rPr lang="en-US" sz="2800" b="1" dirty="0">
              <a:latin typeface="Segoe UI" panose="020B0502040204020203" pitchFamily="34" charset="0"/>
              <a:cs typeface="Segoe UI" panose="020B0502040204020203" pitchFamily="34" charset="0"/>
            </a:rPr>
            <a:t>10 POINTS</a:t>
          </a:r>
        </a:p>
      </dgm:t>
    </dgm:pt>
    <dgm:pt modelId="{9F2E054D-1995-4996-8D9F-319A8FD5D6F4}" type="parTrans" cxnId="{7DA1C7FF-4D53-45ED-9C1A-5C5387587FA5}">
      <dgm:prSet/>
      <dgm:spPr/>
      <dgm:t>
        <a:bodyPr/>
        <a:lstStyle/>
        <a:p>
          <a:endParaRPr lang="en-US" sz="2000">
            <a:solidFill>
              <a:schemeClr val="tx1"/>
            </a:solidFill>
          </a:endParaRPr>
        </a:p>
      </dgm:t>
    </dgm:pt>
    <dgm:pt modelId="{BFA3C55C-CCA0-41D9-A6E7-0AB4354BDB57}" type="sibTrans" cxnId="{7DA1C7FF-4D53-45ED-9C1A-5C5387587FA5}">
      <dgm:prSet/>
      <dgm:spPr/>
      <dgm:t>
        <a:bodyPr/>
        <a:lstStyle/>
        <a:p>
          <a:endParaRPr lang="en-US" sz="2000">
            <a:solidFill>
              <a:schemeClr val="tx1"/>
            </a:solidFill>
          </a:endParaRPr>
        </a:p>
      </dgm:t>
    </dgm:pt>
    <dgm:pt modelId="{FFC81968-7E59-4C7B-A9F6-EBBD5B0C22F1}" type="pres">
      <dgm:prSet presAssocID="{4E54B818-F7F9-493B-9AEB-CA93F552ECA9}" presName="diagram" presStyleCnt="0">
        <dgm:presLayoutVars>
          <dgm:chMax val="1"/>
          <dgm:dir/>
          <dgm:animLvl val="ctr"/>
          <dgm:resizeHandles val="exact"/>
        </dgm:presLayoutVars>
      </dgm:prSet>
      <dgm:spPr/>
    </dgm:pt>
    <dgm:pt modelId="{5F28399D-2C94-447B-AB4A-3E59B8D48910}" type="pres">
      <dgm:prSet presAssocID="{4E54B818-F7F9-493B-9AEB-CA93F552ECA9}" presName="matrix" presStyleCnt="0"/>
      <dgm:spPr/>
    </dgm:pt>
    <dgm:pt modelId="{50406380-36C5-4BB7-A6C8-C222925867C6}" type="pres">
      <dgm:prSet presAssocID="{4E54B818-F7F9-493B-9AEB-CA93F552ECA9}" presName="tile1" presStyleLbl="node1" presStyleIdx="0" presStyleCnt="4"/>
      <dgm:spPr/>
    </dgm:pt>
    <dgm:pt modelId="{AF28715E-87C5-4DAC-BE05-74487CF9C07B}" type="pres">
      <dgm:prSet presAssocID="{4E54B818-F7F9-493B-9AEB-CA93F552ECA9}" presName="tile1text" presStyleLbl="node1" presStyleIdx="0" presStyleCnt="4">
        <dgm:presLayoutVars>
          <dgm:chMax val="0"/>
          <dgm:chPref val="0"/>
          <dgm:bulletEnabled val="1"/>
        </dgm:presLayoutVars>
      </dgm:prSet>
      <dgm:spPr/>
    </dgm:pt>
    <dgm:pt modelId="{04D2F065-0078-4823-A033-7EEB9E96E501}" type="pres">
      <dgm:prSet presAssocID="{4E54B818-F7F9-493B-9AEB-CA93F552ECA9}" presName="tile2" presStyleLbl="node1" presStyleIdx="1" presStyleCnt="4"/>
      <dgm:spPr/>
    </dgm:pt>
    <dgm:pt modelId="{2AAEDC3F-54AC-4493-9936-E4DF6E3149AE}" type="pres">
      <dgm:prSet presAssocID="{4E54B818-F7F9-493B-9AEB-CA93F552ECA9}" presName="tile2text" presStyleLbl="node1" presStyleIdx="1" presStyleCnt="4">
        <dgm:presLayoutVars>
          <dgm:chMax val="0"/>
          <dgm:chPref val="0"/>
          <dgm:bulletEnabled val="1"/>
        </dgm:presLayoutVars>
      </dgm:prSet>
      <dgm:spPr/>
    </dgm:pt>
    <dgm:pt modelId="{B8AA14AB-D7B3-4661-A2D3-ACE38DAADB81}" type="pres">
      <dgm:prSet presAssocID="{4E54B818-F7F9-493B-9AEB-CA93F552ECA9}" presName="tile3" presStyleLbl="node1" presStyleIdx="2" presStyleCnt="4"/>
      <dgm:spPr/>
    </dgm:pt>
    <dgm:pt modelId="{7834A166-36FF-4F49-8896-6780BF1D0F5C}" type="pres">
      <dgm:prSet presAssocID="{4E54B818-F7F9-493B-9AEB-CA93F552ECA9}" presName="tile3text" presStyleLbl="node1" presStyleIdx="2" presStyleCnt="4">
        <dgm:presLayoutVars>
          <dgm:chMax val="0"/>
          <dgm:chPref val="0"/>
          <dgm:bulletEnabled val="1"/>
        </dgm:presLayoutVars>
      </dgm:prSet>
      <dgm:spPr/>
    </dgm:pt>
    <dgm:pt modelId="{915EDBA3-C6DD-4C43-90B5-38FD6A389298}" type="pres">
      <dgm:prSet presAssocID="{4E54B818-F7F9-493B-9AEB-CA93F552ECA9}" presName="tile4" presStyleLbl="node1" presStyleIdx="3" presStyleCnt="4"/>
      <dgm:spPr/>
    </dgm:pt>
    <dgm:pt modelId="{E8D33A3A-2DA9-4440-BA8C-8C30149C4775}" type="pres">
      <dgm:prSet presAssocID="{4E54B818-F7F9-493B-9AEB-CA93F552ECA9}" presName="tile4text" presStyleLbl="node1" presStyleIdx="3" presStyleCnt="4">
        <dgm:presLayoutVars>
          <dgm:chMax val="0"/>
          <dgm:chPref val="0"/>
          <dgm:bulletEnabled val="1"/>
        </dgm:presLayoutVars>
      </dgm:prSet>
      <dgm:spPr/>
    </dgm:pt>
    <dgm:pt modelId="{749318EA-08BB-487A-A09C-8267B7D1CDF1}" type="pres">
      <dgm:prSet presAssocID="{4E54B818-F7F9-493B-9AEB-CA93F552ECA9}" presName="centerTile" presStyleLbl="fgShp" presStyleIdx="0" presStyleCnt="1">
        <dgm:presLayoutVars>
          <dgm:chMax val="0"/>
          <dgm:chPref val="0"/>
        </dgm:presLayoutVars>
      </dgm:prSet>
      <dgm:spPr/>
    </dgm:pt>
  </dgm:ptLst>
  <dgm:cxnLst>
    <dgm:cxn modelId="{C783620F-509D-423A-B4FA-2BD80CD5B670}" srcId="{C210F925-2015-4116-AE96-BDC9A9688FF1}" destId="{665B2FFF-8A90-4C0B-A342-80C9D9FFEB63}" srcOrd="1" destOrd="0" parTransId="{A34927D5-0D03-4EC5-A8C2-0E48EDAF826E}" sibTransId="{BB52367D-0F1D-4202-9020-DC5C1872C617}"/>
    <dgm:cxn modelId="{CC0B6833-46D4-4DA8-B44E-9523DAB666ED}" type="presOf" srcId="{5EE005BF-F5E4-4D3F-BD44-309259313E00}" destId="{AF28715E-87C5-4DAC-BE05-74487CF9C07B}" srcOrd="1" destOrd="0" presId="urn:microsoft.com/office/officeart/2005/8/layout/matrix1"/>
    <dgm:cxn modelId="{C07E2951-CFEA-4C39-9F4E-D2F4C572B5CE}" type="presOf" srcId="{89369837-9957-4225-B309-B3B7D6C41972}" destId="{7834A166-36FF-4F49-8896-6780BF1D0F5C}" srcOrd="1" destOrd="0" presId="urn:microsoft.com/office/officeart/2005/8/layout/matrix1"/>
    <dgm:cxn modelId="{0B5C6475-A45D-45C6-9BFD-AD560EE08965}" type="presOf" srcId="{89369837-9957-4225-B309-B3B7D6C41972}" destId="{B8AA14AB-D7B3-4661-A2D3-ACE38DAADB81}" srcOrd="0" destOrd="0" presId="urn:microsoft.com/office/officeart/2005/8/layout/matrix1"/>
    <dgm:cxn modelId="{AEFE1E7F-999D-4B58-A12E-3ECB42C371BA}" type="presOf" srcId="{665B2FFF-8A90-4C0B-A342-80C9D9FFEB63}" destId="{04D2F065-0078-4823-A033-7EEB9E96E501}" srcOrd="0" destOrd="0" presId="urn:microsoft.com/office/officeart/2005/8/layout/matrix1"/>
    <dgm:cxn modelId="{9F59B090-4853-4F0B-B7ED-67C86C79683C}" srcId="{C210F925-2015-4116-AE96-BDC9A9688FF1}" destId="{5EE005BF-F5E4-4D3F-BD44-309259313E00}" srcOrd="0" destOrd="0" parTransId="{4751EF4E-D4E8-4C3C-8340-12F3982349B3}" sibTransId="{6E054457-921B-43C9-9785-C9A0961C13F4}"/>
    <dgm:cxn modelId="{C7098391-5DA5-4B22-BFAE-A3D295D8B38E}" srcId="{4E54B818-F7F9-493B-9AEB-CA93F552ECA9}" destId="{C210F925-2015-4116-AE96-BDC9A9688FF1}" srcOrd="0" destOrd="0" parTransId="{57F1C3CE-EC10-4353-B6E2-D56BB29BCF1E}" sibTransId="{26A38283-2CF1-43AD-B26D-D8496D5C24FF}"/>
    <dgm:cxn modelId="{7DB8C6B5-2E27-4A39-AED2-8AC042700ACF}" type="presOf" srcId="{4E54B818-F7F9-493B-9AEB-CA93F552ECA9}" destId="{FFC81968-7E59-4C7B-A9F6-EBBD5B0C22F1}" srcOrd="0" destOrd="0" presId="urn:microsoft.com/office/officeart/2005/8/layout/matrix1"/>
    <dgm:cxn modelId="{F0F347C6-8461-4A56-A17C-60C7D9046800}" type="presOf" srcId="{C210F925-2015-4116-AE96-BDC9A9688FF1}" destId="{749318EA-08BB-487A-A09C-8267B7D1CDF1}" srcOrd="0" destOrd="0" presId="urn:microsoft.com/office/officeart/2005/8/layout/matrix1"/>
    <dgm:cxn modelId="{E75E98C6-F22A-46F0-A78D-4E34CB2D49B6}" type="presOf" srcId="{665B2FFF-8A90-4C0B-A342-80C9D9FFEB63}" destId="{2AAEDC3F-54AC-4493-9936-E4DF6E3149AE}" srcOrd="1" destOrd="0" presId="urn:microsoft.com/office/officeart/2005/8/layout/matrix1"/>
    <dgm:cxn modelId="{427538DB-8BEF-4A2E-B56A-D6EA4D7F795B}" srcId="{C210F925-2015-4116-AE96-BDC9A9688FF1}" destId="{89369837-9957-4225-B309-B3B7D6C41972}" srcOrd="2" destOrd="0" parTransId="{E08633F7-A779-4ACF-92CA-3E0C651F65B9}" sibTransId="{76CE4F9E-5F6F-4BCD-A5BD-B143DC315444}"/>
    <dgm:cxn modelId="{F15538E7-1635-42CF-B9C8-AD4B71589EC2}" type="presOf" srcId="{4D2243AC-5F7E-4363-A8EC-7C8AB2F99157}" destId="{E8D33A3A-2DA9-4440-BA8C-8C30149C4775}" srcOrd="1" destOrd="0" presId="urn:microsoft.com/office/officeart/2005/8/layout/matrix1"/>
    <dgm:cxn modelId="{FE7A6DEB-10FF-40F4-8AE9-ED93B5DA6577}" type="presOf" srcId="{4D2243AC-5F7E-4363-A8EC-7C8AB2F99157}" destId="{915EDBA3-C6DD-4C43-90B5-38FD6A389298}" srcOrd="0" destOrd="0" presId="urn:microsoft.com/office/officeart/2005/8/layout/matrix1"/>
    <dgm:cxn modelId="{8536ECEE-AA4F-490B-9882-00F37329C29B}" type="presOf" srcId="{5EE005BF-F5E4-4D3F-BD44-309259313E00}" destId="{50406380-36C5-4BB7-A6C8-C222925867C6}" srcOrd="0" destOrd="0" presId="urn:microsoft.com/office/officeart/2005/8/layout/matrix1"/>
    <dgm:cxn modelId="{7DA1C7FF-4D53-45ED-9C1A-5C5387587FA5}" srcId="{C210F925-2015-4116-AE96-BDC9A9688FF1}" destId="{4D2243AC-5F7E-4363-A8EC-7C8AB2F99157}" srcOrd="3" destOrd="0" parTransId="{9F2E054D-1995-4996-8D9F-319A8FD5D6F4}" sibTransId="{BFA3C55C-CCA0-41D9-A6E7-0AB4354BDB57}"/>
    <dgm:cxn modelId="{C24B4A79-1FAA-40AE-875E-EB122F3C8EDC}" type="presParOf" srcId="{FFC81968-7E59-4C7B-A9F6-EBBD5B0C22F1}" destId="{5F28399D-2C94-447B-AB4A-3E59B8D48910}" srcOrd="0" destOrd="0" presId="urn:microsoft.com/office/officeart/2005/8/layout/matrix1"/>
    <dgm:cxn modelId="{418CC339-52E1-4E77-B1D4-A77D8DC96A2C}" type="presParOf" srcId="{5F28399D-2C94-447B-AB4A-3E59B8D48910}" destId="{50406380-36C5-4BB7-A6C8-C222925867C6}" srcOrd="0" destOrd="0" presId="urn:microsoft.com/office/officeart/2005/8/layout/matrix1"/>
    <dgm:cxn modelId="{8A6C644D-031A-4F8E-BDD1-99BF037496CF}" type="presParOf" srcId="{5F28399D-2C94-447B-AB4A-3E59B8D48910}" destId="{AF28715E-87C5-4DAC-BE05-74487CF9C07B}" srcOrd="1" destOrd="0" presId="urn:microsoft.com/office/officeart/2005/8/layout/matrix1"/>
    <dgm:cxn modelId="{83DFEF26-1E10-43B7-8730-1A43E8931C05}" type="presParOf" srcId="{5F28399D-2C94-447B-AB4A-3E59B8D48910}" destId="{04D2F065-0078-4823-A033-7EEB9E96E501}" srcOrd="2" destOrd="0" presId="urn:microsoft.com/office/officeart/2005/8/layout/matrix1"/>
    <dgm:cxn modelId="{2E00CAE7-E4B9-464B-8B6E-6669D44342A4}" type="presParOf" srcId="{5F28399D-2C94-447B-AB4A-3E59B8D48910}" destId="{2AAEDC3F-54AC-4493-9936-E4DF6E3149AE}" srcOrd="3" destOrd="0" presId="urn:microsoft.com/office/officeart/2005/8/layout/matrix1"/>
    <dgm:cxn modelId="{89913757-5362-411D-8878-C4013677BD9B}" type="presParOf" srcId="{5F28399D-2C94-447B-AB4A-3E59B8D48910}" destId="{B8AA14AB-D7B3-4661-A2D3-ACE38DAADB81}" srcOrd="4" destOrd="0" presId="urn:microsoft.com/office/officeart/2005/8/layout/matrix1"/>
    <dgm:cxn modelId="{71C50DD3-E688-4B1A-A232-966C1AC1F722}" type="presParOf" srcId="{5F28399D-2C94-447B-AB4A-3E59B8D48910}" destId="{7834A166-36FF-4F49-8896-6780BF1D0F5C}" srcOrd="5" destOrd="0" presId="urn:microsoft.com/office/officeart/2005/8/layout/matrix1"/>
    <dgm:cxn modelId="{18F30CA9-7888-4549-8170-9F8B1BCDE197}" type="presParOf" srcId="{5F28399D-2C94-447B-AB4A-3E59B8D48910}" destId="{915EDBA3-C6DD-4C43-90B5-38FD6A389298}" srcOrd="6" destOrd="0" presId="urn:microsoft.com/office/officeart/2005/8/layout/matrix1"/>
    <dgm:cxn modelId="{7704EC19-C5BB-45B8-A26F-206E2FE5C7EA}" type="presParOf" srcId="{5F28399D-2C94-447B-AB4A-3E59B8D48910}" destId="{E8D33A3A-2DA9-4440-BA8C-8C30149C4775}" srcOrd="7" destOrd="0" presId="urn:microsoft.com/office/officeart/2005/8/layout/matrix1"/>
    <dgm:cxn modelId="{A128C745-77F2-46DA-9C3B-A5CFB38172D0}" type="presParOf" srcId="{FFC81968-7E59-4C7B-A9F6-EBBD5B0C22F1}" destId="{749318EA-08BB-487A-A09C-8267B7D1CDF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DFB4F-CCE1-44F3-AA78-5E1E07E4C81B}" type="doc">
      <dgm:prSet loTypeId="urn:microsoft.com/office/officeart/2011/layout/CircleProcess" loCatId="process" qsTypeId="urn:microsoft.com/office/officeart/2005/8/quickstyle/simple5" qsCatId="simple" csTypeId="urn:microsoft.com/office/officeart/2005/8/colors/colorful2" csCatId="colorful" phldr="1"/>
      <dgm:spPr/>
      <dgm:t>
        <a:bodyPr/>
        <a:lstStyle/>
        <a:p>
          <a:endParaRPr lang="en-US"/>
        </a:p>
      </dgm:t>
    </dgm:pt>
    <dgm:pt modelId="{285F6A9F-A619-43E4-84E0-1843973E9EFA}">
      <dgm:prSet phldrT="[Text]" custT="1"/>
      <dgm:spPr/>
      <dgm:t>
        <a:bodyPr/>
        <a:lstStyle/>
        <a:p>
          <a:r>
            <a:rPr lang="en-US" sz="1750" b="1" dirty="0">
              <a:latin typeface="Segoe UI" panose="020B0502040204020203" pitchFamily="34" charset="0"/>
              <a:cs typeface="Segoe UI" panose="020B0502040204020203" pitchFamily="34" charset="0"/>
            </a:rPr>
            <a:t>PASS </a:t>
          </a:r>
        </a:p>
        <a:p>
          <a:r>
            <a:rPr lang="en-US" sz="1750" b="0" dirty="0">
              <a:latin typeface="Segoe UI" panose="020B0502040204020203" pitchFamily="34" charset="0"/>
              <a:cs typeface="Segoe UI" panose="020B0502040204020203" pitchFamily="34" charset="0"/>
            </a:rPr>
            <a:t>Inspection Conducted 3 months prior to PHA’s FYE</a:t>
          </a:r>
          <a:endParaRPr lang="en-US" sz="1750" b="1" dirty="0">
            <a:latin typeface="Segoe UI" panose="020B0502040204020203" pitchFamily="34" charset="0"/>
            <a:cs typeface="Segoe UI" panose="020B0502040204020203" pitchFamily="34" charset="0"/>
          </a:endParaRPr>
        </a:p>
      </dgm:t>
    </dgm:pt>
    <dgm:pt modelId="{431D3F68-D6E7-4521-8610-6795F106B453}" type="parTrans" cxnId="{60FE8296-1334-491C-9B5C-26996DFF7657}">
      <dgm:prSet/>
      <dgm:spPr/>
      <dgm:t>
        <a:bodyPr/>
        <a:lstStyle/>
        <a:p>
          <a:endParaRPr lang="en-US">
            <a:latin typeface="Segoe UI" panose="020B0502040204020203" pitchFamily="34" charset="0"/>
            <a:cs typeface="Segoe UI" panose="020B0502040204020203" pitchFamily="34" charset="0"/>
          </a:endParaRPr>
        </a:p>
      </dgm:t>
    </dgm:pt>
    <dgm:pt modelId="{43629765-6E8E-4852-BAAB-379535739565}" type="sibTrans" cxnId="{60FE8296-1334-491C-9B5C-26996DFF7657}">
      <dgm:prSet/>
      <dgm:spPr/>
      <dgm:t>
        <a:bodyPr/>
        <a:lstStyle/>
        <a:p>
          <a:endParaRPr lang="en-US">
            <a:latin typeface="Segoe UI" panose="020B0502040204020203" pitchFamily="34" charset="0"/>
            <a:cs typeface="Segoe UI" panose="020B0502040204020203" pitchFamily="34" charset="0"/>
          </a:endParaRPr>
        </a:p>
      </dgm:t>
    </dgm:pt>
    <dgm:pt modelId="{0FD80F8D-FE7E-49BD-9048-0144E5D922ED}">
      <dgm:prSet phldrT="[Text]" custT="1"/>
      <dgm:spPr/>
      <dgm:t>
        <a:bodyPr/>
        <a:lstStyle/>
        <a:p>
          <a:r>
            <a:rPr lang="en-US" sz="1750" b="1" dirty="0">
              <a:latin typeface="Segoe UI" panose="020B0502040204020203" pitchFamily="34" charset="0"/>
              <a:cs typeface="Segoe UI" panose="020B0502040204020203" pitchFamily="34" charset="0"/>
            </a:rPr>
            <a:t>FASS UNAUDITED </a:t>
          </a:r>
        </a:p>
        <a:p>
          <a:r>
            <a:rPr lang="en-US" sz="1750" dirty="0">
              <a:latin typeface="Segoe UI" panose="020B0502040204020203" pitchFamily="34" charset="0"/>
              <a:cs typeface="Segoe UI" panose="020B0502040204020203" pitchFamily="34" charset="0"/>
            </a:rPr>
            <a:t>Due 2 months after PHA’s FYE</a:t>
          </a:r>
        </a:p>
      </dgm:t>
    </dgm:pt>
    <dgm:pt modelId="{E53F0EB4-4277-439D-ACCE-8220F390953B}" type="parTrans" cxnId="{0BB2133B-DDCE-4954-94B4-2898F6D3797D}">
      <dgm:prSet/>
      <dgm:spPr/>
      <dgm:t>
        <a:bodyPr/>
        <a:lstStyle/>
        <a:p>
          <a:endParaRPr lang="en-US">
            <a:latin typeface="Segoe UI" panose="020B0502040204020203" pitchFamily="34" charset="0"/>
            <a:cs typeface="Segoe UI" panose="020B0502040204020203" pitchFamily="34" charset="0"/>
          </a:endParaRPr>
        </a:p>
      </dgm:t>
    </dgm:pt>
    <dgm:pt modelId="{1B24A25B-DAA6-49A7-8A2F-4C4C46E0915A}" type="sibTrans" cxnId="{0BB2133B-DDCE-4954-94B4-2898F6D3797D}">
      <dgm:prSet/>
      <dgm:spPr/>
      <dgm:t>
        <a:bodyPr/>
        <a:lstStyle/>
        <a:p>
          <a:endParaRPr lang="en-US">
            <a:latin typeface="Segoe UI" panose="020B0502040204020203" pitchFamily="34" charset="0"/>
            <a:cs typeface="Segoe UI" panose="020B0502040204020203" pitchFamily="34" charset="0"/>
          </a:endParaRPr>
        </a:p>
      </dgm:t>
    </dgm:pt>
    <dgm:pt modelId="{4C4C4747-FF56-49D8-959B-70558E384221}">
      <dgm:prSet phldrT="[Text]" custT="1"/>
      <dgm:spPr/>
      <dgm:t>
        <a:bodyPr/>
        <a:lstStyle/>
        <a:p>
          <a:r>
            <a:rPr lang="en-US" sz="1750" b="1" dirty="0">
              <a:latin typeface="Segoe UI" panose="020B0502040204020203" pitchFamily="34" charset="0"/>
              <a:cs typeface="Segoe UI" panose="020B0502040204020203" pitchFamily="34" charset="0"/>
            </a:rPr>
            <a:t>FASS AUDITED </a:t>
          </a:r>
        </a:p>
        <a:p>
          <a:r>
            <a:rPr lang="en-US" sz="1750" dirty="0">
              <a:latin typeface="Segoe UI" panose="020B0502040204020203" pitchFamily="34" charset="0"/>
              <a:cs typeface="Segoe UI" panose="020B0502040204020203" pitchFamily="34" charset="0"/>
            </a:rPr>
            <a:t>Due 9 months after PHA’s FYE</a:t>
          </a:r>
        </a:p>
      </dgm:t>
    </dgm:pt>
    <dgm:pt modelId="{A1412909-D52D-437B-8FFB-EE63B1F9C02E}" type="parTrans" cxnId="{58A358CE-F7C4-4AEB-8AB7-BD1F1B8C4F13}">
      <dgm:prSet/>
      <dgm:spPr/>
      <dgm:t>
        <a:bodyPr/>
        <a:lstStyle/>
        <a:p>
          <a:endParaRPr lang="en-US">
            <a:latin typeface="Segoe UI" panose="020B0502040204020203" pitchFamily="34" charset="0"/>
            <a:cs typeface="Segoe UI" panose="020B0502040204020203" pitchFamily="34" charset="0"/>
          </a:endParaRPr>
        </a:p>
      </dgm:t>
    </dgm:pt>
    <dgm:pt modelId="{2281C2FA-DFD3-43FE-A9E3-F5C26D37B866}" type="sibTrans" cxnId="{58A358CE-F7C4-4AEB-8AB7-BD1F1B8C4F13}">
      <dgm:prSet/>
      <dgm:spPr/>
      <dgm:t>
        <a:bodyPr/>
        <a:lstStyle/>
        <a:p>
          <a:endParaRPr lang="en-US">
            <a:latin typeface="Segoe UI" panose="020B0502040204020203" pitchFamily="34" charset="0"/>
            <a:cs typeface="Segoe UI" panose="020B0502040204020203" pitchFamily="34" charset="0"/>
          </a:endParaRPr>
        </a:p>
      </dgm:t>
    </dgm:pt>
    <dgm:pt modelId="{340F0873-6968-4829-8F12-B35992149CB1}">
      <dgm:prSet phldrT="[Text]" custT="1"/>
      <dgm:spPr/>
      <dgm:t>
        <a:bodyPr/>
        <a:lstStyle/>
        <a:p>
          <a:r>
            <a:rPr lang="en-US" sz="1750" b="1" dirty="0">
              <a:latin typeface="Segoe UI" panose="020B0502040204020203" pitchFamily="34" charset="0"/>
              <a:cs typeface="Segoe UI" panose="020B0502040204020203" pitchFamily="34" charset="0"/>
            </a:rPr>
            <a:t>PASS </a:t>
          </a:r>
        </a:p>
        <a:p>
          <a:r>
            <a:rPr lang="en-US" sz="1750" b="0" dirty="0">
              <a:latin typeface="Segoe UI" panose="020B0502040204020203" pitchFamily="34" charset="0"/>
              <a:cs typeface="Segoe UI" panose="020B0502040204020203" pitchFamily="34" charset="0"/>
            </a:rPr>
            <a:t>Inspection Completed by PHA’s FYE</a:t>
          </a:r>
        </a:p>
      </dgm:t>
    </dgm:pt>
    <dgm:pt modelId="{CD4B9A47-FF8A-4CB3-9DD8-CD2931BC75A1}" type="parTrans" cxnId="{4E2F0212-E3A3-42CA-871E-8727BCB62F47}">
      <dgm:prSet/>
      <dgm:spPr/>
      <dgm:t>
        <a:bodyPr/>
        <a:lstStyle/>
        <a:p>
          <a:endParaRPr lang="en-US">
            <a:latin typeface="Segoe UI" panose="020B0502040204020203" pitchFamily="34" charset="0"/>
            <a:cs typeface="Segoe UI" panose="020B0502040204020203" pitchFamily="34" charset="0"/>
          </a:endParaRPr>
        </a:p>
      </dgm:t>
    </dgm:pt>
    <dgm:pt modelId="{D66456E7-F9D1-4A69-8A61-0BA566E903F1}" type="sibTrans" cxnId="{4E2F0212-E3A3-42CA-871E-8727BCB62F47}">
      <dgm:prSet/>
      <dgm:spPr/>
      <dgm:t>
        <a:bodyPr/>
        <a:lstStyle/>
        <a:p>
          <a:endParaRPr lang="en-US">
            <a:latin typeface="Segoe UI" panose="020B0502040204020203" pitchFamily="34" charset="0"/>
            <a:cs typeface="Segoe UI" panose="020B0502040204020203" pitchFamily="34" charset="0"/>
          </a:endParaRPr>
        </a:p>
      </dgm:t>
    </dgm:pt>
    <dgm:pt modelId="{59AA2C5A-3582-4AAB-ACD2-D736CB046AE8}" type="pres">
      <dgm:prSet presAssocID="{9A0DFB4F-CCE1-44F3-AA78-5E1E07E4C81B}" presName="Name0" presStyleCnt="0">
        <dgm:presLayoutVars>
          <dgm:chMax val="11"/>
          <dgm:chPref val="11"/>
          <dgm:dir/>
          <dgm:resizeHandles/>
        </dgm:presLayoutVars>
      </dgm:prSet>
      <dgm:spPr/>
    </dgm:pt>
    <dgm:pt modelId="{C6FA3741-FEE5-4F42-ACB1-6CE0B7D6E895}" type="pres">
      <dgm:prSet presAssocID="{4C4C4747-FF56-49D8-959B-70558E384221}" presName="Accent4" presStyleCnt="0"/>
      <dgm:spPr/>
    </dgm:pt>
    <dgm:pt modelId="{8AEDB172-89C9-45E1-9972-42B45EB799DC}" type="pres">
      <dgm:prSet presAssocID="{4C4C4747-FF56-49D8-959B-70558E384221}" presName="Accent" presStyleLbl="node1" presStyleIdx="0" presStyleCnt="4"/>
      <dgm:spPr/>
    </dgm:pt>
    <dgm:pt modelId="{EC3245B0-2F31-4CC8-8F82-D53D28F5D29A}" type="pres">
      <dgm:prSet presAssocID="{4C4C4747-FF56-49D8-959B-70558E384221}" presName="ParentBackground4" presStyleCnt="0"/>
      <dgm:spPr/>
    </dgm:pt>
    <dgm:pt modelId="{8D053A51-B2C9-4648-8E3E-348B7435D2A1}" type="pres">
      <dgm:prSet presAssocID="{4C4C4747-FF56-49D8-959B-70558E384221}" presName="ParentBackground" presStyleLbl="fgAcc1" presStyleIdx="0" presStyleCnt="4"/>
      <dgm:spPr/>
    </dgm:pt>
    <dgm:pt modelId="{64E5DE60-A050-4EC2-830A-A00AC3D9D1DD}" type="pres">
      <dgm:prSet presAssocID="{4C4C4747-FF56-49D8-959B-70558E384221}" presName="Parent4" presStyleLbl="revTx" presStyleIdx="0" presStyleCnt="0">
        <dgm:presLayoutVars>
          <dgm:chMax val="1"/>
          <dgm:chPref val="1"/>
          <dgm:bulletEnabled val="1"/>
        </dgm:presLayoutVars>
      </dgm:prSet>
      <dgm:spPr/>
    </dgm:pt>
    <dgm:pt modelId="{4D481447-3F29-4E7B-B321-FAEB0407E675}" type="pres">
      <dgm:prSet presAssocID="{0FD80F8D-FE7E-49BD-9048-0144E5D922ED}" presName="Accent3" presStyleCnt="0"/>
      <dgm:spPr/>
    </dgm:pt>
    <dgm:pt modelId="{25E5D581-1D90-47FC-8360-5012E2E73D03}" type="pres">
      <dgm:prSet presAssocID="{0FD80F8D-FE7E-49BD-9048-0144E5D922ED}" presName="Accent" presStyleLbl="node1" presStyleIdx="1" presStyleCnt="4"/>
      <dgm:spPr/>
    </dgm:pt>
    <dgm:pt modelId="{F2E6715E-69C7-48B0-89C3-216B0B42817A}" type="pres">
      <dgm:prSet presAssocID="{0FD80F8D-FE7E-49BD-9048-0144E5D922ED}" presName="ParentBackground3" presStyleCnt="0"/>
      <dgm:spPr/>
    </dgm:pt>
    <dgm:pt modelId="{4ED2EC52-7029-46A0-8848-36F8065D199C}" type="pres">
      <dgm:prSet presAssocID="{0FD80F8D-FE7E-49BD-9048-0144E5D922ED}" presName="ParentBackground" presStyleLbl="fgAcc1" presStyleIdx="1" presStyleCnt="4"/>
      <dgm:spPr/>
    </dgm:pt>
    <dgm:pt modelId="{2DB61B03-9073-437F-876D-D65996A95C21}" type="pres">
      <dgm:prSet presAssocID="{0FD80F8D-FE7E-49BD-9048-0144E5D922ED}" presName="Parent3" presStyleLbl="revTx" presStyleIdx="0" presStyleCnt="0">
        <dgm:presLayoutVars>
          <dgm:chMax val="1"/>
          <dgm:chPref val="1"/>
          <dgm:bulletEnabled val="1"/>
        </dgm:presLayoutVars>
      </dgm:prSet>
      <dgm:spPr/>
    </dgm:pt>
    <dgm:pt modelId="{5D5EACCB-AD89-4CB6-9688-E6D0EA40A506}" type="pres">
      <dgm:prSet presAssocID="{340F0873-6968-4829-8F12-B35992149CB1}" presName="Accent2" presStyleCnt="0"/>
      <dgm:spPr/>
    </dgm:pt>
    <dgm:pt modelId="{AD58CD1A-F625-4A9D-A70B-BD1453C57791}" type="pres">
      <dgm:prSet presAssocID="{340F0873-6968-4829-8F12-B35992149CB1}" presName="Accent" presStyleLbl="node1" presStyleIdx="2" presStyleCnt="4"/>
      <dgm:spPr/>
    </dgm:pt>
    <dgm:pt modelId="{9F4FF5D9-0D87-4D62-BC0D-081D830E9F86}" type="pres">
      <dgm:prSet presAssocID="{340F0873-6968-4829-8F12-B35992149CB1}" presName="ParentBackground2" presStyleCnt="0"/>
      <dgm:spPr/>
    </dgm:pt>
    <dgm:pt modelId="{855A64DA-FE45-4BBE-8FE3-66B3FEA0CEF4}" type="pres">
      <dgm:prSet presAssocID="{340F0873-6968-4829-8F12-B35992149CB1}" presName="ParentBackground" presStyleLbl="fgAcc1" presStyleIdx="2" presStyleCnt="4"/>
      <dgm:spPr/>
    </dgm:pt>
    <dgm:pt modelId="{09704236-DA94-41B5-B7A0-3160DBA2CFCE}" type="pres">
      <dgm:prSet presAssocID="{340F0873-6968-4829-8F12-B35992149CB1}" presName="Parent2" presStyleLbl="revTx" presStyleIdx="0" presStyleCnt="0">
        <dgm:presLayoutVars>
          <dgm:chMax val="1"/>
          <dgm:chPref val="1"/>
          <dgm:bulletEnabled val="1"/>
        </dgm:presLayoutVars>
      </dgm:prSet>
      <dgm:spPr/>
    </dgm:pt>
    <dgm:pt modelId="{65A51F4A-F1D8-4824-9EC7-A04432E773C3}" type="pres">
      <dgm:prSet presAssocID="{285F6A9F-A619-43E4-84E0-1843973E9EFA}" presName="Accent1" presStyleCnt="0"/>
      <dgm:spPr/>
    </dgm:pt>
    <dgm:pt modelId="{2C60A545-425E-4EC5-9A48-B2E1135F984A}" type="pres">
      <dgm:prSet presAssocID="{285F6A9F-A619-43E4-84E0-1843973E9EFA}" presName="Accent" presStyleLbl="node1" presStyleIdx="3" presStyleCnt="4"/>
      <dgm:spPr/>
    </dgm:pt>
    <dgm:pt modelId="{5BE6BBC5-CF2F-4B13-849A-670005D72171}" type="pres">
      <dgm:prSet presAssocID="{285F6A9F-A619-43E4-84E0-1843973E9EFA}" presName="ParentBackground1" presStyleCnt="0"/>
      <dgm:spPr/>
    </dgm:pt>
    <dgm:pt modelId="{68EE2CAF-C898-4D25-8F19-491E28B7FE9E}" type="pres">
      <dgm:prSet presAssocID="{285F6A9F-A619-43E4-84E0-1843973E9EFA}" presName="ParentBackground" presStyleLbl="fgAcc1" presStyleIdx="3" presStyleCnt="4"/>
      <dgm:spPr/>
    </dgm:pt>
    <dgm:pt modelId="{0ECE8BEC-6445-437F-BAB5-4C39CCEF8054}" type="pres">
      <dgm:prSet presAssocID="{285F6A9F-A619-43E4-84E0-1843973E9EFA}" presName="Parent1" presStyleLbl="revTx" presStyleIdx="0" presStyleCnt="0">
        <dgm:presLayoutVars>
          <dgm:chMax val="1"/>
          <dgm:chPref val="1"/>
          <dgm:bulletEnabled val="1"/>
        </dgm:presLayoutVars>
      </dgm:prSet>
      <dgm:spPr/>
    </dgm:pt>
  </dgm:ptLst>
  <dgm:cxnLst>
    <dgm:cxn modelId="{1558AD03-140C-46BD-A6F9-4D6BF715B963}" type="presOf" srcId="{285F6A9F-A619-43E4-84E0-1843973E9EFA}" destId="{68EE2CAF-C898-4D25-8F19-491E28B7FE9E}" srcOrd="0" destOrd="0" presId="urn:microsoft.com/office/officeart/2011/layout/CircleProcess"/>
    <dgm:cxn modelId="{58595F0C-CFB2-48B1-A0D2-11EEE62FDCEC}" type="presOf" srcId="{340F0873-6968-4829-8F12-B35992149CB1}" destId="{855A64DA-FE45-4BBE-8FE3-66B3FEA0CEF4}" srcOrd="0" destOrd="0" presId="urn:microsoft.com/office/officeart/2011/layout/CircleProcess"/>
    <dgm:cxn modelId="{4E2F0212-E3A3-42CA-871E-8727BCB62F47}" srcId="{9A0DFB4F-CCE1-44F3-AA78-5E1E07E4C81B}" destId="{340F0873-6968-4829-8F12-B35992149CB1}" srcOrd="1" destOrd="0" parTransId="{CD4B9A47-FF8A-4CB3-9DD8-CD2931BC75A1}" sibTransId="{D66456E7-F9D1-4A69-8A61-0BA566E903F1}"/>
    <dgm:cxn modelId="{0BB2133B-DDCE-4954-94B4-2898F6D3797D}" srcId="{9A0DFB4F-CCE1-44F3-AA78-5E1E07E4C81B}" destId="{0FD80F8D-FE7E-49BD-9048-0144E5D922ED}" srcOrd="2" destOrd="0" parTransId="{E53F0EB4-4277-439D-ACCE-8220F390953B}" sibTransId="{1B24A25B-DAA6-49A7-8A2F-4C4C46E0915A}"/>
    <dgm:cxn modelId="{60FE8296-1334-491C-9B5C-26996DFF7657}" srcId="{9A0DFB4F-CCE1-44F3-AA78-5E1E07E4C81B}" destId="{285F6A9F-A619-43E4-84E0-1843973E9EFA}" srcOrd="0" destOrd="0" parTransId="{431D3F68-D6E7-4521-8610-6795F106B453}" sibTransId="{43629765-6E8E-4852-BAAB-379535739565}"/>
    <dgm:cxn modelId="{8287AA9D-B115-4C1E-BEEA-DA32FC299D0F}" type="presOf" srcId="{4C4C4747-FF56-49D8-959B-70558E384221}" destId="{64E5DE60-A050-4EC2-830A-A00AC3D9D1DD}" srcOrd="1" destOrd="0" presId="urn:microsoft.com/office/officeart/2011/layout/CircleProcess"/>
    <dgm:cxn modelId="{961AE3A7-1DCF-42DC-994A-8A98E895A507}" type="presOf" srcId="{0FD80F8D-FE7E-49BD-9048-0144E5D922ED}" destId="{2DB61B03-9073-437F-876D-D65996A95C21}" srcOrd="1" destOrd="0" presId="urn:microsoft.com/office/officeart/2011/layout/CircleProcess"/>
    <dgm:cxn modelId="{739904BF-C843-4B92-AA08-294FACC31892}" type="presOf" srcId="{9A0DFB4F-CCE1-44F3-AA78-5E1E07E4C81B}" destId="{59AA2C5A-3582-4AAB-ACD2-D736CB046AE8}" srcOrd="0" destOrd="0" presId="urn:microsoft.com/office/officeart/2011/layout/CircleProcess"/>
    <dgm:cxn modelId="{FF8303C7-118F-478E-8665-2425567A8023}" type="presOf" srcId="{0FD80F8D-FE7E-49BD-9048-0144E5D922ED}" destId="{4ED2EC52-7029-46A0-8848-36F8065D199C}" srcOrd="0" destOrd="0" presId="urn:microsoft.com/office/officeart/2011/layout/CircleProcess"/>
    <dgm:cxn modelId="{4AEB1FC9-A8CD-4C30-A505-42E4D3391F7D}" type="presOf" srcId="{4C4C4747-FF56-49D8-959B-70558E384221}" destId="{8D053A51-B2C9-4648-8E3E-348B7435D2A1}" srcOrd="0" destOrd="0" presId="urn:microsoft.com/office/officeart/2011/layout/CircleProcess"/>
    <dgm:cxn modelId="{58A358CE-F7C4-4AEB-8AB7-BD1F1B8C4F13}" srcId="{9A0DFB4F-CCE1-44F3-AA78-5E1E07E4C81B}" destId="{4C4C4747-FF56-49D8-959B-70558E384221}" srcOrd="3" destOrd="0" parTransId="{A1412909-D52D-437B-8FFB-EE63B1F9C02E}" sibTransId="{2281C2FA-DFD3-43FE-A9E3-F5C26D37B866}"/>
    <dgm:cxn modelId="{ED4B95D7-3E58-4A6B-BBB8-6B8C19E58E47}" type="presOf" srcId="{285F6A9F-A619-43E4-84E0-1843973E9EFA}" destId="{0ECE8BEC-6445-437F-BAB5-4C39CCEF8054}" srcOrd="1" destOrd="0" presId="urn:microsoft.com/office/officeart/2011/layout/CircleProcess"/>
    <dgm:cxn modelId="{770E10E6-C218-4640-9C7D-56FC647F4571}" type="presOf" srcId="{340F0873-6968-4829-8F12-B35992149CB1}" destId="{09704236-DA94-41B5-B7A0-3160DBA2CFCE}" srcOrd="1" destOrd="0" presId="urn:microsoft.com/office/officeart/2011/layout/CircleProcess"/>
    <dgm:cxn modelId="{F5336347-943A-43E6-A570-DFA95457AE1B}" type="presParOf" srcId="{59AA2C5A-3582-4AAB-ACD2-D736CB046AE8}" destId="{C6FA3741-FEE5-4F42-ACB1-6CE0B7D6E895}" srcOrd="0" destOrd="0" presId="urn:microsoft.com/office/officeart/2011/layout/CircleProcess"/>
    <dgm:cxn modelId="{C2E23CDC-1D31-4A90-9B87-95EE4D68EDCF}" type="presParOf" srcId="{C6FA3741-FEE5-4F42-ACB1-6CE0B7D6E895}" destId="{8AEDB172-89C9-45E1-9972-42B45EB799DC}" srcOrd="0" destOrd="0" presId="urn:microsoft.com/office/officeart/2011/layout/CircleProcess"/>
    <dgm:cxn modelId="{BF75D392-8D87-4979-AB37-80763F10EC87}" type="presParOf" srcId="{59AA2C5A-3582-4AAB-ACD2-D736CB046AE8}" destId="{EC3245B0-2F31-4CC8-8F82-D53D28F5D29A}" srcOrd="1" destOrd="0" presId="urn:microsoft.com/office/officeart/2011/layout/CircleProcess"/>
    <dgm:cxn modelId="{FFD1260E-70AB-47BE-A564-C5E2BB7BDEDA}" type="presParOf" srcId="{EC3245B0-2F31-4CC8-8F82-D53D28F5D29A}" destId="{8D053A51-B2C9-4648-8E3E-348B7435D2A1}" srcOrd="0" destOrd="0" presId="urn:microsoft.com/office/officeart/2011/layout/CircleProcess"/>
    <dgm:cxn modelId="{ACC69D18-E3AE-423C-927B-D7350E79CE29}" type="presParOf" srcId="{59AA2C5A-3582-4AAB-ACD2-D736CB046AE8}" destId="{64E5DE60-A050-4EC2-830A-A00AC3D9D1DD}" srcOrd="2" destOrd="0" presId="urn:microsoft.com/office/officeart/2011/layout/CircleProcess"/>
    <dgm:cxn modelId="{83C6615E-6A67-43DE-BB25-A4DF93B25E8C}" type="presParOf" srcId="{59AA2C5A-3582-4AAB-ACD2-D736CB046AE8}" destId="{4D481447-3F29-4E7B-B321-FAEB0407E675}" srcOrd="3" destOrd="0" presId="urn:microsoft.com/office/officeart/2011/layout/CircleProcess"/>
    <dgm:cxn modelId="{788AC719-C49F-4FAC-BAA9-767AA28D5C44}" type="presParOf" srcId="{4D481447-3F29-4E7B-B321-FAEB0407E675}" destId="{25E5D581-1D90-47FC-8360-5012E2E73D03}" srcOrd="0" destOrd="0" presId="urn:microsoft.com/office/officeart/2011/layout/CircleProcess"/>
    <dgm:cxn modelId="{C97F9204-6D12-4161-9066-DDDCC8E5FB1E}" type="presParOf" srcId="{59AA2C5A-3582-4AAB-ACD2-D736CB046AE8}" destId="{F2E6715E-69C7-48B0-89C3-216B0B42817A}" srcOrd="4" destOrd="0" presId="urn:microsoft.com/office/officeart/2011/layout/CircleProcess"/>
    <dgm:cxn modelId="{DEB0EEA6-CE8A-43F2-A9A4-B1D435A5FA96}" type="presParOf" srcId="{F2E6715E-69C7-48B0-89C3-216B0B42817A}" destId="{4ED2EC52-7029-46A0-8848-36F8065D199C}" srcOrd="0" destOrd="0" presId="urn:microsoft.com/office/officeart/2011/layout/CircleProcess"/>
    <dgm:cxn modelId="{2CB7C8E9-1534-496F-8157-B11C732CEF88}" type="presParOf" srcId="{59AA2C5A-3582-4AAB-ACD2-D736CB046AE8}" destId="{2DB61B03-9073-437F-876D-D65996A95C21}" srcOrd="5" destOrd="0" presId="urn:microsoft.com/office/officeart/2011/layout/CircleProcess"/>
    <dgm:cxn modelId="{A328C480-9BCF-4550-BB45-4D8A2CF5D263}" type="presParOf" srcId="{59AA2C5A-3582-4AAB-ACD2-D736CB046AE8}" destId="{5D5EACCB-AD89-4CB6-9688-E6D0EA40A506}" srcOrd="6" destOrd="0" presId="urn:microsoft.com/office/officeart/2011/layout/CircleProcess"/>
    <dgm:cxn modelId="{ABD0BFBA-A63C-4509-8088-FED0E16DB002}" type="presParOf" srcId="{5D5EACCB-AD89-4CB6-9688-E6D0EA40A506}" destId="{AD58CD1A-F625-4A9D-A70B-BD1453C57791}" srcOrd="0" destOrd="0" presId="urn:microsoft.com/office/officeart/2011/layout/CircleProcess"/>
    <dgm:cxn modelId="{5407FBFE-485B-46EB-A481-BE5BB828BA59}" type="presParOf" srcId="{59AA2C5A-3582-4AAB-ACD2-D736CB046AE8}" destId="{9F4FF5D9-0D87-4D62-BC0D-081D830E9F86}" srcOrd="7" destOrd="0" presId="urn:microsoft.com/office/officeart/2011/layout/CircleProcess"/>
    <dgm:cxn modelId="{69AC421C-B5AE-42AD-93DA-A71B6B278EDA}" type="presParOf" srcId="{9F4FF5D9-0D87-4D62-BC0D-081D830E9F86}" destId="{855A64DA-FE45-4BBE-8FE3-66B3FEA0CEF4}" srcOrd="0" destOrd="0" presId="urn:microsoft.com/office/officeart/2011/layout/CircleProcess"/>
    <dgm:cxn modelId="{1E5DB367-3D1C-4302-B823-827ABD64F3EB}" type="presParOf" srcId="{59AA2C5A-3582-4AAB-ACD2-D736CB046AE8}" destId="{09704236-DA94-41B5-B7A0-3160DBA2CFCE}" srcOrd="8" destOrd="0" presId="urn:microsoft.com/office/officeart/2011/layout/CircleProcess"/>
    <dgm:cxn modelId="{06E81BDE-82C7-4BE2-BDD5-95E08C47B0C8}" type="presParOf" srcId="{59AA2C5A-3582-4AAB-ACD2-D736CB046AE8}" destId="{65A51F4A-F1D8-4824-9EC7-A04432E773C3}" srcOrd="9" destOrd="0" presId="urn:microsoft.com/office/officeart/2011/layout/CircleProcess"/>
    <dgm:cxn modelId="{6448B13E-6390-4471-B942-D2DD592A41E5}" type="presParOf" srcId="{65A51F4A-F1D8-4824-9EC7-A04432E773C3}" destId="{2C60A545-425E-4EC5-9A48-B2E1135F984A}" srcOrd="0" destOrd="0" presId="urn:microsoft.com/office/officeart/2011/layout/CircleProcess"/>
    <dgm:cxn modelId="{1518DE77-A4BA-45CD-BDDB-A38C95F252AA}" type="presParOf" srcId="{59AA2C5A-3582-4AAB-ACD2-D736CB046AE8}" destId="{5BE6BBC5-CF2F-4B13-849A-670005D72171}" srcOrd="10" destOrd="0" presId="urn:microsoft.com/office/officeart/2011/layout/CircleProcess"/>
    <dgm:cxn modelId="{9769357F-9C71-49CC-B969-7C51F7911DBD}" type="presParOf" srcId="{5BE6BBC5-CF2F-4B13-849A-670005D72171}" destId="{68EE2CAF-C898-4D25-8F19-491E28B7FE9E}" srcOrd="0" destOrd="0" presId="urn:microsoft.com/office/officeart/2011/layout/CircleProcess"/>
    <dgm:cxn modelId="{A138DC8F-F67E-46DA-B799-52FE5570E87B}" type="presParOf" srcId="{59AA2C5A-3582-4AAB-ACD2-D736CB046AE8}" destId="{0ECE8BEC-6445-437F-BAB5-4C39CCEF805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3F96E0-4311-43A5-B95D-2A923EDD72B0}" type="doc">
      <dgm:prSet loTypeId="urn:microsoft.com/office/officeart/2005/8/layout/vProcess5" loCatId="process" qsTypeId="urn:microsoft.com/office/officeart/2005/8/quickstyle/simple1" qsCatId="simple" csTypeId="urn:microsoft.com/office/officeart/2005/8/colors/accent3_2" csCatId="accent3" phldr="1"/>
      <dgm:spPr/>
      <dgm:t>
        <a:bodyPr/>
        <a:lstStyle/>
        <a:p>
          <a:endParaRPr lang="en-US"/>
        </a:p>
      </dgm:t>
    </dgm:pt>
    <dgm:pt modelId="{74E0757F-0789-40B2-A3BA-E1E1D08FE32B}">
      <dgm:prSet phldrT="[Text]"/>
      <dgm:spPr/>
      <dgm:t>
        <a:bodyPr/>
        <a:lstStyle/>
        <a:p>
          <a:r>
            <a:rPr lang="en-US" dirty="0"/>
            <a:t>Desk Review</a:t>
          </a:r>
        </a:p>
      </dgm:t>
    </dgm:pt>
    <dgm:pt modelId="{1C3FA3D4-39DE-4696-B496-EC2C2023985A}" type="parTrans" cxnId="{B6C42B79-B24F-44F8-8E12-36EB11BD25A2}">
      <dgm:prSet/>
      <dgm:spPr/>
      <dgm:t>
        <a:bodyPr/>
        <a:lstStyle/>
        <a:p>
          <a:endParaRPr lang="en-US"/>
        </a:p>
      </dgm:t>
    </dgm:pt>
    <dgm:pt modelId="{86D17EAD-49B9-429B-B0B0-F44E00C75DAA}" type="sibTrans" cxnId="{B6C42B79-B24F-44F8-8E12-36EB11BD25A2}">
      <dgm:prSet/>
      <dgm:spPr/>
      <dgm:t>
        <a:bodyPr/>
        <a:lstStyle/>
        <a:p>
          <a:endParaRPr lang="en-US" dirty="0"/>
        </a:p>
      </dgm:t>
    </dgm:pt>
    <dgm:pt modelId="{A279A1A6-1C6D-48B7-A79E-1AF5CC3A2D4E}">
      <dgm:prSet phldrT="[Text]"/>
      <dgm:spPr/>
      <dgm:t>
        <a:bodyPr/>
        <a:lstStyle/>
        <a:p>
          <a:r>
            <a:rPr lang="en-US" dirty="0"/>
            <a:t>Management Follow-Up</a:t>
          </a:r>
        </a:p>
      </dgm:t>
    </dgm:pt>
    <dgm:pt modelId="{863992F4-83AC-47B7-9277-2BF1E7F9B55F}" type="parTrans" cxnId="{308F65FC-E6C3-4FB2-997E-A220E8DF5E0C}">
      <dgm:prSet/>
      <dgm:spPr/>
      <dgm:t>
        <a:bodyPr/>
        <a:lstStyle/>
        <a:p>
          <a:endParaRPr lang="en-US"/>
        </a:p>
      </dgm:t>
    </dgm:pt>
    <dgm:pt modelId="{8705025B-5894-4613-9E2C-8FB2B72AE8F0}" type="sibTrans" cxnId="{308F65FC-E6C3-4FB2-997E-A220E8DF5E0C}">
      <dgm:prSet/>
      <dgm:spPr/>
      <dgm:t>
        <a:bodyPr/>
        <a:lstStyle/>
        <a:p>
          <a:endParaRPr lang="en-US"/>
        </a:p>
      </dgm:t>
    </dgm:pt>
    <dgm:pt modelId="{B76A8FEB-4E09-4813-95DC-9AE9E8223B69}">
      <dgm:prSet phldrT="[Text]" phldr="1"/>
      <dgm:spPr/>
      <dgm:t>
        <a:bodyPr/>
        <a:lstStyle/>
        <a:p>
          <a:endParaRPr lang="en-US" dirty="0"/>
        </a:p>
      </dgm:t>
    </dgm:pt>
    <dgm:pt modelId="{A042276B-E006-4C06-8AA7-7234AFA1975B}" type="parTrans" cxnId="{9CB13278-DD6A-43B1-AA56-B0072F66B6FC}">
      <dgm:prSet/>
      <dgm:spPr/>
      <dgm:t>
        <a:bodyPr/>
        <a:lstStyle/>
        <a:p>
          <a:endParaRPr lang="en-US"/>
        </a:p>
      </dgm:t>
    </dgm:pt>
    <dgm:pt modelId="{BDECAA2E-3D96-4905-9EB8-4DE8BB4EA262}" type="sibTrans" cxnId="{9CB13278-DD6A-43B1-AA56-B0072F66B6FC}">
      <dgm:prSet/>
      <dgm:spPr/>
      <dgm:t>
        <a:bodyPr/>
        <a:lstStyle/>
        <a:p>
          <a:endParaRPr lang="en-US"/>
        </a:p>
      </dgm:t>
    </dgm:pt>
    <dgm:pt modelId="{60E5DA57-F607-4F3E-95A0-90C765A24264}">
      <dgm:prSet/>
      <dgm:spPr/>
      <dgm:t>
        <a:bodyPr/>
        <a:lstStyle/>
        <a:p>
          <a:r>
            <a:rPr lang="en-US" dirty="0"/>
            <a:t>Response to Summary Report</a:t>
          </a:r>
        </a:p>
      </dgm:t>
    </dgm:pt>
    <dgm:pt modelId="{06BFBFC4-3A04-46C8-BB4E-D07B9B43C0C7}" type="sibTrans" cxnId="{AD1E76ED-6846-4882-BD25-9D40FB472170}">
      <dgm:prSet/>
      <dgm:spPr/>
      <dgm:t>
        <a:bodyPr/>
        <a:lstStyle/>
        <a:p>
          <a:endParaRPr lang="en-US" dirty="0"/>
        </a:p>
      </dgm:t>
    </dgm:pt>
    <dgm:pt modelId="{40FAF3D0-5608-4E45-8B06-5E960AF111A2}" type="parTrans" cxnId="{AD1E76ED-6846-4882-BD25-9D40FB472170}">
      <dgm:prSet/>
      <dgm:spPr/>
      <dgm:t>
        <a:bodyPr/>
        <a:lstStyle/>
        <a:p>
          <a:endParaRPr lang="en-US"/>
        </a:p>
      </dgm:t>
    </dgm:pt>
    <dgm:pt modelId="{571549F9-E789-482A-A445-31DCFAF5A0A4}">
      <dgm:prSet/>
      <dgm:spPr/>
      <dgm:t>
        <a:bodyPr/>
        <a:lstStyle/>
        <a:p>
          <a:r>
            <a:rPr lang="en-US" dirty="0"/>
            <a:t>On-Site Review</a:t>
          </a:r>
        </a:p>
      </dgm:t>
    </dgm:pt>
    <dgm:pt modelId="{D0C00E79-3B0F-4F59-82F1-30472B4548DC}" type="sibTrans" cxnId="{3CB5EF57-B29A-47FB-95D9-48E4BFA95DF9}">
      <dgm:prSet/>
      <dgm:spPr/>
      <dgm:t>
        <a:bodyPr/>
        <a:lstStyle/>
        <a:p>
          <a:endParaRPr lang="en-US" dirty="0"/>
        </a:p>
      </dgm:t>
    </dgm:pt>
    <dgm:pt modelId="{0CB38DF9-64D6-440E-8A0E-24DB62BDB555}" type="parTrans" cxnId="{3CB5EF57-B29A-47FB-95D9-48E4BFA95DF9}">
      <dgm:prSet/>
      <dgm:spPr/>
      <dgm:t>
        <a:bodyPr/>
        <a:lstStyle/>
        <a:p>
          <a:endParaRPr lang="en-US"/>
        </a:p>
      </dgm:t>
    </dgm:pt>
    <dgm:pt modelId="{003AF9AD-89F0-469C-B659-D0EC331BE622}">
      <dgm:prSet/>
      <dgm:spPr/>
      <dgm:t>
        <a:bodyPr/>
        <a:lstStyle/>
        <a:p>
          <a:r>
            <a:rPr lang="en-US" dirty="0"/>
            <a:t>Summary Report</a:t>
          </a:r>
        </a:p>
      </dgm:t>
    </dgm:pt>
    <dgm:pt modelId="{69ECAFE8-C550-4E05-98E7-7C5D78008113}" type="parTrans" cxnId="{BB79E941-B678-413B-86EF-2A194B0F620A}">
      <dgm:prSet/>
      <dgm:spPr/>
      <dgm:t>
        <a:bodyPr/>
        <a:lstStyle/>
        <a:p>
          <a:endParaRPr lang="en-US"/>
        </a:p>
      </dgm:t>
    </dgm:pt>
    <dgm:pt modelId="{98970EC4-0A04-4D4F-B796-38E1909E7748}" type="sibTrans" cxnId="{BB79E941-B678-413B-86EF-2A194B0F620A}">
      <dgm:prSet/>
      <dgm:spPr/>
      <dgm:t>
        <a:bodyPr/>
        <a:lstStyle/>
        <a:p>
          <a:endParaRPr lang="en-US" dirty="0"/>
        </a:p>
      </dgm:t>
    </dgm:pt>
    <dgm:pt modelId="{F8684020-72C9-4C5B-9B2A-168A754BF21B}" type="pres">
      <dgm:prSet presAssocID="{E63F96E0-4311-43A5-B95D-2A923EDD72B0}" presName="outerComposite" presStyleCnt="0">
        <dgm:presLayoutVars>
          <dgm:chMax val="5"/>
          <dgm:dir/>
          <dgm:resizeHandles val="exact"/>
        </dgm:presLayoutVars>
      </dgm:prSet>
      <dgm:spPr/>
    </dgm:pt>
    <dgm:pt modelId="{84A31928-7ADD-4905-AED3-BC634FCF8FB3}" type="pres">
      <dgm:prSet presAssocID="{E63F96E0-4311-43A5-B95D-2A923EDD72B0}" presName="dummyMaxCanvas" presStyleCnt="0">
        <dgm:presLayoutVars/>
      </dgm:prSet>
      <dgm:spPr/>
    </dgm:pt>
    <dgm:pt modelId="{E2ABA63E-3A04-4B06-9278-95A5F8F551A9}" type="pres">
      <dgm:prSet presAssocID="{E63F96E0-4311-43A5-B95D-2A923EDD72B0}" presName="FiveNodes_1" presStyleLbl="node1" presStyleIdx="0" presStyleCnt="5" custLinFactNeighborX="-1223" custLinFactNeighborY="-16371">
        <dgm:presLayoutVars>
          <dgm:bulletEnabled val="1"/>
        </dgm:presLayoutVars>
      </dgm:prSet>
      <dgm:spPr/>
    </dgm:pt>
    <dgm:pt modelId="{AA5A8A4C-B75A-406C-9448-FF594FBAB1A3}" type="pres">
      <dgm:prSet presAssocID="{E63F96E0-4311-43A5-B95D-2A923EDD72B0}" presName="FiveNodes_2" presStyleLbl="node1" presStyleIdx="1" presStyleCnt="5">
        <dgm:presLayoutVars>
          <dgm:bulletEnabled val="1"/>
        </dgm:presLayoutVars>
      </dgm:prSet>
      <dgm:spPr/>
    </dgm:pt>
    <dgm:pt modelId="{8E225153-D17F-4738-ABF6-2629AFDB8696}" type="pres">
      <dgm:prSet presAssocID="{E63F96E0-4311-43A5-B95D-2A923EDD72B0}" presName="FiveNodes_3" presStyleLbl="node1" presStyleIdx="2" presStyleCnt="5">
        <dgm:presLayoutVars>
          <dgm:bulletEnabled val="1"/>
        </dgm:presLayoutVars>
      </dgm:prSet>
      <dgm:spPr/>
    </dgm:pt>
    <dgm:pt modelId="{DEC217BF-AE48-4AC7-B020-B5E7C1672A01}" type="pres">
      <dgm:prSet presAssocID="{E63F96E0-4311-43A5-B95D-2A923EDD72B0}" presName="FiveNodes_4" presStyleLbl="node1" presStyleIdx="3" presStyleCnt="5">
        <dgm:presLayoutVars>
          <dgm:bulletEnabled val="1"/>
        </dgm:presLayoutVars>
      </dgm:prSet>
      <dgm:spPr/>
    </dgm:pt>
    <dgm:pt modelId="{39C865B7-8466-4ACE-9745-39D7B407C493}" type="pres">
      <dgm:prSet presAssocID="{E63F96E0-4311-43A5-B95D-2A923EDD72B0}" presName="FiveNodes_5" presStyleLbl="node1" presStyleIdx="4" presStyleCnt="5">
        <dgm:presLayoutVars>
          <dgm:bulletEnabled val="1"/>
        </dgm:presLayoutVars>
      </dgm:prSet>
      <dgm:spPr/>
    </dgm:pt>
    <dgm:pt modelId="{8ACB470E-CDBD-4116-8D88-4D2EFB989E41}" type="pres">
      <dgm:prSet presAssocID="{E63F96E0-4311-43A5-B95D-2A923EDD72B0}" presName="FiveConn_1-2" presStyleLbl="fgAccFollowNode1" presStyleIdx="0" presStyleCnt="4">
        <dgm:presLayoutVars>
          <dgm:bulletEnabled val="1"/>
        </dgm:presLayoutVars>
      </dgm:prSet>
      <dgm:spPr/>
    </dgm:pt>
    <dgm:pt modelId="{349AB2FC-3D40-40AE-A45B-72C52BCB6000}" type="pres">
      <dgm:prSet presAssocID="{E63F96E0-4311-43A5-B95D-2A923EDD72B0}" presName="FiveConn_2-3" presStyleLbl="fgAccFollowNode1" presStyleIdx="1" presStyleCnt="4">
        <dgm:presLayoutVars>
          <dgm:bulletEnabled val="1"/>
        </dgm:presLayoutVars>
      </dgm:prSet>
      <dgm:spPr/>
    </dgm:pt>
    <dgm:pt modelId="{650094F5-239B-4D57-8353-8EE75156E2A8}" type="pres">
      <dgm:prSet presAssocID="{E63F96E0-4311-43A5-B95D-2A923EDD72B0}" presName="FiveConn_3-4" presStyleLbl="fgAccFollowNode1" presStyleIdx="2" presStyleCnt="4">
        <dgm:presLayoutVars>
          <dgm:bulletEnabled val="1"/>
        </dgm:presLayoutVars>
      </dgm:prSet>
      <dgm:spPr/>
    </dgm:pt>
    <dgm:pt modelId="{D32EB3D5-7C11-4D3E-8A39-7688F466775D}" type="pres">
      <dgm:prSet presAssocID="{E63F96E0-4311-43A5-B95D-2A923EDD72B0}" presName="FiveConn_4-5" presStyleLbl="fgAccFollowNode1" presStyleIdx="3" presStyleCnt="4">
        <dgm:presLayoutVars>
          <dgm:bulletEnabled val="1"/>
        </dgm:presLayoutVars>
      </dgm:prSet>
      <dgm:spPr/>
    </dgm:pt>
    <dgm:pt modelId="{EAD67979-3FEB-4899-BFB0-1F973ECCF297}" type="pres">
      <dgm:prSet presAssocID="{E63F96E0-4311-43A5-B95D-2A923EDD72B0}" presName="FiveNodes_1_text" presStyleLbl="node1" presStyleIdx="4" presStyleCnt="5">
        <dgm:presLayoutVars>
          <dgm:bulletEnabled val="1"/>
        </dgm:presLayoutVars>
      </dgm:prSet>
      <dgm:spPr/>
    </dgm:pt>
    <dgm:pt modelId="{81E26ADB-C693-473B-8715-A6213F85D0E1}" type="pres">
      <dgm:prSet presAssocID="{E63F96E0-4311-43A5-B95D-2A923EDD72B0}" presName="FiveNodes_2_text" presStyleLbl="node1" presStyleIdx="4" presStyleCnt="5">
        <dgm:presLayoutVars>
          <dgm:bulletEnabled val="1"/>
        </dgm:presLayoutVars>
      </dgm:prSet>
      <dgm:spPr/>
    </dgm:pt>
    <dgm:pt modelId="{A2539589-8DCA-4B97-942C-1176E01574D0}" type="pres">
      <dgm:prSet presAssocID="{E63F96E0-4311-43A5-B95D-2A923EDD72B0}" presName="FiveNodes_3_text" presStyleLbl="node1" presStyleIdx="4" presStyleCnt="5">
        <dgm:presLayoutVars>
          <dgm:bulletEnabled val="1"/>
        </dgm:presLayoutVars>
      </dgm:prSet>
      <dgm:spPr/>
    </dgm:pt>
    <dgm:pt modelId="{946F3BF5-96A0-46DD-ADF7-9EA642C204E5}" type="pres">
      <dgm:prSet presAssocID="{E63F96E0-4311-43A5-B95D-2A923EDD72B0}" presName="FiveNodes_4_text" presStyleLbl="node1" presStyleIdx="4" presStyleCnt="5">
        <dgm:presLayoutVars>
          <dgm:bulletEnabled val="1"/>
        </dgm:presLayoutVars>
      </dgm:prSet>
      <dgm:spPr/>
    </dgm:pt>
    <dgm:pt modelId="{EBCF93B3-CF87-402C-AAC8-047AB28A3B76}" type="pres">
      <dgm:prSet presAssocID="{E63F96E0-4311-43A5-B95D-2A923EDD72B0}" presName="FiveNodes_5_text" presStyleLbl="node1" presStyleIdx="4" presStyleCnt="5">
        <dgm:presLayoutVars>
          <dgm:bulletEnabled val="1"/>
        </dgm:presLayoutVars>
      </dgm:prSet>
      <dgm:spPr/>
    </dgm:pt>
  </dgm:ptLst>
  <dgm:cxnLst>
    <dgm:cxn modelId="{6FE61D02-8E74-4154-B0FC-3BC8FC9C1D14}" type="presOf" srcId="{74E0757F-0789-40B2-A3BA-E1E1D08FE32B}" destId="{E2ABA63E-3A04-4B06-9278-95A5F8F551A9}" srcOrd="0" destOrd="0" presId="urn:microsoft.com/office/officeart/2005/8/layout/vProcess5"/>
    <dgm:cxn modelId="{DA047E2C-C905-4F71-8B83-75B41621418A}" type="presOf" srcId="{60E5DA57-F607-4F3E-95A0-90C765A24264}" destId="{946F3BF5-96A0-46DD-ADF7-9EA642C204E5}" srcOrd="1" destOrd="0" presId="urn:microsoft.com/office/officeart/2005/8/layout/vProcess5"/>
    <dgm:cxn modelId="{E8A4E030-248E-490C-A9E7-D3797843D7CA}" type="presOf" srcId="{571549F9-E789-482A-A445-31DCFAF5A0A4}" destId="{81E26ADB-C693-473B-8715-A6213F85D0E1}" srcOrd="1" destOrd="0" presId="urn:microsoft.com/office/officeart/2005/8/layout/vProcess5"/>
    <dgm:cxn modelId="{E4A2CD36-5567-4923-8F42-DC341020319E}" type="presOf" srcId="{60E5DA57-F607-4F3E-95A0-90C765A24264}" destId="{DEC217BF-AE48-4AC7-B020-B5E7C1672A01}" srcOrd="0" destOrd="0" presId="urn:microsoft.com/office/officeart/2005/8/layout/vProcess5"/>
    <dgm:cxn modelId="{BB79E941-B678-413B-86EF-2A194B0F620A}" srcId="{E63F96E0-4311-43A5-B95D-2A923EDD72B0}" destId="{003AF9AD-89F0-469C-B659-D0EC331BE622}" srcOrd="2" destOrd="0" parTransId="{69ECAFE8-C550-4E05-98E7-7C5D78008113}" sibTransId="{98970EC4-0A04-4D4F-B796-38E1909E7748}"/>
    <dgm:cxn modelId="{3E9ABC67-C8D5-4F13-A964-A0055D10C082}" type="presOf" srcId="{571549F9-E789-482A-A445-31DCFAF5A0A4}" destId="{AA5A8A4C-B75A-406C-9448-FF594FBAB1A3}" srcOrd="0" destOrd="0" presId="urn:microsoft.com/office/officeart/2005/8/layout/vProcess5"/>
    <dgm:cxn modelId="{99383148-04D8-4AED-A89A-118116CA4DF2}" type="presOf" srcId="{A279A1A6-1C6D-48B7-A79E-1AF5CC3A2D4E}" destId="{39C865B7-8466-4ACE-9745-39D7B407C493}" srcOrd="0" destOrd="0" presId="urn:microsoft.com/office/officeart/2005/8/layout/vProcess5"/>
    <dgm:cxn modelId="{0E6BFC4B-D620-4401-B407-5C4044A5A446}" type="presOf" srcId="{003AF9AD-89F0-469C-B659-D0EC331BE622}" destId="{8E225153-D17F-4738-ABF6-2629AFDB8696}" srcOrd="0" destOrd="0" presId="urn:microsoft.com/office/officeart/2005/8/layout/vProcess5"/>
    <dgm:cxn modelId="{3CB5EF57-B29A-47FB-95D9-48E4BFA95DF9}" srcId="{E63F96E0-4311-43A5-B95D-2A923EDD72B0}" destId="{571549F9-E789-482A-A445-31DCFAF5A0A4}" srcOrd="1" destOrd="0" parTransId="{0CB38DF9-64D6-440E-8A0E-24DB62BDB555}" sibTransId="{D0C00E79-3B0F-4F59-82F1-30472B4548DC}"/>
    <dgm:cxn modelId="{9CB13278-DD6A-43B1-AA56-B0072F66B6FC}" srcId="{E63F96E0-4311-43A5-B95D-2A923EDD72B0}" destId="{B76A8FEB-4E09-4813-95DC-9AE9E8223B69}" srcOrd="5" destOrd="0" parTransId="{A042276B-E006-4C06-8AA7-7234AFA1975B}" sibTransId="{BDECAA2E-3D96-4905-9EB8-4DE8BB4EA262}"/>
    <dgm:cxn modelId="{B6C42B79-B24F-44F8-8E12-36EB11BD25A2}" srcId="{E63F96E0-4311-43A5-B95D-2A923EDD72B0}" destId="{74E0757F-0789-40B2-A3BA-E1E1D08FE32B}" srcOrd="0" destOrd="0" parTransId="{1C3FA3D4-39DE-4696-B496-EC2C2023985A}" sibTransId="{86D17EAD-49B9-429B-B0B0-F44E00C75DAA}"/>
    <dgm:cxn modelId="{A360FB81-7775-438C-B932-F968A5DE2067}" type="presOf" srcId="{D0C00E79-3B0F-4F59-82F1-30472B4548DC}" destId="{349AB2FC-3D40-40AE-A45B-72C52BCB6000}" srcOrd="0" destOrd="0" presId="urn:microsoft.com/office/officeart/2005/8/layout/vProcess5"/>
    <dgm:cxn modelId="{B29CCE8C-83D3-4F07-BDBF-D89B6FC58F1E}" type="presOf" srcId="{003AF9AD-89F0-469C-B659-D0EC331BE622}" destId="{A2539589-8DCA-4B97-942C-1176E01574D0}" srcOrd="1" destOrd="0" presId="urn:microsoft.com/office/officeart/2005/8/layout/vProcess5"/>
    <dgm:cxn modelId="{7EBCEC93-AEBC-461A-BAE3-9CB89DA2E409}" type="presOf" srcId="{06BFBFC4-3A04-46C8-BB4E-D07B9B43C0C7}" destId="{D32EB3D5-7C11-4D3E-8A39-7688F466775D}" srcOrd="0" destOrd="0" presId="urn:microsoft.com/office/officeart/2005/8/layout/vProcess5"/>
    <dgm:cxn modelId="{D7EB2096-772C-48CE-8A76-9B3FB951972C}" type="presOf" srcId="{98970EC4-0A04-4D4F-B796-38E1909E7748}" destId="{650094F5-239B-4D57-8353-8EE75156E2A8}" srcOrd="0" destOrd="0" presId="urn:microsoft.com/office/officeart/2005/8/layout/vProcess5"/>
    <dgm:cxn modelId="{E9A6FBB8-0718-4AB4-93A2-1AB4EBB3D815}" type="presOf" srcId="{86D17EAD-49B9-429B-B0B0-F44E00C75DAA}" destId="{8ACB470E-CDBD-4116-8D88-4D2EFB989E41}" srcOrd="0" destOrd="0" presId="urn:microsoft.com/office/officeart/2005/8/layout/vProcess5"/>
    <dgm:cxn modelId="{B52264C0-40D4-4679-81CA-EB3328049CC0}" type="presOf" srcId="{74E0757F-0789-40B2-A3BA-E1E1D08FE32B}" destId="{EAD67979-3FEB-4899-BFB0-1F973ECCF297}" srcOrd="1" destOrd="0" presId="urn:microsoft.com/office/officeart/2005/8/layout/vProcess5"/>
    <dgm:cxn modelId="{34C8F0D3-47C6-4903-80B1-61CD5D5AA48E}" type="presOf" srcId="{E63F96E0-4311-43A5-B95D-2A923EDD72B0}" destId="{F8684020-72C9-4C5B-9B2A-168A754BF21B}" srcOrd="0" destOrd="0" presId="urn:microsoft.com/office/officeart/2005/8/layout/vProcess5"/>
    <dgm:cxn modelId="{AD1E76ED-6846-4882-BD25-9D40FB472170}" srcId="{E63F96E0-4311-43A5-B95D-2A923EDD72B0}" destId="{60E5DA57-F607-4F3E-95A0-90C765A24264}" srcOrd="3" destOrd="0" parTransId="{40FAF3D0-5608-4E45-8B06-5E960AF111A2}" sibTransId="{06BFBFC4-3A04-46C8-BB4E-D07B9B43C0C7}"/>
    <dgm:cxn modelId="{3B249CED-0EBB-4EA4-B8CE-7105DD8E95FD}" type="presOf" srcId="{A279A1A6-1C6D-48B7-A79E-1AF5CC3A2D4E}" destId="{EBCF93B3-CF87-402C-AAC8-047AB28A3B76}" srcOrd="1" destOrd="0" presId="urn:microsoft.com/office/officeart/2005/8/layout/vProcess5"/>
    <dgm:cxn modelId="{308F65FC-E6C3-4FB2-997E-A220E8DF5E0C}" srcId="{E63F96E0-4311-43A5-B95D-2A923EDD72B0}" destId="{A279A1A6-1C6D-48B7-A79E-1AF5CC3A2D4E}" srcOrd="4" destOrd="0" parTransId="{863992F4-83AC-47B7-9277-2BF1E7F9B55F}" sibTransId="{8705025B-5894-4613-9E2C-8FB2B72AE8F0}"/>
    <dgm:cxn modelId="{AAC210F9-93E7-4512-B25E-61CA1A4BBE8A}" type="presParOf" srcId="{F8684020-72C9-4C5B-9B2A-168A754BF21B}" destId="{84A31928-7ADD-4905-AED3-BC634FCF8FB3}" srcOrd="0" destOrd="0" presId="urn:microsoft.com/office/officeart/2005/8/layout/vProcess5"/>
    <dgm:cxn modelId="{B7E5AE9B-726E-4B9B-81C4-C40CAD9AEC46}" type="presParOf" srcId="{F8684020-72C9-4C5B-9B2A-168A754BF21B}" destId="{E2ABA63E-3A04-4B06-9278-95A5F8F551A9}" srcOrd="1" destOrd="0" presId="urn:microsoft.com/office/officeart/2005/8/layout/vProcess5"/>
    <dgm:cxn modelId="{6129A9E5-8566-4DFE-9779-1BA3C0F8131B}" type="presParOf" srcId="{F8684020-72C9-4C5B-9B2A-168A754BF21B}" destId="{AA5A8A4C-B75A-406C-9448-FF594FBAB1A3}" srcOrd="2" destOrd="0" presId="urn:microsoft.com/office/officeart/2005/8/layout/vProcess5"/>
    <dgm:cxn modelId="{4E303830-8DC2-4B83-B2DF-1564C8D88B73}" type="presParOf" srcId="{F8684020-72C9-4C5B-9B2A-168A754BF21B}" destId="{8E225153-D17F-4738-ABF6-2629AFDB8696}" srcOrd="3" destOrd="0" presId="urn:microsoft.com/office/officeart/2005/8/layout/vProcess5"/>
    <dgm:cxn modelId="{5313EC24-4D8B-4921-ADBC-D0FFEA87A52D}" type="presParOf" srcId="{F8684020-72C9-4C5B-9B2A-168A754BF21B}" destId="{DEC217BF-AE48-4AC7-B020-B5E7C1672A01}" srcOrd="4" destOrd="0" presId="urn:microsoft.com/office/officeart/2005/8/layout/vProcess5"/>
    <dgm:cxn modelId="{50870475-5289-4949-885B-FDA3B5DBFCBC}" type="presParOf" srcId="{F8684020-72C9-4C5B-9B2A-168A754BF21B}" destId="{39C865B7-8466-4ACE-9745-39D7B407C493}" srcOrd="5" destOrd="0" presId="urn:microsoft.com/office/officeart/2005/8/layout/vProcess5"/>
    <dgm:cxn modelId="{43B2034E-0F50-4865-8258-7946C274E214}" type="presParOf" srcId="{F8684020-72C9-4C5B-9B2A-168A754BF21B}" destId="{8ACB470E-CDBD-4116-8D88-4D2EFB989E41}" srcOrd="6" destOrd="0" presId="urn:microsoft.com/office/officeart/2005/8/layout/vProcess5"/>
    <dgm:cxn modelId="{612D3D2E-3A5B-4492-914D-9D7D17848035}" type="presParOf" srcId="{F8684020-72C9-4C5B-9B2A-168A754BF21B}" destId="{349AB2FC-3D40-40AE-A45B-72C52BCB6000}" srcOrd="7" destOrd="0" presId="urn:microsoft.com/office/officeart/2005/8/layout/vProcess5"/>
    <dgm:cxn modelId="{A59891C7-4CF8-4D13-82C6-69447A579D40}" type="presParOf" srcId="{F8684020-72C9-4C5B-9B2A-168A754BF21B}" destId="{650094F5-239B-4D57-8353-8EE75156E2A8}" srcOrd="8" destOrd="0" presId="urn:microsoft.com/office/officeart/2005/8/layout/vProcess5"/>
    <dgm:cxn modelId="{DD208246-90B8-4F09-B5D0-BBE54E73CA0F}" type="presParOf" srcId="{F8684020-72C9-4C5B-9B2A-168A754BF21B}" destId="{D32EB3D5-7C11-4D3E-8A39-7688F466775D}" srcOrd="9" destOrd="0" presId="urn:microsoft.com/office/officeart/2005/8/layout/vProcess5"/>
    <dgm:cxn modelId="{E3FAC144-81F4-4AD0-8208-3A6591592E4D}" type="presParOf" srcId="{F8684020-72C9-4C5B-9B2A-168A754BF21B}" destId="{EAD67979-3FEB-4899-BFB0-1F973ECCF297}" srcOrd="10" destOrd="0" presId="urn:microsoft.com/office/officeart/2005/8/layout/vProcess5"/>
    <dgm:cxn modelId="{E2DA7AF3-EC5D-4985-9713-4F97B1B11397}" type="presParOf" srcId="{F8684020-72C9-4C5B-9B2A-168A754BF21B}" destId="{81E26ADB-C693-473B-8715-A6213F85D0E1}" srcOrd="11" destOrd="0" presId="urn:microsoft.com/office/officeart/2005/8/layout/vProcess5"/>
    <dgm:cxn modelId="{F67C8F69-9175-4C01-9C1B-4A84DB60AB8D}" type="presParOf" srcId="{F8684020-72C9-4C5B-9B2A-168A754BF21B}" destId="{A2539589-8DCA-4B97-942C-1176E01574D0}" srcOrd="12" destOrd="0" presId="urn:microsoft.com/office/officeart/2005/8/layout/vProcess5"/>
    <dgm:cxn modelId="{FDB37ADF-EA63-4654-AFFD-643638D46D06}" type="presParOf" srcId="{F8684020-72C9-4C5B-9B2A-168A754BF21B}" destId="{946F3BF5-96A0-46DD-ADF7-9EA642C204E5}" srcOrd="13" destOrd="0" presId="urn:microsoft.com/office/officeart/2005/8/layout/vProcess5"/>
    <dgm:cxn modelId="{FEC05360-3D62-4EBE-81B2-BDE1630668D9}" type="presParOf" srcId="{F8684020-72C9-4C5B-9B2A-168A754BF21B}" destId="{EBCF93B3-CF87-402C-AAC8-047AB28A3B7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06380-36C5-4BB7-A6C8-C222925867C6}">
      <dsp:nvSpPr>
        <dsp:cNvPr id="0" name=""/>
        <dsp:cNvSpPr/>
      </dsp:nvSpPr>
      <dsp:spPr>
        <a:xfrm rot="16200000">
          <a:off x="1138634" y="-1138634"/>
          <a:ext cx="2323306" cy="4600575"/>
        </a:xfrm>
        <a:prstGeom prst="round1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PHYSICAL ASSESSMENT (PASS) </a:t>
          </a:r>
        </a:p>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40 POINTS</a:t>
          </a:r>
        </a:p>
      </dsp:txBody>
      <dsp:txXfrm rot="5400000">
        <a:off x="-1" y="1"/>
        <a:ext cx="4600575" cy="1742479"/>
      </dsp:txXfrm>
    </dsp:sp>
    <dsp:sp modelId="{04D2F065-0078-4823-A033-7EEB9E96E501}">
      <dsp:nvSpPr>
        <dsp:cNvPr id="0" name=""/>
        <dsp:cNvSpPr/>
      </dsp:nvSpPr>
      <dsp:spPr>
        <a:xfrm>
          <a:off x="4600575" y="0"/>
          <a:ext cx="4600575" cy="2323306"/>
        </a:xfrm>
        <a:prstGeom prst="round1Rect">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MANAGEMENT ASSESSMENT (MASS) </a:t>
          </a:r>
        </a:p>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25 POINTS</a:t>
          </a:r>
        </a:p>
      </dsp:txBody>
      <dsp:txXfrm>
        <a:off x="4600575" y="0"/>
        <a:ext cx="4600575" cy="1742479"/>
      </dsp:txXfrm>
    </dsp:sp>
    <dsp:sp modelId="{B8AA14AB-D7B3-4661-A2D3-ACE38DAADB81}">
      <dsp:nvSpPr>
        <dsp:cNvPr id="0" name=""/>
        <dsp:cNvSpPr/>
      </dsp:nvSpPr>
      <dsp:spPr>
        <a:xfrm rot="10800000">
          <a:off x="0" y="2323306"/>
          <a:ext cx="4600575" cy="2323306"/>
        </a:xfrm>
        <a:prstGeom prst="round1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FINANCIAL ASSESSMENT (FASS) </a:t>
          </a:r>
        </a:p>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25 POINTS</a:t>
          </a:r>
        </a:p>
      </dsp:txBody>
      <dsp:txXfrm rot="10800000">
        <a:off x="0" y="2904133"/>
        <a:ext cx="4600575" cy="1742479"/>
      </dsp:txXfrm>
    </dsp:sp>
    <dsp:sp modelId="{915EDBA3-C6DD-4C43-90B5-38FD6A389298}">
      <dsp:nvSpPr>
        <dsp:cNvPr id="0" name=""/>
        <dsp:cNvSpPr/>
      </dsp:nvSpPr>
      <dsp:spPr>
        <a:xfrm rot="5400000">
          <a:off x="5739209" y="1184672"/>
          <a:ext cx="2323306" cy="4600575"/>
        </a:xfrm>
        <a:prstGeom prst="round1Rect">
          <a:avLst/>
        </a:prstGeom>
        <a:solidFill>
          <a:schemeClr val="accent3">
            <a:lumMod val="90000"/>
            <a:lumOff val="1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CAPITAL FUND PROGRAM (CFP) </a:t>
          </a:r>
        </a:p>
        <a:p>
          <a:pPr marL="0" lvl="0" indent="0" algn="ctr" defTabSz="1244600">
            <a:lnSpc>
              <a:spcPct val="90000"/>
            </a:lnSpc>
            <a:spcBef>
              <a:spcPct val="0"/>
            </a:spcBef>
            <a:spcAft>
              <a:spcPct val="35000"/>
            </a:spcAft>
            <a:buNone/>
          </a:pPr>
          <a:r>
            <a:rPr lang="en-US" sz="2800" b="1" kern="1200" dirty="0">
              <a:latin typeface="Segoe UI" panose="020B0502040204020203" pitchFamily="34" charset="0"/>
              <a:cs typeface="Segoe UI" panose="020B0502040204020203" pitchFamily="34" charset="0"/>
            </a:rPr>
            <a:t>10 POINTS</a:t>
          </a:r>
        </a:p>
      </dsp:txBody>
      <dsp:txXfrm rot="-5400000">
        <a:off x="4600574" y="2904133"/>
        <a:ext cx="4600575" cy="1742479"/>
      </dsp:txXfrm>
    </dsp:sp>
    <dsp:sp modelId="{749318EA-08BB-487A-A09C-8267B7D1CDF1}">
      <dsp:nvSpPr>
        <dsp:cNvPr id="0" name=""/>
        <dsp:cNvSpPr/>
      </dsp:nvSpPr>
      <dsp:spPr>
        <a:xfrm>
          <a:off x="3220402" y="1742479"/>
          <a:ext cx="2760345" cy="1161653"/>
        </a:xfrm>
        <a:prstGeom prst="roundRect">
          <a:avLst/>
        </a:prstGeom>
        <a:solidFill>
          <a:schemeClr val="bg1">
            <a:lumMod val="8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dirty="0">
              <a:solidFill>
                <a:schemeClr val="tx1">
                  <a:lumMod val="85000"/>
                  <a:lumOff val="15000"/>
                </a:schemeClr>
              </a:solidFill>
              <a:latin typeface="Segoe UI" panose="020B0502040204020203" pitchFamily="34" charset="0"/>
              <a:cs typeface="Segoe UI" panose="020B0502040204020203" pitchFamily="34" charset="0"/>
            </a:rPr>
            <a:t>PHAS </a:t>
          </a:r>
        </a:p>
        <a:p>
          <a:pPr marL="0" lvl="0" indent="0" algn="ctr" defTabSz="1244600">
            <a:lnSpc>
              <a:spcPct val="90000"/>
            </a:lnSpc>
            <a:spcBef>
              <a:spcPct val="0"/>
            </a:spcBef>
            <a:spcAft>
              <a:spcPts val="0"/>
            </a:spcAft>
            <a:buNone/>
          </a:pPr>
          <a:r>
            <a:rPr lang="en-US" sz="2800" b="1" kern="1200" dirty="0">
              <a:solidFill>
                <a:schemeClr val="tx1">
                  <a:lumMod val="85000"/>
                  <a:lumOff val="15000"/>
                </a:schemeClr>
              </a:solidFill>
              <a:latin typeface="Segoe UI" panose="020B0502040204020203" pitchFamily="34" charset="0"/>
              <a:cs typeface="Segoe UI" panose="020B0502040204020203" pitchFamily="34" charset="0"/>
            </a:rPr>
            <a:t>100 Points</a:t>
          </a:r>
        </a:p>
      </dsp:txBody>
      <dsp:txXfrm>
        <a:off x="3277109" y="1799186"/>
        <a:ext cx="2646931" cy="1048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DB172-89C9-45E1-9972-42B45EB799DC}">
      <dsp:nvSpPr>
        <dsp:cNvPr id="0" name=""/>
        <dsp:cNvSpPr/>
      </dsp:nvSpPr>
      <dsp:spPr>
        <a:xfrm>
          <a:off x="9543710" y="2258241"/>
          <a:ext cx="2856221" cy="285636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053A51-B2C9-4648-8E3E-348B7435D2A1}">
      <dsp:nvSpPr>
        <dsp:cNvPr id="0" name=""/>
        <dsp:cNvSpPr/>
      </dsp:nvSpPr>
      <dsp:spPr>
        <a:xfrm>
          <a:off x="9639244" y="2353470"/>
          <a:ext cx="2666378" cy="2665910"/>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777875">
            <a:lnSpc>
              <a:spcPct val="90000"/>
            </a:lnSpc>
            <a:spcBef>
              <a:spcPct val="0"/>
            </a:spcBef>
            <a:spcAft>
              <a:spcPct val="35000"/>
            </a:spcAft>
            <a:buNone/>
          </a:pPr>
          <a:r>
            <a:rPr lang="en-US" sz="1750" b="1" kern="1200" dirty="0">
              <a:latin typeface="Segoe UI" panose="020B0502040204020203" pitchFamily="34" charset="0"/>
              <a:cs typeface="Segoe UI" panose="020B0502040204020203" pitchFamily="34" charset="0"/>
            </a:rPr>
            <a:t>FASS AUDITED </a:t>
          </a:r>
        </a:p>
        <a:p>
          <a:pPr marL="0" lvl="0" indent="0" algn="ctr" defTabSz="777875">
            <a:lnSpc>
              <a:spcPct val="90000"/>
            </a:lnSpc>
            <a:spcBef>
              <a:spcPct val="0"/>
            </a:spcBef>
            <a:spcAft>
              <a:spcPct val="35000"/>
            </a:spcAft>
            <a:buNone/>
          </a:pPr>
          <a:r>
            <a:rPr lang="en-US" sz="1750" kern="1200" dirty="0">
              <a:latin typeface="Segoe UI" panose="020B0502040204020203" pitchFamily="34" charset="0"/>
              <a:cs typeface="Segoe UI" panose="020B0502040204020203" pitchFamily="34" charset="0"/>
            </a:rPr>
            <a:t>Due 9 months after PHA’s FYE</a:t>
          </a:r>
        </a:p>
      </dsp:txBody>
      <dsp:txXfrm>
        <a:off x="10020156" y="2734386"/>
        <a:ext cx="1904556" cy="1904078"/>
      </dsp:txXfrm>
    </dsp:sp>
    <dsp:sp modelId="{25E5D581-1D90-47FC-8360-5012E2E73D03}">
      <dsp:nvSpPr>
        <dsp:cNvPr id="0" name=""/>
        <dsp:cNvSpPr/>
      </dsp:nvSpPr>
      <dsp:spPr>
        <a:xfrm rot="2700000">
          <a:off x="6579683" y="2258040"/>
          <a:ext cx="2856268" cy="2856268"/>
        </a:xfrm>
        <a:prstGeom prst="teardrop">
          <a:avLst>
            <a:gd name="adj" fmla="val 100000"/>
          </a:avLst>
        </a:prstGeom>
        <a:gradFill rotWithShape="0">
          <a:gsLst>
            <a:gs pos="0">
              <a:schemeClr val="accent2">
                <a:hueOff val="3142864"/>
                <a:satOff val="-1835"/>
                <a:lumOff val="-12091"/>
                <a:alphaOff val="0"/>
                <a:satMod val="103000"/>
                <a:lumMod val="102000"/>
                <a:tint val="94000"/>
              </a:schemeClr>
            </a:gs>
            <a:gs pos="50000">
              <a:schemeClr val="accent2">
                <a:hueOff val="3142864"/>
                <a:satOff val="-1835"/>
                <a:lumOff val="-12091"/>
                <a:alphaOff val="0"/>
                <a:satMod val="110000"/>
                <a:lumMod val="100000"/>
                <a:shade val="100000"/>
              </a:schemeClr>
            </a:gs>
            <a:gs pos="100000">
              <a:schemeClr val="accent2">
                <a:hueOff val="3142864"/>
                <a:satOff val="-1835"/>
                <a:lumOff val="-12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ED2EC52-7029-46A0-8848-36F8065D199C}">
      <dsp:nvSpPr>
        <dsp:cNvPr id="0" name=""/>
        <dsp:cNvSpPr/>
      </dsp:nvSpPr>
      <dsp:spPr>
        <a:xfrm>
          <a:off x="6687489" y="2353470"/>
          <a:ext cx="2666378" cy="2665910"/>
        </a:xfrm>
        <a:prstGeom prst="ellipse">
          <a:avLst/>
        </a:prstGeom>
        <a:solidFill>
          <a:schemeClr val="lt1">
            <a:alpha val="90000"/>
            <a:hueOff val="0"/>
            <a:satOff val="0"/>
            <a:lumOff val="0"/>
            <a:alphaOff val="0"/>
          </a:schemeClr>
        </a:solidFill>
        <a:ln w="6350" cap="flat" cmpd="sng" algn="ctr">
          <a:solidFill>
            <a:schemeClr val="accent2">
              <a:hueOff val="3142864"/>
              <a:satOff val="-1835"/>
              <a:lumOff val="-1209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777875">
            <a:lnSpc>
              <a:spcPct val="90000"/>
            </a:lnSpc>
            <a:spcBef>
              <a:spcPct val="0"/>
            </a:spcBef>
            <a:spcAft>
              <a:spcPct val="35000"/>
            </a:spcAft>
            <a:buNone/>
          </a:pPr>
          <a:r>
            <a:rPr lang="en-US" sz="1750" b="1" kern="1200" dirty="0">
              <a:latin typeface="Segoe UI" panose="020B0502040204020203" pitchFamily="34" charset="0"/>
              <a:cs typeface="Segoe UI" panose="020B0502040204020203" pitchFamily="34" charset="0"/>
            </a:rPr>
            <a:t>FASS UNAUDITED </a:t>
          </a:r>
        </a:p>
        <a:p>
          <a:pPr marL="0" lvl="0" indent="0" algn="ctr" defTabSz="777875">
            <a:lnSpc>
              <a:spcPct val="90000"/>
            </a:lnSpc>
            <a:spcBef>
              <a:spcPct val="0"/>
            </a:spcBef>
            <a:spcAft>
              <a:spcPct val="35000"/>
            </a:spcAft>
            <a:buNone/>
          </a:pPr>
          <a:r>
            <a:rPr lang="en-US" sz="1750" kern="1200" dirty="0">
              <a:latin typeface="Segoe UI" panose="020B0502040204020203" pitchFamily="34" charset="0"/>
              <a:cs typeface="Segoe UI" panose="020B0502040204020203" pitchFamily="34" charset="0"/>
            </a:rPr>
            <a:t>Due 2 months after PHA’s FYE</a:t>
          </a:r>
        </a:p>
      </dsp:txBody>
      <dsp:txXfrm>
        <a:off x="7068400" y="2734386"/>
        <a:ext cx="1904556" cy="1904078"/>
      </dsp:txXfrm>
    </dsp:sp>
    <dsp:sp modelId="{AD58CD1A-F625-4A9D-A70B-BD1453C57791}">
      <dsp:nvSpPr>
        <dsp:cNvPr id="0" name=""/>
        <dsp:cNvSpPr/>
      </dsp:nvSpPr>
      <dsp:spPr>
        <a:xfrm rot="2700000">
          <a:off x="3640175" y="2258040"/>
          <a:ext cx="2856268" cy="2856268"/>
        </a:xfrm>
        <a:prstGeom prst="teardrop">
          <a:avLst>
            <a:gd name="adj" fmla="val 100000"/>
          </a:avLst>
        </a:prstGeom>
        <a:gradFill rotWithShape="0">
          <a:gsLst>
            <a:gs pos="0">
              <a:schemeClr val="accent2">
                <a:hueOff val="6285728"/>
                <a:satOff val="-3670"/>
                <a:lumOff val="-24181"/>
                <a:alphaOff val="0"/>
                <a:satMod val="103000"/>
                <a:lumMod val="102000"/>
                <a:tint val="94000"/>
              </a:schemeClr>
            </a:gs>
            <a:gs pos="50000">
              <a:schemeClr val="accent2">
                <a:hueOff val="6285728"/>
                <a:satOff val="-3670"/>
                <a:lumOff val="-24181"/>
                <a:alphaOff val="0"/>
                <a:satMod val="110000"/>
                <a:lumMod val="100000"/>
                <a:shade val="100000"/>
              </a:schemeClr>
            </a:gs>
            <a:gs pos="100000">
              <a:schemeClr val="accent2">
                <a:hueOff val="6285728"/>
                <a:satOff val="-3670"/>
                <a:lumOff val="-241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5A64DA-FE45-4BBE-8FE3-66B3FEA0CEF4}">
      <dsp:nvSpPr>
        <dsp:cNvPr id="0" name=""/>
        <dsp:cNvSpPr/>
      </dsp:nvSpPr>
      <dsp:spPr>
        <a:xfrm>
          <a:off x="3735733" y="2353470"/>
          <a:ext cx="2666378" cy="2665910"/>
        </a:xfrm>
        <a:prstGeom prst="ellipse">
          <a:avLst/>
        </a:prstGeom>
        <a:solidFill>
          <a:schemeClr val="lt1">
            <a:alpha val="90000"/>
            <a:hueOff val="0"/>
            <a:satOff val="0"/>
            <a:lumOff val="0"/>
            <a:alphaOff val="0"/>
          </a:schemeClr>
        </a:solidFill>
        <a:ln w="6350" cap="flat" cmpd="sng" algn="ctr">
          <a:solidFill>
            <a:schemeClr val="accent2">
              <a:hueOff val="6285728"/>
              <a:satOff val="-3670"/>
              <a:lumOff val="-241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777875">
            <a:lnSpc>
              <a:spcPct val="90000"/>
            </a:lnSpc>
            <a:spcBef>
              <a:spcPct val="0"/>
            </a:spcBef>
            <a:spcAft>
              <a:spcPct val="35000"/>
            </a:spcAft>
            <a:buNone/>
          </a:pPr>
          <a:r>
            <a:rPr lang="en-US" sz="1750" b="1" kern="1200" dirty="0">
              <a:latin typeface="Segoe UI" panose="020B0502040204020203" pitchFamily="34" charset="0"/>
              <a:cs typeface="Segoe UI" panose="020B0502040204020203" pitchFamily="34" charset="0"/>
            </a:rPr>
            <a:t>PASS </a:t>
          </a:r>
        </a:p>
        <a:p>
          <a:pPr marL="0" lvl="0" indent="0" algn="ctr" defTabSz="777875">
            <a:lnSpc>
              <a:spcPct val="90000"/>
            </a:lnSpc>
            <a:spcBef>
              <a:spcPct val="0"/>
            </a:spcBef>
            <a:spcAft>
              <a:spcPct val="35000"/>
            </a:spcAft>
            <a:buNone/>
          </a:pPr>
          <a:r>
            <a:rPr lang="en-US" sz="1750" b="0" kern="1200" dirty="0">
              <a:latin typeface="Segoe UI" panose="020B0502040204020203" pitchFamily="34" charset="0"/>
              <a:cs typeface="Segoe UI" panose="020B0502040204020203" pitchFamily="34" charset="0"/>
            </a:rPr>
            <a:t>Inspection Completed by PHA’s FYE</a:t>
          </a:r>
        </a:p>
      </dsp:txBody>
      <dsp:txXfrm>
        <a:off x="4116644" y="2734386"/>
        <a:ext cx="1904556" cy="1904078"/>
      </dsp:txXfrm>
    </dsp:sp>
    <dsp:sp modelId="{2C60A545-425E-4EC5-9A48-B2E1135F984A}">
      <dsp:nvSpPr>
        <dsp:cNvPr id="0" name=""/>
        <dsp:cNvSpPr/>
      </dsp:nvSpPr>
      <dsp:spPr>
        <a:xfrm rot="2700000">
          <a:off x="688419" y="2258040"/>
          <a:ext cx="2856268" cy="2856268"/>
        </a:xfrm>
        <a:prstGeom prst="teardrop">
          <a:avLst>
            <a:gd name="adj" fmla="val 100000"/>
          </a:avLst>
        </a:prstGeom>
        <a:gradFill rotWithShape="0">
          <a:gsLst>
            <a:gs pos="0">
              <a:schemeClr val="accent2">
                <a:hueOff val="9428591"/>
                <a:satOff val="-5505"/>
                <a:lumOff val="-36272"/>
                <a:alphaOff val="0"/>
                <a:satMod val="103000"/>
                <a:lumMod val="102000"/>
                <a:tint val="94000"/>
              </a:schemeClr>
            </a:gs>
            <a:gs pos="50000">
              <a:schemeClr val="accent2">
                <a:hueOff val="9428591"/>
                <a:satOff val="-5505"/>
                <a:lumOff val="-36272"/>
                <a:alphaOff val="0"/>
                <a:satMod val="110000"/>
                <a:lumMod val="100000"/>
                <a:shade val="100000"/>
              </a:schemeClr>
            </a:gs>
            <a:gs pos="100000">
              <a:schemeClr val="accent2">
                <a:hueOff val="9428591"/>
                <a:satOff val="-5505"/>
                <a:lumOff val="-362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EE2CAF-C898-4D25-8F19-491E28B7FE9E}">
      <dsp:nvSpPr>
        <dsp:cNvPr id="0" name=""/>
        <dsp:cNvSpPr/>
      </dsp:nvSpPr>
      <dsp:spPr>
        <a:xfrm>
          <a:off x="783977" y="2353470"/>
          <a:ext cx="2666378" cy="2665910"/>
        </a:xfrm>
        <a:prstGeom prst="ellipse">
          <a:avLst/>
        </a:prstGeom>
        <a:solidFill>
          <a:schemeClr val="lt1">
            <a:alpha val="90000"/>
            <a:hueOff val="0"/>
            <a:satOff val="0"/>
            <a:lumOff val="0"/>
            <a:alphaOff val="0"/>
          </a:schemeClr>
        </a:solidFill>
        <a:ln w="6350" cap="flat" cmpd="sng" algn="ctr">
          <a:solidFill>
            <a:schemeClr val="accent2">
              <a:hueOff val="9428591"/>
              <a:satOff val="-5505"/>
              <a:lumOff val="-3627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777875">
            <a:lnSpc>
              <a:spcPct val="90000"/>
            </a:lnSpc>
            <a:spcBef>
              <a:spcPct val="0"/>
            </a:spcBef>
            <a:spcAft>
              <a:spcPct val="35000"/>
            </a:spcAft>
            <a:buNone/>
          </a:pPr>
          <a:r>
            <a:rPr lang="en-US" sz="1750" b="1" kern="1200" dirty="0">
              <a:latin typeface="Segoe UI" panose="020B0502040204020203" pitchFamily="34" charset="0"/>
              <a:cs typeface="Segoe UI" panose="020B0502040204020203" pitchFamily="34" charset="0"/>
            </a:rPr>
            <a:t>PASS </a:t>
          </a:r>
        </a:p>
        <a:p>
          <a:pPr marL="0" lvl="0" indent="0" algn="ctr" defTabSz="777875">
            <a:lnSpc>
              <a:spcPct val="90000"/>
            </a:lnSpc>
            <a:spcBef>
              <a:spcPct val="0"/>
            </a:spcBef>
            <a:spcAft>
              <a:spcPct val="35000"/>
            </a:spcAft>
            <a:buNone/>
          </a:pPr>
          <a:r>
            <a:rPr lang="en-US" sz="1750" b="0" kern="1200" dirty="0">
              <a:latin typeface="Segoe UI" panose="020B0502040204020203" pitchFamily="34" charset="0"/>
              <a:cs typeface="Segoe UI" panose="020B0502040204020203" pitchFamily="34" charset="0"/>
            </a:rPr>
            <a:t>Inspection Conducted 3 months prior to PHA’s FYE</a:t>
          </a:r>
          <a:endParaRPr lang="en-US" sz="1750" b="1" kern="1200" dirty="0">
            <a:latin typeface="Segoe UI" panose="020B0502040204020203" pitchFamily="34" charset="0"/>
            <a:cs typeface="Segoe UI" panose="020B0502040204020203" pitchFamily="34" charset="0"/>
          </a:endParaRPr>
        </a:p>
      </dsp:txBody>
      <dsp:txXfrm>
        <a:off x="1164888" y="2734386"/>
        <a:ext cx="1904556" cy="1904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BA63E-3A04-4B06-9278-95A5F8F551A9}">
      <dsp:nvSpPr>
        <dsp:cNvPr id="0" name=""/>
        <dsp:cNvSpPr/>
      </dsp:nvSpPr>
      <dsp:spPr>
        <a:xfrm>
          <a:off x="0" y="0"/>
          <a:ext cx="4671917" cy="10472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Desk Review</a:t>
          </a:r>
        </a:p>
      </dsp:txBody>
      <dsp:txXfrm>
        <a:off x="30674" y="30674"/>
        <a:ext cx="3419295" cy="985925"/>
      </dsp:txXfrm>
    </dsp:sp>
    <dsp:sp modelId="{AA5A8A4C-B75A-406C-9448-FF594FBAB1A3}">
      <dsp:nvSpPr>
        <dsp:cNvPr id="0" name=""/>
        <dsp:cNvSpPr/>
      </dsp:nvSpPr>
      <dsp:spPr>
        <a:xfrm>
          <a:off x="348876" y="1192728"/>
          <a:ext cx="4671917" cy="10472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On-Site Review</a:t>
          </a:r>
        </a:p>
      </dsp:txBody>
      <dsp:txXfrm>
        <a:off x="379550" y="1223402"/>
        <a:ext cx="3580964" cy="985925"/>
      </dsp:txXfrm>
    </dsp:sp>
    <dsp:sp modelId="{8E225153-D17F-4738-ABF6-2629AFDB8696}">
      <dsp:nvSpPr>
        <dsp:cNvPr id="0" name=""/>
        <dsp:cNvSpPr/>
      </dsp:nvSpPr>
      <dsp:spPr>
        <a:xfrm>
          <a:off x="697753" y="2385456"/>
          <a:ext cx="4671917" cy="10472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Summary Report</a:t>
          </a:r>
        </a:p>
      </dsp:txBody>
      <dsp:txXfrm>
        <a:off x="728427" y="2416130"/>
        <a:ext cx="3580964" cy="985925"/>
      </dsp:txXfrm>
    </dsp:sp>
    <dsp:sp modelId="{DEC217BF-AE48-4AC7-B020-B5E7C1672A01}">
      <dsp:nvSpPr>
        <dsp:cNvPr id="0" name=""/>
        <dsp:cNvSpPr/>
      </dsp:nvSpPr>
      <dsp:spPr>
        <a:xfrm>
          <a:off x="1046630" y="3578185"/>
          <a:ext cx="4671917" cy="10472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Response to Summary Report</a:t>
          </a:r>
        </a:p>
      </dsp:txBody>
      <dsp:txXfrm>
        <a:off x="1077304" y="3608859"/>
        <a:ext cx="3580964" cy="985925"/>
      </dsp:txXfrm>
    </dsp:sp>
    <dsp:sp modelId="{39C865B7-8466-4ACE-9745-39D7B407C493}">
      <dsp:nvSpPr>
        <dsp:cNvPr id="0" name=""/>
        <dsp:cNvSpPr/>
      </dsp:nvSpPr>
      <dsp:spPr>
        <a:xfrm>
          <a:off x="1395507" y="4770913"/>
          <a:ext cx="4671917" cy="10472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Management Follow-Up</a:t>
          </a:r>
        </a:p>
      </dsp:txBody>
      <dsp:txXfrm>
        <a:off x="1426181" y="4801587"/>
        <a:ext cx="3580964" cy="985925"/>
      </dsp:txXfrm>
    </dsp:sp>
    <dsp:sp modelId="{8ACB470E-CDBD-4116-8D88-4D2EFB989E41}">
      <dsp:nvSpPr>
        <dsp:cNvPr id="0" name=""/>
        <dsp:cNvSpPr/>
      </dsp:nvSpPr>
      <dsp:spPr>
        <a:xfrm>
          <a:off x="3991189" y="765091"/>
          <a:ext cx="680727" cy="68072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144353" y="765091"/>
        <a:ext cx="374399" cy="512247"/>
      </dsp:txXfrm>
    </dsp:sp>
    <dsp:sp modelId="{349AB2FC-3D40-40AE-A45B-72C52BCB6000}">
      <dsp:nvSpPr>
        <dsp:cNvPr id="0" name=""/>
        <dsp:cNvSpPr/>
      </dsp:nvSpPr>
      <dsp:spPr>
        <a:xfrm>
          <a:off x="4340066" y="1957819"/>
          <a:ext cx="680727" cy="68072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493230" y="1957819"/>
        <a:ext cx="374399" cy="512247"/>
      </dsp:txXfrm>
    </dsp:sp>
    <dsp:sp modelId="{650094F5-239B-4D57-8353-8EE75156E2A8}">
      <dsp:nvSpPr>
        <dsp:cNvPr id="0" name=""/>
        <dsp:cNvSpPr/>
      </dsp:nvSpPr>
      <dsp:spPr>
        <a:xfrm>
          <a:off x="4688943" y="3133093"/>
          <a:ext cx="680727" cy="68072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842107" y="3133093"/>
        <a:ext cx="374399" cy="512247"/>
      </dsp:txXfrm>
    </dsp:sp>
    <dsp:sp modelId="{D32EB3D5-7C11-4D3E-8A39-7688F466775D}">
      <dsp:nvSpPr>
        <dsp:cNvPr id="0" name=""/>
        <dsp:cNvSpPr/>
      </dsp:nvSpPr>
      <dsp:spPr>
        <a:xfrm>
          <a:off x="5037820" y="4337458"/>
          <a:ext cx="680727" cy="68072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5190984" y="4337458"/>
        <a:ext cx="374399" cy="51224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48ACFA-62C5-417E-84B5-B5EFCFA4EA39}"/>
              </a:ext>
            </a:extLst>
          </p:cNvPr>
          <p:cNvSpPr>
            <a:spLocks noGrp="1"/>
          </p:cNvSpPr>
          <p:nvPr>
            <p:ph type="ftr" sz="quarter" idx="2"/>
          </p:nvPr>
        </p:nvSpPr>
        <p:spPr>
          <a:xfrm>
            <a:off x="377952" y="9072155"/>
            <a:ext cx="5071872" cy="284845"/>
          </a:xfrm>
          <a:prstGeom prst="rect">
            <a:avLst/>
          </a:prstGeom>
        </p:spPr>
        <p:txBody>
          <a:bodyPr vert="horz" lIns="96661" tIns="48331" rIns="96661" bIns="48331" rtlCol="0" anchor="ctr"/>
          <a:lstStyle>
            <a:lvl1pPr algn="l">
              <a:defRPr sz="1300"/>
            </a:lvl1pPr>
          </a:lstStyle>
          <a:p>
            <a:r>
              <a:rPr lang="en-US" sz="1100" dirty="0"/>
              <a:t>©2024 The Nelrod Company, Fort Worth, Texas 76107</a:t>
            </a:r>
          </a:p>
        </p:txBody>
      </p:sp>
      <p:sp>
        <p:nvSpPr>
          <p:cNvPr id="5" name="Slide Number Placeholder 4">
            <a:extLst>
              <a:ext uri="{FF2B5EF4-FFF2-40B4-BE49-F238E27FC236}">
                <a16:creationId xmlns:a16="http://schemas.microsoft.com/office/drawing/2014/main" id="{A89897DA-F34D-4EE1-894C-13AAF39E9DAB}"/>
              </a:ext>
            </a:extLst>
          </p:cNvPr>
          <p:cNvSpPr>
            <a:spLocks noGrp="1"/>
          </p:cNvSpPr>
          <p:nvPr>
            <p:ph type="sldNum" sz="quarter" idx="3"/>
          </p:nvPr>
        </p:nvSpPr>
        <p:spPr>
          <a:xfrm>
            <a:off x="3657600" y="8875273"/>
            <a:ext cx="3169920" cy="481726"/>
          </a:xfrm>
          <a:prstGeom prst="rect">
            <a:avLst/>
          </a:prstGeom>
        </p:spPr>
        <p:txBody>
          <a:bodyPr vert="horz" lIns="96661" tIns="48331" rIns="96661" bIns="48331" rtlCol="0" anchor="b"/>
          <a:lstStyle>
            <a:lvl1pPr algn="r">
              <a:defRPr sz="1300"/>
            </a:lvl1pPr>
          </a:lstStyle>
          <a:p>
            <a:r>
              <a:rPr lang="en-US" dirty="0"/>
              <a:t>pg. </a:t>
            </a:r>
            <a:fld id="{8AE8331D-B5DD-442B-86DC-2A0606175508}" type="slidenum">
              <a:rPr lang="en-US" smtClean="0"/>
              <a:t>‹#›</a:t>
            </a:fld>
            <a:endParaRPr lang="en-US" dirty="0"/>
          </a:p>
        </p:txBody>
      </p:sp>
      <p:pic>
        <p:nvPicPr>
          <p:cNvPr id="2" name="Picture 1" descr="A picture containing icon&#10;&#10;Description automatically generated">
            <a:extLst>
              <a:ext uri="{FF2B5EF4-FFF2-40B4-BE49-F238E27FC236}">
                <a16:creationId xmlns:a16="http://schemas.microsoft.com/office/drawing/2014/main" id="{9377C0EE-9846-1931-DDF7-10A2B3B80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52" y="463038"/>
            <a:ext cx="1844576" cy="294063"/>
          </a:xfrm>
          <a:prstGeom prst="rect">
            <a:avLst/>
          </a:prstGeom>
        </p:spPr>
      </p:pic>
    </p:spTree>
    <p:extLst>
      <p:ext uri="{BB962C8B-B14F-4D97-AF65-F5344CB8AC3E}">
        <p14:creationId xmlns:p14="http://schemas.microsoft.com/office/powerpoint/2010/main" val="2801160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4B8CDFD-F146-494E-B735-B6701D4C1EF2}" type="datetimeFigureOut">
              <a:rPr lang="en-US" smtClean="0"/>
              <a:t>4/8/2024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0B7FB5C-6E37-4D98-848F-36180E88F847}" type="slidenum">
              <a:rPr lang="en-US" smtClean="0"/>
              <a:t>‹#›</a:t>
            </a:fld>
            <a:endParaRPr lang="en-US"/>
          </a:p>
        </p:txBody>
      </p:sp>
    </p:spTree>
    <p:extLst>
      <p:ext uri="{BB962C8B-B14F-4D97-AF65-F5344CB8AC3E}">
        <p14:creationId xmlns:p14="http://schemas.microsoft.com/office/powerpoint/2010/main" val="201963518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1pPr>
    <a:lvl2pPr marL="628650" indent="-171450" algn="l" defTabSz="914400" rtl="0" eaLnBrk="1" latinLnBrk="0" hangingPunct="1">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2pPr>
    <a:lvl3pPr marL="1085850" indent="-171450" algn="l" defTabSz="914400" rtl="0" eaLnBrk="1" latinLnBrk="0" hangingPunct="1">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3pPr>
    <a:lvl4pPr marL="1543050" indent="-171450" algn="l" defTabSz="914400" rtl="0" eaLnBrk="1" latinLnBrk="0" hangingPunct="1">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2000250" indent="-171450" algn="l" defTabSz="914400" rtl="0" eaLnBrk="1" latinLnBrk="0" hangingPunct="1">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hud.gov/sites/dfiles/PIH/documents/CapFundcertinstructionsFY25.pdf"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hud.gov/program_offices/public_indian_housing/programs/ph/am/accounti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50B7FB5C-6E37-4D98-848F-36180E88F847}" type="slidenum">
              <a:rPr lang="en-US" sz="1400">
                <a:solidFill>
                  <a:prstClr val="black"/>
                </a:solidFill>
                <a:latin typeface="Calibri" panose="020F0502020204030204"/>
              </a:rPr>
              <a:pPr defTabSz="966612">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9821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7660931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0000"/>
                </a:solidFill>
                <a:effectLst/>
                <a:latin typeface="Open Sans" panose="020B0606030504020204" pitchFamily="34" charset="0"/>
              </a:rPr>
              <a:t>Informal procurement methods.</a:t>
            </a:r>
            <a:r>
              <a:rPr lang="en-US" b="0" i="0" dirty="0">
                <a:solidFill>
                  <a:srgbClr val="000000"/>
                </a:solidFill>
                <a:effectLst/>
                <a:latin typeface="Open Sans" panose="020B0606030504020204" pitchFamily="34" charset="0"/>
              </a:rPr>
              <a:t> When the value of the procurement for property or services does not exceed the simplified acquisition threshold (SAT).</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May use informal procurement methods to expedite the completion of its transactions and minimize the associated administrative burden and cost.</a:t>
            </a:r>
          </a:p>
          <a:p>
            <a:endParaRPr lang="en-US" b="0"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Petty Cash</a:t>
            </a:r>
          </a:p>
          <a:p>
            <a:r>
              <a:rPr lang="en-US" dirty="0"/>
              <a:t>Used for very small, one-time purchases.</a:t>
            </a:r>
          </a:p>
          <a:p>
            <a:r>
              <a:rPr lang="en-US" dirty="0"/>
              <a:t>Petty cash fund policy includes: </a:t>
            </a:r>
          </a:p>
          <a:p>
            <a:pPr marL="181240" indent="-181240">
              <a:buFont typeface="Calibri" panose="020F0502020204030204" pitchFamily="34" charset="0"/>
              <a:buChar char="‒"/>
            </a:pPr>
            <a:r>
              <a:rPr lang="en-US" dirty="0"/>
              <a:t>Maximum amount of money to be kept in the fund </a:t>
            </a:r>
          </a:p>
          <a:p>
            <a:pPr marL="181240" indent="-181240">
              <a:buFont typeface="Calibri" panose="020F0502020204030204" pitchFamily="34" charset="0"/>
              <a:buChar char="‒"/>
            </a:pPr>
            <a:r>
              <a:rPr lang="en-US" dirty="0"/>
              <a:t>Maximum purchase amount </a:t>
            </a:r>
          </a:p>
          <a:p>
            <a:pPr marL="181240" indent="-181240">
              <a:buFont typeface="Calibri" panose="020F0502020204030204" pitchFamily="34" charset="0"/>
              <a:buChar char="‒"/>
            </a:pPr>
            <a:r>
              <a:rPr lang="en-US" dirty="0"/>
              <a:t>Staff person(s) to administer fund </a:t>
            </a:r>
          </a:p>
          <a:p>
            <a:pPr marL="181240" indent="-181240">
              <a:buFont typeface="Calibri" panose="020F0502020204030204" pitchFamily="34" charset="0"/>
              <a:buChar char="‒"/>
            </a:pPr>
            <a:r>
              <a:rPr lang="en-US" dirty="0"/>
              <a:t>Documentation needed to support purchases </a:t>
            </a:r>
          </a:p>
          <a:p>
            <a:pPr marL="181240" indent="-181240">
              <a:buFont typeface="Calibri" panose="020F0502020204030204" pitchFamily="34" charset="0"/>
              <a:buChar char="‒"/>
            </a:pPr>
            <a:r>
              <a:rPr lang="en-US" dirty="0"/>
              <a:t>Method for tracking purchases </a:t>
            </a:r>
          </a:p>
          <a:p>
            <a:pPr marL="181240" indent="-181240">
              <a:buFont typeface="Calibri" panose="020F0502020204030204" pitchFamily="34" charset="0"/>
              <a:buChar char="‒"/>
            </a:pPr>
            <a:r>
              <a:rPr lang="en-US" dirty="0"/>
              <a:t>When funds are replenished</a:t>
            </a:r>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MICRO PURCHASES</a:t>
            </a:r>
          </a:p>
          <a:p>
            <a:r>
              <a:rPr lang="en-US" b="0" i="0" dirty="0">
                <a:solidFill>
                  <a:srgbClr val="000000"/>
                </a:solidFill>
                <a:effectLst/>
                <a:latin typeface="Open Sans" panose="020B0606030504020204" pitchFamily="34" charset="0"/>
              </a:rPr>
              <a:t>May award without soliciting competitive quotations if the price is reasonable. </a:t>
            </a:r>
          </a:p>
          <a:p>
            <a:r>
              <a:rPr lang="en-US" b="0" i="0" dirty="0">
                <a:solidFill>
                  <a:srgbClr val="000000"/>
                </a:solidFill>
                <a:effectLst/>
                <a:latin typeface="Open Sans" panose="020B0606030504020204" pitchFamily="34" charset="0"/>
              </a:rPr>
              <a:t>PHAs shall distribute Micro Purchases equitably among qualified vendors.</a:t>
            </a:r>
          </a:p>
          <a:p>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pPr defTabSz="966612">
              <a:spcAft>
                <a:spcPts val="1903"/>
              </a:spcAft>
              <a:defRPr/>
            </a:pPr>
            <a:r>
              <a:rPr lang="en-US" sz="1700" b="1"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SMALL PURCHASES</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Quotations are solicited based on specification, scope, other criteria, with a deadline for submission.</a:t>
            </a:r>
          </a:p>
          <a:p>
            <a:pPr defTabSz="966612">
              <a:defRPr/>
            </a:pPr>
            <a:r>
              <a:rPr lang="en-US" sz="1300" dirty="0">
                <a:latin typeface="Segoe UI" panose="020B0502040204020203" pitchFamily="34" charset="0"/>
                <a:cs typeface="Segoe UI" panose="020B0502040204020203" pitchFamily="34" charset="0"/>
              </a:rPr>
              <a:t>Award based on quote that best meets solicitation criteria.</a:t>
            </a:r>
            <a:endPar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endParaRPr lang="en-US" i="0" dirty="0"/>
          </a:p>
        </p:txBody>
      </p:sp>
      <p:sp>
        <p:nvSpPr>
          <p:cNvPr id="4" name="Slide Number Placeholder 3"/>
          <p:cNvSpPr>
            <a:spLocks noGrp="1"/>
          </p:cNvSpPr>
          <p:nvPr>
            <p:ph type="sldNum" sz="quarter" idx="5"/>
          </p:nvPr>
        </p:nvSpPr>
        <p:spPr/>
        <p:txBody>
          <a:bodyPr/>
          <a:lstStyle/>
          <a:p>
            <a:fld id="{6EEAAEC9-CCD5-41FA-A9FA-BC50BCE6773F}" type="slidenum">
              <a:rPr lang="en-US" smtClean="0"/>
              <a:t>119</a:t>
            </a:fld>
            <a:endParaRPr lang="en-US"/>
          </a:p>
        </p:txBody>
      </p:sp>
    </p:spTree>
    <p:extLst>
      <p:ext uri="{BB962C8B-B14F-4D97-AF65-F5344CB8AC3E}">
        <p14:creationId xmlns:p14="http://schemas.microsoft.com/office/powerpoint/2010/main" val="34667739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000000"/>
                </a:solidFill>
                <a:effectLst/>
                <a:latin typeface="Open Sans" panose="020B0606030504020204" pitchFamily="34" charset="0"/>
              </a:rPr>
              <a:t>Noncompetitive procurement.</a:t>
            </a:r>
            <a:r>
              <a:rPr lang="en-US" b="0" i="0" dirty="0">
                <a:solidFill>
                  <a:srgbClr val="000000"/>
                </a:solidFill>
                <a:effectLst/>
                <a:latin typeface="Open Sans" panose="020B0606030504020204" pitchFamily="34" charset="0"/>
              </a:rPr>
              <a:t> There are specific circumstances in which noncompetitive procurement can be used. Noncompetitive procurement can only be awarded if one or more of the following circumstances apply:</a:t>
            </a:r>
          </a:p>
          <a:p>
            <a:pPr algn="l"/>
            <a:endParaRPr lang="en-US" b="0" i="0" dirty="0">
              <a:solidFill>
                <a:srgbClr val="000000"/>
              </a:solidFill>
              <a:effectLst/>
              <a:latin typeface="Open Sans" panose="020B0606030504020204" pitchFamily="34" charset="0"/>
            </a:endParaRPr>
          </a:p>
          <a:p>
            <a:pPr marL="241653" indent="-241653">
              <a:buAutoNum type="arabicParenBoth"/>
            </a:pPr>
            <a:r>
              <a:rPr lang="en-US" b="0" i="0" dirty="0">
                <a:solidFill>
                  <a:srgbClr val="000000"/>
                </a:solidFill>
                <a:effectLst/>
                <a:latin typeface="Open Sans" panose="020B0606030504020204" pitchFamily="34" charset="0"/>
              </a:rPr>
              <a:t>The acquisition of property or services, the aggregate dollar amount of which does not exceed the micro-purchase threshold (see paragraph (a)(1) of this section);</a:t>
            </a:r>
          </a:p>
          <a:p>
            <a:pPr marL="241653" indent="-241653">
              <a:buAutoNum type="arabicParenBoth"/>
            </a:pPr>
            <a:r>
              <a:rPr lang="en-US" b="0" i="0" dirty="0">
                <a:solidFill>
                  <a:srgbClr val="000000"/>
                </a:solidFill>
                <a:effectLst/>
                <a:latin typeface="Open Sans" panose="020B0606030504020204" pitchFamily="34" charset="0"/>
              </a:rPr>
              <a:t>(2) The item is available only from a single source;</a:t>
            </a:r>
          </a:p>
          <a:p>
            <a:pPr marL="241653" indent="-241653">
              <a:buAutoNum type="arabicParenBoth"/>
            </a:pPr>
            <a:r>
              <a:rPr lang="en-US" b="0" i="0" dirty="0">
                <a:solidFill>
                  <a:srgbClr val="000000"/>
                </a:solidFill>
                <a:effectLst/>
                <a:latin typeface="Open Sans" panose="020B0606030504020204" pitchFamily="34" charset="0"/>
              </a:rPr>
              <a:t>(3) The public exigency or emergency for the requirement will not permit a delay resulting from publicizing a competitive solicitation;</a:t>
            </a:r>
          </a:p>
          <a:p>
            <a:pPr marL="241653" indent="-241653">
              <a:buAutoNum type="arabicParenBoth"/>
            </a:pPr>
            <a:r>
              <a:rPr lang="en-US" b="0" i="0" dirty="0">
                <a:solidFill>
                  <a:srgbClr val="000000"/>
                </a:solidFill>
                <a:effectLst/>
                <a:latin typeface="Open Sans" panose="020B0606030504020204" pitchFamily="34" charset="0"/>
              </a:rPr>
              <a:t>(4) The Federal awarding agency or pass-through entity expressly authorizes a noncompetitive procurement in response to a written request from the non-Federal entity; or</a:t>
            </a:r>
          </a:p>
          <a:p>
            <a:pPr marL="241653" indent="-241653">
              <a:buAutoNum type="arabicParenBoth"/>
            </a:pPr>
            <a:r>
              <a:rPr lang="en-US" b="0" i="0" dirty="0">
                <a:solidFill>
                  <a:srgbClr val="000000"/>
                </a:solidFill>
                <a:effectLst/>
                <a:latin typeface="Open Sans" panose="020B0606030504020204" pitchFamily="34" charset="0"/>
              </a:rPr>
              <a:t>(5) After solicitation of a number of sources, competition is determined inadequate.</a:t>
            </a:r>
          </a:p>
          <a:p>
            <a:pPr marL="241653" indent="-241653">
              <a:buAutoNum type="arabicParenBoth"/>
            </a:pPr>
            <a:endParaRPr lang="en-US" b="0" i="0" dirty="0">
              <a:solidFill>
                <a:srgbClr val="000000"/>
              </a:solidFill>
              <a:effectLst/>
              <a:latin typeface="Open Sans" panose="020B0606030504020204" pitchFamily="34" charset="0"/>
            </a:endParaRPr>
          </a:p>
          <a:p>
            <a:pPr defTabSz="966612">
              <a:spcAft>
                <a:spcPts val="1903"/>
              </a:spcAft>
              <a:defRPr/>
            </a:pPr>
            <a:r>
              <a:rPr lang="en-US" sz="1700" b="1"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SOLE SOURCE PROCUREMENT</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Method used when only a single source for the good or service, or no reasonable alternative source, exists. Must comply with 2 CFR 200.320(c). </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May require justification.</a:t>
            </a:r>
          </a:p>
          <a:p>
            <a:pPr defTabSz="966612">
              <a:defRPr/>
            </a:pPr>
            <a:endPar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defTabSz="966612">
              <a:spcAft>
                <a:spcPts val="1903"/>
              </a:spcAft>
              <a:defRPr/>
            </a:pPr>
            <a:r>
              <a:rPr lang="en-US" sz="1700" b="1"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EMERGENCY PROCUREMENT</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This procurement may be done in response to an unexpected event in which health and safety are at risk.</a:t>
            </a:r>
          </a:p>
          <a:p>
            <a:pPr defTabSz="966612">
              <a:defRPr/>
            </a:pPr>
            <a:r>
              <a:rPr lang="en-US" sz="1300" dirty="0">
                <a:solidFill>
                  <a:prstClr val="white"/>
                </a:solidFill>
                <a:latin typeface="Segoe UI" panose="020B0502040204020203" pitchFamily="34" charset="0"/>
                <a:cs typeface="Segoe UI" panose="020B0502040204020203" pitchFamily="34" charset="0"/>
              </a:rPr>
              <a:t>Justification required.</a:t>
            </a:r>
            <a:endPar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120</a:t>
            </a:fld>
            <a:endParaRPr lang="en-US"/>
          </a:p>
        </p:txBody>
      </p:sp>
    </p:spTree>
    <p:extLst>
      <p:ext uri="{BB962C8B-B14F-4D97-AF65-F5344CB8AC3E}">
        <p14:creationId xmlns:p14="http://schemas.microsoft.com/office/powerpoint/2010/main" val="26431406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a:t>
            </a:r>
          </a:p>
          <a:p>
            <a:r>
              <a:rPr lang="en-US" dirty="0"/>
              <a:t>PHA has to purchase 40 new refrigerators estimated to cost $32,000. PHA should solicit and receive 3 quotes from qualified vendors (small purchase). Instead, PHA orders 10 refrigerators at a time from the same vendor to stay below micro-purchase threshold and will not have to solicit quotes.</a:t>
            </a:r>
          </a:p>
        </p:txBody>
      </p:sp>
      <p:sp>
        <p:nvSpPr>
          <p:cNvPr id="4" name="Slide Number Placeholder 3"/>
          <p:cNvSpPr>
            <a:spLocks noGrp="1"/>
          </p:cNvSpPr>
          <p:nvPr>
            <p:ph type="sldNum" sz="quarter" idx="5"/>
          </p:nvPr>
        </p:nvSpPr>
        <p:spPr/>
        <p:txBody>
          <a:bodyPr/>
          <a:lstStyle/>
          <a:p>
            <a:fld id="{6EEAAEC9-CCD5-41FA-A9FA-BC50BCE6773F}" type="slidenum">
              <a:rPr lang="en-US" smtClean="0"/>
              <a:t>121</a:t>
            </a:fld>
            <a:endParaRPr lang="en-US"/>
          </a:p>
        </p:txBody>
      </p:sp>
    </p:spTree>
    <p:extLst>
      <p:ext uri="{BB962C8B-B14F-4D97-AF65-F5344CB8AC3E}">
        <p14:creationId xmlns:p14="http://schemas.microsoft.com/office/powerpoint/2010/main" val="13230135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0000"/>
              </a:lnSpc>
            </a:pPr>
            <a:r>
              <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There are many factors you should consider.</a:t>
            </a:r>
          </a:p>
          <a:p>
            <a:endParaRPr lang="en-US" dirty="0"/>
          </a:p>
          <a:p>
            <a:r>
              <a:rPr lang="en-US" b="1" dirty="0"/>
              <a:t>1. Price competition. </a:t>
            </a:r>
            <a:r>
              <a:rPr lang="en-US" dirty="0"/>
              <a:t>Normally, effective price competition results in realistic pricing, and a fixed-price contract is ordinarily in the PHA’s interest. </a:t>
            </a:r>
          </a:p>
          <a:p>
            <a:endParaRPr lang="en-US" dirty="0"/>
          </a:p>
          <a:p>
            <a:r>
              <a:rPr lang="en-US" b="1" dirty="0"/>
              <a:t>2. Price analysis. </a:t>
            </a:r>
            <a:r>
              <a:rPr lang="en-US" dirty="0"/>
              <a:t>Price analysis, with or without competition, may provide a basis for selecting the contract type. The degree to which price analysis can provide a realistic pricing standard should be carefully considered. </a:t>
            </a:r>
          </a:p>
          <a:p>
            <a:endParaRPr lang="en-US" dirty="0"/>
          </a:p>
          <a:p>
            <a:r>
              <a:rPr lang="en-US" b="1" dirty="0"/>
              <a:t>3. Cost analysis</a:t>
            </a:r>
            <a:r>
              <a:rPr lang="en-US" dirty="0"/>
              <a:t>. In the absence of effective price competition and if price analysis is not sufficient, the cost estimates of the offeror and the PHA provide the bases for negotiating contract pricing arrangements. It is essential that the uncertainties involved in performance and their possible impact upon costs be identified and evaluated, so that a contract type that places a reasonable degree of cost responsibility upon the contractor can be negotiated. </a:t>
            </a:r>
          </a:p>
          <a:p>
            <a:endParaRPr lang="en-US" dirty="0"/>
          </a:p>
          <a:p>
            <a:r>
              <a:rPr lang="en-US" b="1" dirty="0"/>
              <a:t>4. Type and complexity of the requirement. </a:t>
            </a:r>
            <a:r>
              <a:rPr lang="en-US" dirty="0"/>
              <a:t>Complex requirements, particularly those unique to the PHA, usually result in greater risk assumption by the PHA. This situation is especially true for complex development contracts, when performance uncertainties or the likelihood of changes makes it difficult to estimate performance costs in advance. As a requirement recurs or as quantity production begins, the cost risk should shift to the contractor, and a fixed-price contract should be considered. </a:t>
            </a:r>
          </a:p>
          <a:p>
            <a:endParaRPr lang="en-US" dirty="0"/>
          </a:p>
          <a:p>
            <a:r>
              <a:rPr lang="en-US" b="1" dirty="0"/>
              <a:t>5. Urgency of the requirement. </a:t>
            </a:r>
            <a:r>
              <a:rPr lang="en-US" dirty="0"/>
              <a:t>If urgency is a primary factor, the PHA may choose to assume a greater proportion of risk or it may offer incentives to ensure timely contract performance. </a:t>
            </a:r>
          </a:p>
          <a:p>
            <a:endParaRPr lang="en-US" dirty="0"/>
          </a:p>
          <a:p>
            <a:r>
              <a:rPr lang="en-US" b="1" dirty="0"/>
              <a:t>6. Period of performance. </a:t>
            </a:r>
            <a:r>
              <a:rPr lang="en-US" dirty="0"/>
              <a:t>In times of economic uncertainty, contracts extending over a relatively long period may require economic price adjustment terms. </a:t>
            </a:r>
          </a:p>
          <a:p>
            <a:endParaRPr lang="en-US" dirty="0"/>
          </a:p>
          <a:p>
            <a:r>
              <a:rPr lang="en-US" b="1" dirty="0"/>
              <a:t>7. Contractor’s technical capability and financial responsibility. </a:t>
            </a:r>
          </a:p>
          <a:p>
            <a:endParaRPr lang="en-US" dirty="0"/>
          </a:p>
          <a:p>
            <a:r>
              <a:rPr lang="en-US" b="1" dirty="0"/>
              <a:t>8. Adequacy of the contractor’s accounting system. </a:t>
            </a:r>
            <a:r>
              <a:rPr lang="en-US" dirty="0"/>
              <a:t>Before agreeing on a contract type other than firm-fixed-price, the Contracting Officer should ensure that the contractor’s accounting system will permit timely development of all necessary cost data in the form required by the proposed contract type. This factor may be critical when the contract type requires price revision while performance is in progress, or when a cost-reimbursement contract is being considered and all current or past experience with the contractor has been on a fixed price basis.</a:t>
            </a:r>
          </a:p>
          <a:p>
            <a:endParaRPr lang="en-US" dirty="0"/>
          </a:p>
          <a:p>
            <a:r>
              <a:rPr lang="en-US" b="1" dirty="0"/>
              <a:t>9. Concurrent contracts. </a:t>
            </a:r>
            <a:r>
              <a:rPr lang="en-US" dirty="0"/>
              <a:t>If performance under the proposed contract involves concurrent operations under other contracts, the impact of those contracts, including their pricing arrangements, should be considered. </a:t>
            </a:r>
          </a:p>
          <a:p>
            <a:endParaRPr lang="en-US" dirty="0"/>
          </a:p>
          <a:p>
            <a:r>
              <a:rPr lang="en-US" b="1" dirty="0"/>
              <a:t>10. Extent and nature of proposed subcontracting. </a:t>
            </a:r>
            <a:r>
              <a:rPr lang="en-US" dirty="0"/>
              <a:t>If the contractor proposes extensive subcontracting, a contract type reflecting the actual risks to the prime contractor should be selected. </a:t>
            </a:r>
          </a:p>
          <a:p>
            <a:endParaRPr lang="en-US" dirty="0"/>
          </a:p>
          <a:p>
            <a:r>
              <a:rPr lang="en-US" b="1" dirty="0"/>
              <a:t>11. Procurement history. </a:t>
            </a:r>
            <a:r>
              <a:rPr lang="en-US" dirty="0"/>
              <a:t>Contractor risk usually decreases as the requirement is repetitively acquired. Also, product descriptions or descriptions of services to be performed can be defined more clearly. </a:t>
            </a:r>
          </a:p>
        </p:txBody>
      </p:sp>
      <p:sp>
        <p:nvSpPr>
          <p:cNvPr id="4" name="Slide Number Placeholder 3"/>
          <p:cNvSpPr>
            <a:spLocks noGrp="1"/>
          </p:cNvSpPr>
          <p:nvPr>
            <p:ph type="sldNum" sz="quarter" idx="5"/>
          </p:nvPr>
        </p:nvSpPr>
        <p:spPr/>
        <p:txBody>
          <a:bodyPr/>
          <a:lstStyle/>
          <a:p>
            <a:fld id="{6EEAAEC9-CCD5-41FA-A9FA-BC50BCE6773F}" type="slidenum">
              <a:rPr lang="en-US" smtClean="0"/>
              <a:t>122</a:t>
            </a:fld>
            <a:endParaRPr lang="en-US"/>
          </a:p>
        </p:txBody>
      </p:sp>
    </p:spTree>
    <p:extLst>
      <p:ext uri="{BB962C8B-B14F-4D97-AF65-F5344CB8AC3E}">
        <p14:creationId xmlns:p14="http://schemas.microsoft.com/office/powerpoint/2010/main" val="15973733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123</a:t>
            </a:fld>
            <a:endParaRPr lang="en-US"/>
          </a:p>
        </p:txBody>
      </p:sp>
    </p:spTree>
    <p:extLst>
      <p:ext uri="{BB962C8B-B14F-4D97-AF65-F5344CB8AC3E}">
        <p14:creationId xmlns:p14="http://schemas.microsoft.com/office/powerpoint/2010/main" val="7522584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903"/>
              </a:spcAft>
            </a:pPr>
            <a:r>
              <a:rPr lang="en-US" sz="1300" dirty="0">
                <a:latin typeface="Arial" panose="020B0604020202020204" pitchFamily="34" charset="0"/>
                <a:cs typeface="Arial" panose="020B0604020202020204" pitchFamily="34" charset="0"/>
              </a:rPr>
              <a:t>Petty cash</a:t>
            </a:r>
          </a:p>
          <a:p>
            <a:pPr>
              <a:spcAft>
                <a:spcPts val="1903"/>
              </a:spcAft>
            </a:pPr>
            <a:r>
              <a:rPr lang="en-US" sz="1300" dirty="0">
                <a:latin typeface="Arial" panose="020B0604020202020204" pitchFamily="34" charset="0"/>
                <a:cs typeface="Arial" panose="020B0604020202020204" pitchFamily="34" charset="0"/>
              </a:rPr>
              <a:t>Micro purchasing</a:t>
            </a:r>
          </a:p>
          <a:p>
            <a:pPr>
              <a:spcAft>
                <a:spcPts val="1903"/>
              </a:spcAft>
            </a:pPr>
            <a:r>
              <a:rPr lang="en-US" sz="1300" dirty="0">
                <a:latin typeface="Arial" panose="020B0604020202020204" pitchFamily="34" charset="0"/>
                <a:cs typeface="Arial" panose="020B0604020202020204" pitchFamily="34" charset="0"/>
              </a:rPr>
              <a:t>Small purchase threshold</a:t>
            </a:r>
          </a:p>
          <a:p>
            <a:endParaRPr lang="en-US" dirty="0"/>
          </a:p>
        </p:txBody>
      </p:sp>
      <p:sp>
        <p:nvSpPr>
          <p:cNvPr id="4" name="Slide Number Placeholder 3"/>
          <p:cNvSpPr>
            <a:spLocks noGrp="1"/>
          </p:cNvSpPr>
          <p:nvPr>
            <p:ph type="sldNum" sz="quarter" idx="5"/>
          </p:nvPr>
        </p:nvSpPr>
        <p:spPr/>
        <p:txBody>
          <a:bodyPr/>
          <a:lstStyle/>
          <a:p>
            <a:pPr defTabSz="966612">
              <a:defRPr/>
            </a:pPr>
            <a:fld id="{9ED7E023-38D3-4816-BA35-7F69907D9F35}" type="slidenum">
              <a:rPr lang="en-US">
                <a:solidFill>
                  <a:prstClr val="black"/>
                </a:solidFill>
                <a:latin typeface="Calibri" panose="020F0502020204030204"/>
              </a:rPr>
              <a:pPr defTabSz="966612">
                <a:defRPr/>
              </a:pPr>
              <a:t>124</a:t>
            </a:fld>
            <a:endParaRPr lang="en-US">
              <a:solidFill>
                <a:prstClr val="black"/>
              </a:solidFill>
              <a:latin typeface="Calibri" panose="020F0502020204030204"/>
            </a:endParaRPr>
          </a:p>
        </p:txBody>
      </p:sp>
    </p:spTree>
    <p:extLst>
      <p:ext uri="{BB962C8B-B14F-4D97-AF65-F5344CB8AC3E}">
        <p14:creationId xmlns:p14="http://schemas.microsoft.com/office/powerpoint/2010/main" val="30692056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RFP – Request for Proposal</a:t>
            </a:r>
          </a:p>
          <a:p>
            <a:r>
              <a:rPr lang="en-US" dirty="0"/>
              <a:t>RFQ – Request for Qualifications</a:t>
            </a:r>
          </a:p>
        </p:txBody>
      </p:sp>
      <p:sp>
        <p:nvSpPr>
          <p:cNvPr id="4" name="Slide Number Placeholder 3"/>
          <p:cNvSpPr>
            <a:spLocks noGrp="1"/>
          </p:cNvSpPr>
          <p:nvPr>
            <p:ph type="sldNum" sz="quarter" idx="5"/>
          </p:nvPr>
        </p:nvSpPr>
        <p:spPr/>
        <p:txBody>
          <a:bodyPr/>
          <a:lstStyle/>
          <a:p>
            <a:fld id="{6EEAAEC9-CCD5-41FA-A9FA-BC50BCE6773F}" type="slidenum">
              <a:rPr lang="en-US" smtClean="0"/>
              <a:t>129</a:t>
            </a:fld>
            <a:endParaRPr lang="en-US"/>
          </a:p>
        </p:txBody>
      </p:sp>
    </p:spTree>
    <p:extLst>
      <p:ext uri="{BB962C8B-B14F-4D97-AF65-F5344CB8AC3E}">
        <p14:creationId xmlns:p14="http://schemas.microsoft.com/office/powerpoint/2010/main" val="87476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130</a:t>
            </a:fld>
            <a:endParaRPr lang="en-US"/>
          </a:p>
        </p:txBody>
      </p:sp>
    </p:spTree>
    <p:extLst>
      <p:ext uri="{BB962C8B-B14F-4D97-AF65-F5344CB8AC3E}">
        <p14:creationId xmlns:p14="http://schemas.microsoft.com/office/powerpoint/2010/main" val="11633979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Specific exception per 2 CFR 200.320(f)</a:t>
            </a:r>
          </a:p>
          <a:p>
            <a:pPr marL="181240" indent="-181240">
              <a:buFontTx/>
              <a:buChar char="-"/>
            </a:pPr>
            <a:r>
              <a:rPr lang="en-US" altLang="en-US" dirty="0"/>
              <a:t>Only one source</a:t>
            </a:r>
          </a:p>
          <a:p>
            <a:pPr marL="181240" indent="-181240">
              <a:buFontTx/>
              <a:buChar char="-"/>
            </a:pPr>
            <a:r>
              <a:rPr lang="en-US" altLang="en-US" dirty="0"/>
              <a:t>Public exigency or emergency</a:t>
            </a:r>
          </a:p>
          <a:p>
            <a:pPr marL="181240" indent="-181240">
              <a:buFontTx/>
              <a:buChar char="-"/>
            </a:pPr>
            <a:r>
              <a:rPr lang="en-US" altLang="en-US" dirty="0"/>
              <a:t>HUD agency authorizes </a:t>
            </a:r>
          </a:p>
          <a:p>
            <a:pPr marL="181240" indent="-181240">
              <a:buFontTx/>
              <a:buChar char="-"/>
            </a:pPr>
            <a:r>
              <a:rPr lang="en-US" altLang="en-US" dirty="0"/>
              <a:t>Competition inadequate (after solicitations)</a:t>
            </a:r>
          </a:p>
          <a:p>
            <a:pPr marL="664546" lvl="1" indent="-181240">
              <a:buFontTx/>
              <a:buChar char="-"/>
            </a:pPr>
            <a:r>
              <a:rPr lang="en-US" altLang="en-US" dirty="0"/>
              <a:t>Identity unique circumstances</a:t>
            </a:r>
          </a:p>
          <a:p>
            <a:pPr marL="664546" lvl="1" indent="-181240">
              <a:buFontTx/>
              <a:buChar char="-"/>
            </a:pPr>
            <a:r>
              <a:rPr lang="en-US" altLang="en-US" dirty="0"/>
              <a:t>Efforts made to find competitive sources</a:t>
            </a:r>
          </a:p>
          <a:p>
            <a:pPr marL="664546" lvl="1" indent="-181240">
              <a:buFontTx/>
              <a:buChar char="-"/>
            </a:pPr>
            <a:r>
              <a:rPr lang="en-US" altLang="en-US" dirty="0"/>
              <a:t>Future efforts to promote competition</a:t>
            </a:r>
          </a:p>
          <a:p>
            <a:pPr marL="181240" indent="-181240">
              <a:buFontTx/>
              <a:buChar char="-"/>
            </a:pPr>
            <a:endParaRPr lang="en-US" altLang="en-US" dirty="0"/>
          </a:p>
          <a:p>
            <a:endParaRPr lang="en-US" b="1" dirty="0"/>
          </a:p>
          <a:p>
            <a:endParaRPr lang="en-US" b="1" dirty="0"/>
          </a:p>
          <a:p>
            <a:r>
              <a:rPr lang="en-US" b="1" dirty="0"/>
              <a:t>Written Justification</a:t>
            </a:r>
          </a:p>
          <a:p>
            <a:pPr marL="241653" indent="-241653">
              <a:buAutoNum type="arabicPeriod"/>
            </a:pPr>
            <a:r>
              <a:rPr lang="en-US" dirty="0"/>
              <a:t>Description of the requirement; </a:t>
            </a:r>
          </a:p>
          <a:p>
            <a:pPr marL="241653" indent="-241653">
              <a:buAutoNum type="arabicPeriod"/>
            </a:pPr>
            <a:r>
              <a:rPr lang="en-US" dirty="0"/>
              <a:t>History of prior purchases and their nature (competitive vs. noncompetitive); </a:t>
            </a:r>
          </a:p>
          <a:p>
            <a:pPr marL="241653" indent="-241653">
              <a:buAutoNum type="arabicPeriod"/>
            </a:pPr>
            <a:r>
              <a:rPr lang="en-US" dirty="0"/>
              <a:t>The specific exception in 24 CFR 85.36(d)(4)(i)(A) through (D) which applies; </a:t>
            </a:r>
          </a:p>
          <a:p>
            <a:pPr marL="241653" indent="-241653">
              <a:buAutoNum type="arabicPeriod"/>
            </a:pPr>
            <a:r>
              <a:rPr lang="en-US" dirty="0"/>
              <a:t>Statement as to the unique circumstances that require award by noncompetitive proposals; </a:t>
            </a:r>
          </a:p>
          <a:p>
            <a:pPr marL="241653" indent="-241653">
              <a:buAutoNum type="arabicPeriod"/>
            </a:pPr>
            <a:r>
              <a:rPr lang="en-US" dirty="0"/>
              <a:t>Description of the efforts made to find competitive sources, e.g., advertisement in trade journals or local publications, phone calls to local suppliers, issuance of a written solicitation, </a:t>
            </a:r>
            <a:r>
              <a:rPr lang="en-US" dirty="0" err="1"/>
              <a:t>etc</a:t>
            </a:r>
            <a:r>
              <a:rPr lang="en-US" dirty="0"/>
              <a:t>; </a:t>
            </a:r>
          </a:p>
          <a:p>
            <a:pPr marL="241653" indent="-241653">
              <a:buAutoNum type="arabicPeriod"/>
            </a:pPr>
            <a:r>
              <a:rPr lang="en-US" dirty="0"/>
              <a:t>Statement as to efforts that will be taken in the future to promote competition for the requirement; and, </a:t>
            </a:r>
          </a:p>
          <a:p>
            <a:pPr marL="241653" indent="-241653">
              <a:buAutoNum type="arabicPeriod"/>
            </a:pPr>
            <a:r>
              <a:rPr lang="en-US" dirty="0"/>
              <a:t>Signature of the Contracting Officer and any higher approving official as required by the PHA’s policy</a:t>
            </a:r>
            <a:endParaRPr lang="en-US" b="0" dirty="0"/>
          </a:p>
        </p:txBody>
      </p:sp>
      <p:sp>
        <p:nvSpPr>
          <p:cNvPr id="4" name="Slide Number Placeholder 3"/>
          <p:cNvSpPr>
            <a:spLocks noGrp="1"/>
          </p:cNvSpPr>
          <p:nvPr>
            <p:ph type="sldNum" sz="quarter" idx="5"/>
          </p:nvPr>
        </p:nvSpPr>
        <p:spPr/>
        <p:txBody>
          <a:bodyPr/>
          <a:lstStyle/>
          <a:p>
            <a:pPr defTabSz="966612">
              <a:defRPr/>
            </a:pPr>
            <a:fld id="{31611319-0085-402B-BDA4-346BF53EF94A}" type="slidenum">
              <a:rPr lang="en-US">
                <a:solidFill>
                  <a:prstClr val="black"/>
                </a:solidFill>
                <a:latin typeface="Calibri" panose="020F0502020204030204"/>
              </a:rPr>
              <a:pPr defTabSz="966612">
                <a:defRPr/>
              </a:pPr>
              <a:t>132</a:t>
            </a:fld>
            <a:endParaRPr lang="en-US">
              <a:solidFill>
                <a:prstClr val="black"/>
              </a:solidFill>
              <a:latin typeface="Calibri" panose="020F0502020204030204"/>
            </a:endParaRPr>
          </a:p>
        </p:txBody>
      </p:sp>
    </p:spTree>
    <p:extLst>
      <p:ext uri="{BB962C8B-B14F-4D97-AF65-F5344CB8AC3E}">
        <p14:creationId xmlns:p14="http://schemas.microsoft.com/office/powerpoint/2010/main" val="15311255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134</a:t>
            </a:fld>
            <a:endParaRPr lang="en-US"/>
          </a:p>
        </p:txBody>
      </p:sp>
    </p:spTree>
    <p:extLst>
      <p:ext uri="{BB962C8B-B14F-4D97-AF65-F5344CB8AC3E}">
        <p14:creationId xmlns:p14="http://schemas.microsoft.com/office/powerpoint/2010/main" val="396615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19129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of documentation should be commensurate with the value of the procurement</a:t>
            </a:r>
          </a:p>
        </p:txBody>
      </p:sp>
      <p:sp>
        <p:nvSpPr>
          <p:cNvPr id="4" name="Slide Number Placeholder 3"/>
          <p:cNvSpPr>
            <a:spLocks noGrp="1"/>
          </p:cNvSpPr>
          <p:nvPr>
            <p:ph type="sldNum" sz="quarter" idx="5"/>
          </p:nvPr>
        </p:nvSpPr>
        <p:spPr/>
        <p:txBody>
          <a:bodyPr/>
          <a:lstStyle/>
          <a:p>
            <a:fld id="{6EEAAEC9-CCD5-41FA-A9FA-BC50BCE6773F}" type="slidenum">
              <a:rPr lang="en-US" smtClean="0"/>
              <a:t>135</a:t>
            </a:fld>
            <a:endParaRPr lang="en-US"/>
          </a:p>
        </p:txBody>
      </p:sp>
    </p:spTree>
    <p:extLst>
      <p:ext uri="{BB962C8B-B14F-4D97-AF65-F5344CB8AC3E}">
        <p14:creationId xmlns:p14="http://schemas.microsoft.com/office/powerpoint/2010/main" val="11598729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records shall include, but shall not necessarily be limited to, the following: </a:t>
            </a:r>
          </a:p>
          <a:p>
            <a:pPr marL="241653" indent="-241653">
              <a:buAutoNum type="arabicPeriod"/>
            </a:pPr>
            <a:r>
              <a:rPr lang="en-US" dirty="0"/>
              <a:t>Rationale for the method of procurement selected. For example, the contract file would not need to state why the Contracting Officer chose small purchase procedures to order a desk but would want to note why noncompetitive proposals was used for a roofing contract. </a:t>
            </a:r>
          </a:p>
          <a:p>
            <a:pPr marL="241653" indent="-241653">
              <a:buAutoNum type="arabicPeriod"/>
            </a:pPr>
            <a:r>
              <a:rPr lang="en-US" dirty="0"/>
              <a:t>The solicitation. </a:t>
            </a:r>
          </a:p>
          <a:p>
            <a:pPr marL="241653" indent="-241653">
              <a:buAutoNum type="arabicPeriod"/>
            </a:pPr>
            <a:r>
              <a:rPr lang="en-US" dirty="0"/>
              <a:t>Selection of contract pricing arrangement, but only if not apparent. For example, the contract file would not need to document why a firm fixed-price was used to obtain building materials. </a:t>
            </a:r>
          </a:p>
          <a:p>
            <a:pPr marL="241653" indent="-241653">
              <a:buAutoNum type="arabicPeriod"/>
            </a:pPr>
            <a:r>
              <a:rPr lang="en-US" dirty="0"/>
              <a:t>Information regarding contractor selection or rejection, including, where applicable, the negotiation memo, the source selection panel, evaluation report, cost and price analysis, email correspondence (including offers, selections, pertinent pre- and post-award discussions and negotiations, etc.) </a:t>
            </a:r>
          </a:p>
          <a:p>
            <a:pPr marL="241653" indent="-241653">
              <a:buAutoNum type="arabicPeriod"/>
            </a:pPr>
            <a:r>
              <a:rPr lang="en-US" dirty="0"/>
              <a:t>Basis for the contract price (as prescribed in this handbook), and 6. Contract administration issues/actions. </a:t>
            </a:r>
          </a:p>
        </p:txBody>
      </p:sp>
      <p:sp>
        <p:nvSpPr>
          <p:cNvPr id="4" name="Slide Number Placeholder 3"/>
          <p:cNvSpPr>
            <a:spLocks noGrp="1"/>
          </p:cNvSpPr>
          <p:nvPr>
            <p:ph type="sldNum" sz="quarter" idx="5"/>
          </p:nvPr>
        </p:nvSpPr>
        <p:spPr/>
        <p:txBody>
          <a:bodyPr/>
          <a:lstStyle/>
          <a:p>
            <a:fld id="{6EEAAEC9-CCD5-41FA-A9FA-BC50BCE6773F}" type="slidenum">
              <a:rPr lang="en-US" smtClean="0"/>
              <a:t>136</a:t>
            </a:fld>
            <a:endParaRPr lang="en-US"/>
          </a:p>
        </p:txBody>
      </p:sp>
    </p:spTree>
    <p:extLst>
      <p:ext uri="{BB962C8B-B14F-4D97-AF65-F5344CB8AC3E}">
        <p14:creationId xmlns:p14="http://schemas.microsoft.com/office/powerpoint/2010/main" val="20906432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E31"/>
                </a:solidFill>
                <a:effectLst/>
                <a:latin typeface="NC Burrata"/>
              </a:rPr>
              <a:t>Lindsay Kolsch</a:t>
            </a:r>
          </a:p>
          <a:p>
            <a:pPr algn="l"/>
            <a:r>
              <a:rPr lang="en-US" b="0" i="0" dirty="0">
                <a:solidFill>
                  <a:srgbClr val="2D2E31"/>
                </a:solidFill>
                <a:effectLst/>
                <a:latin typeface="Cooper Md BT"/>
              </a:rPr>
              <a:t>CFO of To Write Love on Her Arms</a:t>
            </a:r>
          </a:p>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138</a:t>
            </a:fld>
            <a:endParaRPr lang="en-US"/>
          </a:p>
        </p:txBody>
      </p:sp>
    </p:spTree>
    <p:extLst>
      <p:ext uri="{BB962C8B-B14F-4D97-AF65-F5344CB8AC3E}">
        <p14:creationId xmlns:p14="http://schemas.microsoft.com/office/powerpoint/2010/main" val="18881597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E31"/>
                </a:solidFill>
                <a:effectLst/>
                <a:latin typeface="NC Burrata"/>
              </a:rPr>
              <a:t>Lindsay Kolsch</a:t>
            </a:r>
          </a:p>
          <a:p>
            <a:pPr algn="l"/>
            <a:r>
              <a:rPr lang="en-US" b="0" i="0" dirty="0">
                <a:solidFill>
                  <a:srgbClr val="2D2E31"/>
                </a:solidFill>
                <a:effectLst/>
                <a:latin typeface="Cooper Md BT"/>
              </a:rPr>
              <a:t>CFO of To Write Love on Her Arms</a:t>
            </a:r>
          </a:p>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140</a:t>
            </a:fld>
            <a:endParaRPr lang="en-US"/>
          </a:p>
        </p:txBody>
      </p:sp>
    </p:spTree>
    <p:extLst>
      <p:ext uri="{BB962C8B-B14F-4D97-AF65-F5344CB8AC3E}">
        <p14:creationId xmlns:p14="http://schemas.microsoft.com/office/powerpoint/2010/main" val="12473847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142</a:t>
            </a:fld>
            <a:endParaRPr lang="en-US">
              <a:solidFill>
                <a:prstClr val="black"/>
              </a:solidFill>
              <a:latin typeface="Calibri" panose="020F0502020204030204"/>
            </a:endParaRPr>
          </a:p>
        </p:txBody>
      </p:sp>
    </p:spTree>
    <p:extLst>
      <p:ext uri="{BB962C8B-B14F-4D97-AF65-F5344CB8AC3E}">
        <p14:creationId xmlns:p14="http://schemas.microsoft.com/office/powerpoint/2010/main" val="38685295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755650"/>
            <a:ext cx="6723063" cy="3781425"/>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defTabSz="1001660" eaLnBrk="0" hangingPunct="0">
              <a:defRPr/>
            </a:pPr>
            <a:fld id="{F6F9D583-2572-47A4-BC4C-1FF2483E5A5F}" type="slidenum">
              <a:rPr lang="en-US">
                <a:solidFill>
                  <a:srgbClr val="000000"/>
                </a:solidFill>
                <a:latin typeface="Calibri"/>
              </a:rPr>
              <a:pPr defTabSz="1001660" eaLnBrk="0" hangingPunct="0">
                <a:defRPr/>
              </a:pPr>
              <a:t>143</a:t>
            </a:fld>
            <a:endParaRPr lang="en-US" dirty="0">
              <a:solidFill>
                <a:srgbClr val="000000"/>
              </a:solidFill>
              <a:latin typeface="Calibri"/>
            </a:endParaRPr>
          </a:p>
        </p:txBody>
      </p:sp>
    </p:spTree>
    <p:extLst>
      <p:ext uri="{BB962C8B-B14F-4D97-AF65-F5344CB8AC3E}">
        <p14:creationId xmlns:p14="http://schemas.microsoft.com/office/powerpoint/2010/main" val="20197248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budget line item?</a:t>
            </a:r>
          </a:p>
        </p:txBody>
      </p:sp>
      <p:sp>
        <p:nvSpPr>
          <p:cNvPr id="4" name="Slide Number Placeholder 3"/>
          <p:cNvSpPr>
            <a:spLocks noGrp="1"/>
          </p:cNvSpPr>
          <p:nvPr>
            <p:ph type="sldNum" sz="quarter" idx="5"/>
          </p:nvPr>
        </p:nvSpPr>
        <p:spPr/>
        <p:txBody>
          <a:bodyPr/>
          <a:lstStyle/>
          <a:p>
            <a:fld id="{50B7FB5C-6E37-4D98-848F-36180E88F847}" type="slidenum">
              <a:rPr lang="en-US" smtClean="0"/>
              <a:t>144</a:t>
            </a:fld>
            <a:endParaRPr lang="en-US"/>
          </a:p>
        </p:txBody>
      </p:sp>
    </p:spTree>
    <p:extLst>
      <p:ext uri="{BB962C8B-B14F-4D97-AF65-F5344CB8AC3E}">
        <p14:creationId xmlns:p14="http://schemas.microsoft.com/office/powerpoint/2010/main" val="8106591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146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728295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147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9744367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b="1" dirty="0"/>
              <a:t>Management Improvements</a:t>
            </a:r>
          </a:p>
          <a:p>
            <a:pPr marL="181240" indent="-181240">
              <a:lnSpc>
                <a:spcPct val="110000"/>
              </a:lnSpc>
              <a:buFont typeface="Arial" panose="020B0604020202020204" pitchFamily="34" charset="0"/>
              <a:buChar char="•"/>
            </a:pPr>
            <a:r>
              <a:rPr lang="en-US" dirty="0"/>
              <a:t>PHA must be able to demonstrate the link between the Management Improvement and the correction of an identified management deficiency</a:t>
            </a:r>
          </a:p>
          <a:p>
            <a:pPr>
              <a:lnSpc>
                <a:spcPct val="110000"/>
              </a:lnSpc>
            </a:pPr>
            <a:endParaRPr lang="en-US" b="0" dirty="0"/>
          </a:p>
          <a:p>
            <a:pPr>
              <a:lnSpc>
                <a:spcPct val="110000"/>
              </a:lnSpc>
            </a:pPr>
            <a:r>
              <a:rPr lang="en-US" b="1" dirty="0"/>
              <a:t>Examples</a:t>
            </a:r>
          </a:p>
          <a:p>
            <a:pPr marL="181240" indent="-181240">
              <a:lnSpc>
                <a:spcPct val="110000"/>
              </a:lnSpc>
              <a:buFont typeface="Arial" panose="020B0604020202020204" pitchFamily="34" charset="0"/>
              <a:buChar char="•"/>
            </a:pPr>
            <a:r>
              <a:rPr lang="en-US" dirty="0"/>
              <a:t>Computers and systems</a:t>
            </a:r>
          </a:p>
          <a:p>
            <a:pPr marL="181240" indent="-181240">
              <a:lnSpc>
                <a:spcPct val="110000"/>
              </a:lnSpc>
              <a:buFont typeface="Arial" panose="020B0604020202020204" pitchFamily="34" charset="0"/>
              <a:buChar char="•"/>
            </a:pPr>
            <a:r>
              <a:rPr lang="en-US" dirty="0"/>
              <a:t>Furniture for carrying out PH activities (desks, chairs, etc.)</a:t>
            </a:r>
          </a:p>
          <a:p>
            <a:pPr marL="181240" indent="-181240">
              <a:lnSpc>
                <a:spcPct val="110000"/>
              </a:lnSpc>
              <a:buFont typeface="Arial" panose="020B0604020202020204" pitchFamily="34" charset="0"/>
              <a:buChar char="•"/>
            </a:pPr>
            <a:r>
              <a:rPr lang="en-US" dirty="0"/>
              <a:t>Training for PHA personnel in operations and procedures, including systems training</a:t>
            </a:r>
          </a:p>
          <a:p>
            <a:pPr marL="181240" indent="-181240">
              <a:lnSpc>
                <a:spcPct val="110000"/>
              </a:lnSpc>
              <a:buFont typeface="Arial" panose="020B0604020202020204" pitchFamily="34" charset="0"/>
              <a:buChar char="•"/>
            </a:pPr>
            <a:r>
              <a:rPr lang="en-US" dirty="0"/>
              <a:t>Improvements to the PHA’s management, financial, and accounting control systems; </a:t>
            </a:r>
          </a:p>
          <a:p>
            <a:pPr marL="181240" indent="-181240">
              <a:lnSpc>
                <a:spcPct val="110000"/>
              </a:lnSpc>
              <a:buFont typeface="Arial" panose="020B0604020202020204" pitchFamily="34" charset="0"/>
              <a:buChar char="•"/>
            </a:pPr>
            <a:r>
              <a:rPr lang="en-US" dirty="0"/>
              <a:t>Technical assistance and training to a Resident Council or Resident Management Corporation (RMC) </a:t>
            </a:r>
          </a:p>
          <a:p>
            <a:pPr marL="181240" indent="-181240">
              <a:lnSpc>
                <a:spcPct val="110000"/>
              </a:lnSpc>
              <a:buFont typeface="Arial" panose="020B0604020202020204" pitchFamily="34" charset="0"/>
              <a:buChar char="•"/>
            </a:pPr>
            <a:r>
              <a:rPr lang="en-US" dirty="0"/>
              <a:t>Costs associated with the formation of an RMC;</a:t>
            </a:r>
            <a:r>
              <a:rPr lang="en-US" b="1" dirty="0"/>
              <a:t> </a:t>
            </a:r>
          </a:p>
          <a:p>
            <a:pPr marL="181240" indent="-181240">
              <a:lnSpc>
                <a:spcPct val="110000"/>
              </a:lnSpc>
              <a:buFont typeface="Arial" panose="020B0604020202020204" pitchFamily="34" charset="0"/>
              <a:buChar char="•"/>
            </a:pPr>
            <a:r>
              <a:rPr lang="en-US" dirty="0"/>
              <a:t>Costs to promote more effective resident participation in the operation of the PHA’s Capital Fund activities, including childcare</a:t>
            </a:r>
          </a:p>
          <a:p>
            <a:pPr marL="181240" indent="-181240">
              <a:lnSpc>
                <a:spcPct val="110000"/>
              </a:lnSpc>
              <a:buFont typeface="Arial" panose="020B0604020202020204" pitchFamily="34" charset="0"/>
              <a:buChar char="•"/>
            </a:pPr>
            <a:r>
              <a:rPr lang="en-US" dirty="0"/>
              <a:t>Development and implementation of improved applicant screening procedures.</a:t>
            </a:r>
            <a:endParaRPr lang="en-US" b="0" dirty="0"/>
          </a:p>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148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929345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5535411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149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29974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229162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Authority to extend OED (not to exceed 12 months) is based on the following circumstances:</a:t>
            </a:r>
          </a:p>
          <a:p>
            <a:pPr marL="664546" lvl="1" indent="-181240">
              <a:buFont typeface="Arial" panose="020B0604020202020204" pitchFamily="34" charset="0"/>
              <a:buChar char="•"/>
            </a:pPr>
            <a:r>
              <a:rPr lang="en-US" dirty="0"/>
              <a:t>Size of PHA;</a:t>
            </a:r>
          </a:p>
          <a:p>
            <a:pPr marL="664546" lvl="1" indent="-181240">
              <a:buFont typeface="Arial" panose="020B0604020202020204" pitchFamily="34" charset="0"/>
              <a:buChar char="•"/>
            </a:pPr>
            <a:r>
              <a:rPr lang="en-US" dirty="0"/>
              <a:t>Complexity of Capital Fund program of the PHA;</a:t>
            </a:r>
          </a:p>
          <a:p>
            <a:pPr marL="664546" lvl="1" indent="-181240">
              <a:buFont typeface="Arial" panose="020B0604020202020204" pitchFamily="34" charset="0"/>
              <a:buChar char="•"/>
            </a:pPr>
            <a:r>
              <a:rPr lang="en-US" dirty="0"/>
              <a:t>Limitations on PHA ability to obligate in a timely manner as a result of State or local law; or</a:t>
            </a:r>
          </a:p>
          <a:p>
            <a:pPr marL="664546" lvl="1" indent="-181240">
              <a:buFont typeface="Arial" panose="020B0604020202020204" pitchFamily="34" charset="0"/>
              <a:buChar char="•"/>
            </a:pPr>
            <a:r>
              <a:rPr lang="en-US" dirty="0"/>
              <a:t>Any other factors as the Secretary determines to be relevant</a:t>
            </a:r>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5471301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Authority to extend OED (not to exceed 12 months) is based on the following circumstances:</a:t>
            </a:r>
          </a:p>
          <a:p>
            <a:pPr marL="664546" lvl="1" indent="-181240">
              <a:buFont typeface="Arial" panose="020B0604020202020204" pitchFamily="34" charset="0"/>
              <a:buChar char="•"/>
            </a:pPr>
            <a:r>
              <a:rPr lang="en-US" dirty="0"/>
              <a:t>Size of PHA;</a:t>
            </a:r>
          </a:p>
          <a:p>
            <a:pPr marL="664546" lvl="1" indent="-181240">
              <a:buFont typeface="Arial" panose="020B0604020202020204" pitchFamily="34" charset="0"/>
              <a:buChar char="•"/>
            </a:pPr>
            <a:r>
              <a:rPr lang="en-US" dirty="0"/>
              <a:t>Complexity of Capital Fund program of the PHA;</a:t>
            </a:r>
          </a:p>
          <a:p>
            <a:pPr marL="664546" lvl="1" indent="-181240">
              <a:buFont typeface="Arial" panose="020B0604020202020204" pitchFamily="34" charset="0"/>
              <a:buChar char="•"/>
            </a:pPr>
            <a:r>
              <a:rPr lang="en-US" dirty="0"/>
              <a:t>Limitations on PHA ability to obligate in a timely manner as a result of State or local law; or</a:t>
            </a:r>
          </a:p>
          <a:p>
            <a:pPr marL="664546" lvl="1" indent="-181240">
              <a:buFont typeface="Arial" panose="020B0604020202020204" pitchFamily="34" charset="0"/>
              <a:buChar char="•"/>
            </a:pPr>
            <a:r>
              <a:rPr lang="en-US" dirty="0"/>
              <a:t>Any other factors as the Secretary determines to be relevant</a:t>
            </a:r>
          </a:p>
          <a:p>
            <a:pPr marL="207346" lvl="0" indent="-181240">
              <a:buFont typeface="Arial" panose="020B0604020202020204" pitchFamily="34" charset="0"/>
              <a:buChar char="•"/>
            </a:pPr>
            <a:r>
              <a:rPr lang="en-US" b="0" i="0" dirty="0" err="1">
                <a:solidFill>
                  <a:srgbClr val="000000"/>
                </a:solidFill>
                <a:effectLst/>
                <a:latin typeface="IBM Plex Serif" panose="02060503050406000203" pitchFamily="18" charset="0"/>
              </a:rPr>
              <a:t>eLOCCS</a:t>
            </a:r>
            <a:r>
              <a:rPr lang="en-US" b="0" i="0" dirty="0">
                <a:solidFill>
                  <a:srgbClr val="000000"/>
                </a:solidFill>
                <a:effectLst/>
                <a:latin typeface="IBM Plex Serif" panose="02060503050406000203" pitchFamily="18" charset="0"/>
              </a:rPr>
              <a:t> – electronic Line of Credit Control System</a:t>
            </a: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526271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295852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9255842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458713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6242699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Development</a:t>
            </a:r>
          </a:p>
          <a:p>
            <a:r>
              <a:rPr lang="en-US" dirty="0"/>
              <a:t>Construction and acquisition with or without rehabilitation</a:t>
            </a:r>
          </a:p>
          <a:p>
            <a:r>
              <a:rPr lang="en-US" dirty="0"/>
              <a:t>Development of Mixed-Finance Projects,</a:t>
            </a:r>
          </a:p>
          <a:p>
            <a:r>
              <a:rPr lang="en-US" dirty="0"/>
              <a:t>Resident consultation and meetings</a:t>
            </a:r>
          </a:p>
          <a:p>
            <a:r>
              <a:rPr lang="en-US" dirty="0"/>
              <a:t>Environmental review</a:t>
            </a:r>
          </a:p>
          <a:p>
            <a:r>
              <a:rPr lang="en-US" dirty="0"/>
              <a:t>Consultants necessary for any public housing aspect of the project</a:t>
            </a:r>
          </a:p>
          <a:p>
            <a:r>
              <a:rPr lang="en-US" dirty="0"/>
              <a:t>Initial operating period expenses – lease up, initial occupancy</a:t>
            </a:r>
          </a:p>
          <a:p>
            <a:r>
              <a:rPr lang="en-US" dirty="0"/>
              <a:t>Predevelopment and planning costs for public housing</a:t>
            </a:r>
          </a:p>
          <a:p>
            <a:r>
              <a:rPr lang="en-US" dirty="0"/>
              <a:t>Site preparation, abatement, demolition, water/gas distribution systems,  site and infrastructure</a:t>
            </a:r>
          </a:p>
          <a:p>
            <a:r>
              <a:rPr lang="en-US" dirty="0"/>
              <a:t>Cost certification costs</a:t>
            </a:r>
          </a:p>
          <a:p>
            <a:r>
              <a:rPr lang="en-US" dirty="0"/>
              <a:t>Development activity financing costs</a:t>
            </a:r>
          </a:p>
          <a:p>
            <a:r>
              <a:rPr lang="en-US" dirty="0"/>
              <a:t>Structures, fixtures, and associated amenities</a:t>
            </a:r>
          </a:p>
          <a:p>
            <a:r>
              <a:rPr lang="en-US" dirty="0"/>
              <a:t>Project specific administrative costs, within Section 2.4 limits</a:t>
            </a:r>
          </a:p>
          <a:p>
            <a:r>
              <a:rPr lang="en-US" dirty="0"/>
              <a:t>Physical Needs Assessment (PNA)</a:t>
            </a:r>
          </a:p>
          <a:p>
            <a:endParaRPr lang="en-US" dirty="0"/>
          </a:p>
          <a:p>
            <a:r>
              <a:rPr lang="en-US" b="1" dirty="0"/>
              <a:t>Financing</a:t>
            </a:r>
          </a:p>
          <a:p>
            <a:r>
              <a:rPr lang="en-US" dirty="0"/>
              <a:t>Preparing applications for funding (e.g. Choice Neighborhoods and LIHTC)</a:t>
            </a:r>
          </a:p>
          <a:p>
            <a:r>
              <a:rPr lang="en-US" dirty="0"/>
              <a:t>Legal services for PHA</a:t>
            </a:r>
          </a:p>
          <a:p>
            <a:r>
              <a:rPr lang="en-US" dirty="0"/>
              <a:t>Construction period interest</a:t>
            </a:r>
          </a:p>
          <a:p>
            <a:r>
              <a:rPr lang="en-US" dirty="0"/>
              <a:t>Due diligence, such as market study and environmental testing</a:t>
            </a:r>
          </a:p>
          <a:p>
            <a:r>
              <a:rPr lang="en-US" dirty="0"/>
              <a:t>Fairness opinion</a:t>
            </a:r>
          </a:p>
          <a:p>
            <a:r>
              <a:rPr lang="en-US" dirty="0"/>
              <a:t>Other development and modernization activities needed to obtain financing</a:t>
            </a:r>
          </a:p>
          <a:p>
            <a:endParaRPr lang="en-US" b="1" dirty="0"/>
          </a:p>
          <a:p>
            <a:r>
              <a:rPr lang="en-US" b="1" dirty="0"/>
              <a:t>Modernization Work</a:t>
            </a:r>
          </a:p>
          <a:p>
            <a:r>
              <a:rPr lang="en-US" b="0" dirty="0"/>
              <a:t>Demolition</a:t>
            </a:r>
          </a:p>
          <a:p>
            <a:pPr marL="181240" indent="-181240">
              <a:buFont typeface="Arial" panose="020B0604020202020204" pitchFamily="34" charset="0"/>
              <a:buChar char="•"/>
            </a:pPr>
            <a:r>
              <a:rPr lang="en-US" dirty="0"/>
              <a:t>Dwelling/non-dwelling structures</a:t>
            </a:r>
          </a:p>
          <a:p>
            <a:pPr marL="181240" indent="-181240">
              <a:buFont typeface="Arial" panose="020B0604020202020204" pitchFamily="34" charset="0"/>
              <a:buChar char="•"/>
            </a:pPr>
            <a:r>
              <a:rPr lang="en-US" dirty="0"/>
              <a:t>Relocation</a:t>
            </a:r>
          </a:p>
          <a:p>
            <a:pPr marL="181240" indent="-181240">
              <a:buFont typeface="Arial" panose="020B0604020202020204" pitchFamily="34" charset="0"/>
              <a:buChar char="•"/>
            </a:pPr>
            <a:r>
              <a:rPr lang="en-US" dirty="0"/>
              <a:t>Clearing</a:t>
            </a:r>
          </a:p>
          <a:p>
            <a:pPr marL="181240" indent="-181240">
              <a:buFont typeface="Arial" panose="020B0604020202020204" pitchFamily="34" charset="0"/>
              <a:buChar char="•"/>
            </a:pPr>
            <a:r>
              <a:rPr lang="en-US" dirty="0"/>
              <a:t>Grading</a:t>
            </a:r>
          </a:p>
          <a:p>
            <a:r>
              <a:rPr lang="en-US" b="0" dirty="0"/>
              <a:t>Reconfiguration</a:t>
            </a:r>
          </a:p>
          <a:p>
            <a:pPr marL="181240" indent="-181240">
              <a:buFont typeface="Arial" panose="020B0604020202020204" pitchFamily="34" charset="0"/>
              <a:buChar char="•"/>
            </a:pPr>
            <a:r>
              <a:rPr lang="en-US" b="0" dirty="0"/>
              <a:t>Altering interior space</a:t>
            </a:r>
          </a:p>
          <a:p>
            <a:pPr marL="181240" indent="-181240">
              <a:buFont typeface="Arial" panose="020B0604020202020204" pitchFamily="34" charset="0"/>
              <a:buChar char="•"/>
            </a:pPr>
            <a:r>
              <a:rPr lang="en-US" b="0" dirty="0"/>
              <a:t>Moving walls</a:t>
            </a:r>
          </a:p>
          <a:p>
            <a:pPr marL="181240" indent="-181240">
              <a:buFont typeface="Arial" panose="020B0604020202020204" pitchFamily="34" charset="0"/>
              <a:buChar char="•"/>
            </a:pPr>
            <a:r>
              <a:rPr lang="en-US" b="0" dirty="0"/>
              <a:t>Changing design</a:t>
            </a:r>
          </a:p>
          <a:p>
            <a:pPr marL="181240" indent="-181240">
              <a:buFont typeface="Arial" panose="020B0604020202020204" pitchFamily="34" charset="0"/>
              <a:buChar char="•"/>
            </a:pPr>
            <a:r>
              <a:rPr lang="en-US" b="0" dirty="0"/>
              <a:t>Enlarge rooms</a:t>
            </a:r>
          </a:p>
          <a:p>
            <a:pPr marL="181240" indent="-181240">
              <a:buFont typeface="Arial" panose="020B0604020202020204" pitchFamily="34" charset="0"/>
              <a:buChar char="•"/>
            </a:pPr>
            <a:r>
              <a:rPr lang="en-US" b="0" dirty="0"/>
              <a:t>Altering number of units within a building</a:t>
            </a:r>
          </a:p>
          <a:p>
            <a:pPr marL="181240" indent="-181240">
              <a:buFont typeface="Arial" panose="020B0604020202020204" pitchFamily="34" charset="0"/>
              <a:buChar char="•"/>
            </a:pPr>
            <a:r>
              <a:rPr lang="en-US" b="0" dirty="0"/>
              <a:t>Dwelling to non-dwelling (example – board room)</a:t>
            </a:r>
          </a:p>
          <a:p>
            <a:r>
              <a:rPr lang="en-US" b="0" dirty="0"/>
              <a:t>Planning</a:t>
            </a:r>
          </a:p>
          <a:p>
            <a:pPr marL="181240" indent="-181240">
              <a:buFont typeface="Arial" panose="020B0604020202020204" pitchFamily="34" charset="0"/>
              <a:buChar char="•"/>
            </a:pPr>
            <a:r>
              <a:rPr lang="en-US" b="0" dirty="0"/>
              <a:t>A&amp;E</a:t>
            </a:r>
          </a:p>
          <a:p>
            <a:pPr marL="181240" indent="-181240">
              <a:buFont typeface="Arial" panose="020B0604020202020204" pitchFamily="34" charset="0"/>
              <a:buChar char="•"/>
            </a:pPr>
            <a:r>
              <a:rPr lang="en-US" b="0" dirty="0"/>
              <a:t>Consulting</a:t>
            </a:r>
          </a:p>
          <a:p>
            <a:pPr marL="181240" indent="-181240">
              <a:buFont typeface="Arial" panose="020B0604020202020204" pitchFamily="34" charset="0"/>
              <a:buChar char="•"/>
            </a:pPr>
            <a:r>
              <a:rPr lang="en-US" b="0" dirty="0"/>
              <a:t>Permits</a:t>
            </a:r>
          </a:p>
          <a:p>
            <a:pPr marL="181240" indent="-181240">
              <a:buFont typeface="Arial" panose="020B0604020202020204" pitchFamily="34" charset="0"/>
              <a:buChar char="•"/>
            </a:pPr>
            <a:r>
              <a:rPr lang="en-US" b="0" dirty="0"/>
              <a:t>Inspections</a:t>
            </a:r>
          </a:p>
          <a:p>
            <a:r>
              <a:rPr lang="en-US" b="0" dirty="0"/>
              <a:t>Site Acquisition</a:t>
            </a:r>
          </a:p>
          <a:p>
            <a:pPr marL="181240" indent="-181240">
              <a:buFont typeface="Arial" panose="020B0604020202020204" pitchFamily="34" charset="0"/>
              <a:buChar char="•"/>
            </a:pPr>
            <a:r>
              <a:rPr lang="en-US" b="0" dirty="0"/>
              <a:t>Land and existing improvements</a:t>
            </a:r>
          </a:p>
          <a:p>
            <a:pPr marL="181240" indent="-181240">
              <a:buFont typeface="Arial" panose="020B0604020202020204" pitchFamily="34" charset="0"/>
              <a:buChar char="•"/>
            </a:pPr>
            <a:r>
              <a:rPr lang="en-US" b="0" dirty="0"/>
              <a:t>Prior year taxes</a:t>
            </a:r>
          </a:p>
          <a:p>
            <a:pPr marL="181240" indent="-181240">
              <a:buFont typeface="Arial" panose="020B0604020202020204" pitchFamily="34" charset="0"/>
              <a:buChar char="•"/>
            </a:pPr>
            <a:r>
              <a:rPr lang="en-US" b="0" dirty="0"/>
              <a:t>Surveys</a:t>
            </a:r>
          </a:p>
          <a:p>
            <a:pPr marL="181240" indent="-181240">
              <a:buFont typeface="Arial" panose="020B0604020202020204" pitchFamily="34" charset="0"/>
              <a:buChar char="•"/>
            </a:pPr>
            <a:r>
              <a:rPr lang="en-US" b="0" dirty="0"/>
              <a:t>Appraisals</a:t>
            </a:r>
          </a:p>
          <a:p>
            <a:pPr marL="181240" indent="-181240">
              <a:buFont typeface="Arial" panose="020B0604020202020204" pitchFamily="34" charset="0"/>
              <a:buChar char="•"/>
            </a:pPr>
            <a:r>
              <a:rPr lang="en-US" b="0" dirty="0"/>
              <a:t>Blueprints</a:t>
            </a:r>
          </a:p>
          <a:p>
            <a:pPr marL="181240" indent="-181240">
              <a:buFont typeface="Arial" panose="020B0604020202020204" pitchFamily="34" charset="0"/>
              <a:buChar char="•"/>
            </a:pPr>
            <a:r>
              <a:rPr lang="en-US" b="0" dirty="0"/>
              <a:t>Titles</a:t>
            </a:r>
          </a:p>
          <a:p>
            <a:pPr marL="181240" indent="-181240">
              <a:buFont typeface="Arial" panose="020B0604020202020204" pitchFamily="34" charset="0"/>
              <a:buChar char="•"/>
            </a:pPr>
            <a:r>
              <a:rPr lang="en-US" b="0" dirty="0"/>
              <a:t>Legal services</a:t>
            </a:r>
          </a:p>
          <a:p>
            <a:r>
              <a:rPr lang="en-US" b="0" dirty="0"/>
              <a:t>Site Improvement</a:t>
            </a:r>
          </a:p>
          <a:p>
            <a:pPr marL="181240" indent="-181240">
              <a:buFont typeface="Arial" panose="020B0604020202020204" pitchFamily="34" charset="0"/>
              <a:buChar char="•"/>
            </a:pPr>
            <a:r>
              <a:rPr lang="en-US" b="0" dirty="0"/>
              <a:t>Grading</a:t>
            </a:r>
          </a:p>
          <a:p>
            <a:pPr marL="181240" indent="-181240">
              <a:buFont typeface="Arial" panose="020B0604020202020204" pitchFamily="34" charset="0"/>
              <a:buChar char="•"/>
            </a:pPr>
            <a:r>
              <a:rPr lang="en-US" b="0" dirty="0"/>
              <a:t>Sewers</a:t>
            </a:r>
          </a:p>
          <a:p>
            <a:pPr marL="181240" indent="-181240">
              <a:buFont typeface="Arial" panose="020B0604020202020204" pitchFamily="34" charset="0"/>
              <a:buChar char="•"/>
            </a:pPr>
            <a:r>
              <a:rPr lang="en-US" b="0" dirty="0"/>
              <a:t>Utility distribution</a:t>
            </a:r>
          </a:p>
          <a:p>
            <a:pPr marL="181240" indent="-181240">
              <a:buFont typeface="Arial" panose="020B0604020202020204" pitchFamily="34" charset="0"/>
              <a:buChar char="•"/>
            </a:pPr>
            <a:r>
              <a:rPr lang="en-US" b="0" dirty="0"/>
              <a:t>Subsoil</a:t>
            </a:r>
          </a:p>
          <a:p>
            <a:pPr marL="181240" indent="-181240">
              <a:buFont typeface="Arial" panose="020B0604020202020204" pitchFamily="34" charset="0"/>
              <a:buChar char="•"/>
            </a:pPr>
            <a:r>
              <a:rPr lang="en-US" b="0" dirty="0"/>
              <a:t>Paved areas</a:t>
            </a:r>
          </a:p>
          <a:p>
            <a:pPr marL="181240" indent="-181240">
              <a:buFont typeface="Arial" panose="020B0604020202020204" pitchFamily="34" charset="0"/>
              <a:buChar char="•"/>
            </a:pPr>
            <a:r>
              <a:rPr lang="en-US" b="0" dirty="0"/>
              <a:t>Lawns</a:t>
            </a:r>
          </a:p>
          <a:p>
            <a:pPr marL="181240" indent="-181240">
              <a:buFont typeface="Arial" panose="020B0604020202020204" pitchFamily="34" charset="0"/>
              <a:buChar char="•"/>
            </a:pPr>
            <a:r>
              <a:rPr lang="en-US" b="0" dirty="0"/>
              <a:t>Miscellaneous</a:t>
            </a:r>
          </a:p>
          <a:p>
            <a:r>
              <a:rPr lang="en-US" b="0" dirty="0"/>
              <a:t>Dwelling and Non Dwelling Structures</a:t>
            </a:r>
          </a:p>
          <a:p>
            <a:pPr marL="181240" indent="-181240">
              <a:buFont typeface="Arial" panose="020B0604020202020204" pitchFamily="34" charset="0"/>
              <a:buChar char="•"/>
            </a:pPr>
            <a:r>
              <a:rPr lang="en-US" dirty="0"/>
              <a:t>Excavation</a:t>
            </a:r>
          </a:p>
          <a:p>
            <a:pPr marL="181240" indent="-181240">
              <a:buFont typeface="Arial" panose="020B0604020202020204" pitchFamily="34" charset="0"/>
              <a:buChar char="•"/>
            </a:pPr>
            <a:r>
              <a:rPr lang="en-US" dirty="0"/>
              <a:t>Foundations</a:t>
            </a:r>
          </a:p>
          <a:p>
            <a:pPr marL="181240" indent="-181240">
              <a:buFont typeface="Arial" panose="020B0604020202020204" pitchFamily="34" charset="0"/>
              <a:buChar char="•"/>
            </a:pPr>
            <a:r>
              <a:rPr lang="en-US" dirty="0"/>
              <a:t>Built-in facilities</a:t>
            </a:r>
          </a:p>
          <a:p>
            <a:pPr marL="181240" indent="-181240">
              <a:buFont typeface="Arial" panose="020B0604020202020204" pitchFamily="34" charset="0"/>
              <a:buChar char="•"/>
            </a:pPr>
            <a:r>
              <a:rPr lang="en-US" dirty="0"/>
              <a:t>Plumbing</a:t>
            </a:r>
          </a:p>
          <a:p>
            <a:pPr marL="181240" indent="-181240">
              <a:buFont typeface="Arial" panose="020B0604020202020204" pitchFamily="34" charset="0"/>
              <a:buChar char="•"/>
            </a:pPr>
            <a:r>
              <a:rPr lang="en-US" dirty="0"/>
              <a:t>HVAC</a:t>
            </a:r>
          </a:p>
          <a:p>
            <a:pPr marL="181240" indent="-181240">
              <a:buFont typeface="Arial" panose="020B0604020202020204" pitchFamily="34" charset="0"/>
              <a:buChar char="•"/>
            </a:pPr>
            <a:r>
              <a:rPr lang="en-US" dirty="0"/>
              <a:t>Electrical</a:t>
            </a:r>
          </a:p>
          <a:p>
            <a:r>
              <a:rPr lang="en-US" b="0" dirty="0"/>
              <a:t>Dwelling and non dwelling equipment</a:t>
            </a:r>
          </a:p>
          <a:p>
            <a:pPr marL="181240" indent="-181240">
              <a:buFont typeface="Arial" panose="020B0604020202020204" pitchFamily="34" charset="0"/>
              <a:buChar char="•"/>
            </a:pPr>
            <a:r>
              <a:rPr lang="en-US" b="0" dirty="0"/>
              <a:t>Refrigerators</a:t>
            </a:r>
          </a:p>
          <a:p>
            <a:pPr marL="181240" indent="-181240">
              <a:buFont typeface="Arial" panose="020B0604020202020204" pitchFamily="34" charset="0"/>
              <a:buChar char="•"/>
            </a:pPr>
            <a:r>
              <a:rPr lang="en-US" b="0" dirty="0"/>
              <a:t>Stoves</a:t>
            </a:r>
          </a:p>
          <a:p>
            <a:pPr marL="181240" indent="-181240">
              <a:buFont typeface="Arial" panose="020B0604020202020204" pitchFamily="34" charset="0"/>
              <a:buChar char="•"/>
            </a:pPr>
            <a:r>
              <a:rPr lang="en-US" b="0" dirty="0"/>
              <a:t>Vehicles</a:t>
            </a:r>
          </a:p>
          <a:p>
            <a:pPr marL="664546" lvl="1" indent="-181240" defTabSz="966612">
              <a:buFont typeface="Arial" panose="020B0604020202020204" pitchFamily="34" charset="0"/>
              <a:buChar char="•"/>
              <a:defRPr/>
            </a:pPr>
            <a:r>
              <a:rPr lang="en-US" dirty="0"/>
              <a:t>The purchase or leasing of new or replacement vehicles is an eligible cost where the vehicle is needed on a full-time basis to administer/implement the physical and Management Improvements set forth in the CFP Budget.</a:t>
            </a:r>
          </a:p>
          <a:p>
            <a:pPr marL="664546" lvl="1" indent="-181240">
              <a:buFont typeface="Arial" panose="020B0604020202020204" pitchFamily="34" charset="0"/>
              <a:buChar char="•"/>
            </a:pPr>
            <a:r>
              <a:rPr lang="en-US" dirty="0"/>
              <a:t>In order to be an eligible cost under Management Improvements the vehicle’s use must be justified on a PHA wide basis, as is needed to: </a:t>
            </a:r>
          </a:p>
          <a:p>
            <a:pPr marL="1208265" lvl="2" indent="-241653">
              <a:buAutoNum type="arabicParenBoth"/>
            </a:pPr>
            <a:r>
              <a:rPr lang="en-US" dirty="0"/>
              <a:t>upgrade or improve the operation or maintenance of the Public Housing Projects</a:t>
            </a:r>
          </a:p>
          <a:p>
            <a:pPr marL="1208265" lvl="2" indent="-241653">
              <a:buAutoNum type="arabicParenBoth"/>
            </a:pPr>
            <a:r>
              <a:rPr lang="en-US" dirty="0"/>
              <a:t>promote energy improvements</a:t>
            </a:r>
          </a:p>
          <a:p>
            <a:pPr marL="1208265" lvl="2" indent="-241653">
              <a:buAutoNum type="arabicParenBoth"/>
            </a:pPr>
            <a:r>
              <a:rPr lang="en-US" dirty="0"/>
              <a:t>sustain the physical improvements</a:t>
            </a:r>
          </a:p>
          <a:p>
            <a:pPr marL="1208265" lvl="2" indent="-241653">
              <a:buAutoNum type="arabicParenBoth"/>
            </a:pPr>
            <a:r>
              <a:rPr lang="en-US" dirty="0"/>
              <a:t>correct a management deficiency</a:t>
            </a:r>
          </a:p>
          <a:p>
            <a:endParaRPr lang="en-US" b="1" dirty="0"/>
          </a:p>
          <a:p>
            <a:r>
              <a:rPr lang="en-US" b="1" dirty="0"/>
              <a:t>Soft Costs</a:t>
            </a:r>
          </a:p>
          <a:p>
            <a:r>
              <a:rPr lang="en-US" dirty="0"/>
              <a:t>Economic Self-Sufficiency</a:t>
            </a:r>
          </a:p>
          <a:p>
            <a:pPr marL="181240" indent="-181240">
              <a:buFont typeface="Arial" panose="020B0604020202020204" pitchFamily="34" charset="0"/>
              <a:buChar char="•"/>
            </a:pPr>
            <a:r>
              <a:rPr lang="en-US" dirty="0"/>
              <a:t>Resident job training</a:t>
            </a:r>
          </a:p>
          <a:p>
            <a:pPr marL="181240" indent="-181240">
              <a:buFont typeface="Arial" panose="020B0604020202020204" pitchFamily="34" charset="0"/>
              <a:buChar char="•"/>
            </a:pPr>
            <a:r>
              <a:rPr lang="en-US" dirty="0"/>
              <a:t>Development of resident-owned business to carry out CFP-assisted activities</a:t>
            </a:r>
          </a:p>
          <a:p>
            <a:pPr>
              <a:lnSpc>
                <a:spcPct val="110000"/>
              </a:lnSpc>
            </a:pPr>
            <a:r>
              <a:rPr lang="en-US" dirty="0"/>
              <a:t>Management Improvements</a:t>
            </a:r>
          </a:p>
          <a:p>
            <a:pPr marL="258569" indent="-181240">
              <a:lnSpc>
                <a:spcPct val="110000"/>
              </a:lnSpc>
              <a:buFont typeface="Arial" panose="020B0604020202020204" pitchFamily="34" charset="0"/>
              <a:buChar char="•"/>
            </a:pPr>
            <a:r>
              <a:rPr lang="en-US" sz="2500" dirty="0"/>
              <a:t>Project-specific or PHA-wide improvements:</a:t>
            </a:r>
          </a:p>
          <a:p>
            <a:pPr marL="664546" lvl="1" indent="-181240">
              <a:lnSpc>
                <a:spcPct val="110000"/>
              </a:lnSpc>
              <a:buFont typeface="Arial" panose="020B0604020202020204" pitchFamily="34" charset="0"/>
              <a:buChar char="•"/>
            </a:pPr>
            <a:r>
              <a:rPr lang="en-US" sz="2300" dirty="0"/>
              <a:t>Upgrade or improve the operation or management of the PHA’s Public Housing Projects, </a:t>
            </a:r>
          </a:p>
          <a:p>
            <a:pPr marL="664546" lvl="1" indent="-181240">
              <a:lnSpc>
                <a:spcPct val="110000"/>
              </a:lnSpc>
              <a:buFont typeface="Arial" panose="020B0604020202020204" pitchFamily="34" charset="0"/>
              <a:buChar char="•"/>
            </a:pPr>
            <a:r>
              <a:rPr lang="en-US" sz="2300" dirty="0"/>
              <a:t>Promote energy conservation, </a:t>
            </a:r>
          </a:p>
          <a:p>
            <a:pPr marL="664546" lvl="1" indent="-181240">
              <a:lnSpc>
                <a:spcPct val="110000"/>
              </a:lnSpc>
              <a:buFont typeface="Arial" panose="020B0604020202020204" pitchFamily="34" charset="0"/>
              <a:buChar char="•"/>
            </a:pPr>
            <a:r>
              <a:rPr lang="en-US" sz="2300" dirty="0"/>
              <a:t>Sustain physical improvements at those projects, or </a:t>
            </a:r>
          </a:p>
          <a:p>
            <a:pPr marL="664546" lvl="1" indent="-181240">
              <a:lnSpc>
                <a:spcPct val="110000"/>
              </a:lnSpc>
              <a:buFont typeface="Arial" panose="020B0604020202020204" pitchFamily="34" charset="0"/>
              <a:buChar char="•"/>
            </a:pPr>
            <a:r>
              <a:rPr lang="en-US" sz="2300" dirty="0"/>
              <a:t>Correct management deficiencies, identified by HUD, an audit, or the PHA itself.</a:t>
            </a:r>
          </a:p>
          <a:p>
            <a:endParaRPr lang="en-US" b="1" dirty="0"/>
          </a:p>
          <a:p>
            <a:r>
              <a:rPr lang="en-US" b="1" dirty="0"/>
              <a:t>Safety and Security</a:t>
            </a:r>
          </a:p>
          <a:p>
            <a:r>
              <a:rPr lang="en-US" dirty="0"/>
              <a:t>Capital expenditures designed to improve the security and safety of residents.</a:t>
            </a:r>
          </a:p>
          <a:p>
            <a:pPr marL="181240" indent="-181240">
              <a:buFont typeface="Arial" panose="020B0604020202020204" pitchFamily="34" charset="0"/>
              <a:buChar char="•"/>
            </a:pPr>
            <a:r>
              <a:rPr lang="en-US" dirty="0"/>
              <a:t>Security equipment</a:t>
            </a:r>
          </a:p>
          <a:p>
            <a:pPr marL="181240" indent="-181240">
              <a:buFont typeface="Arial" panose="020B0604020202020204" pitchFamily="34" charset="0"/>
              <a:buChar char="•"/>
            </a:pPr>
            <a:r>
              <a:rPr lang="en-US" dirty="0"/>
              <a:t>Access control systems</a:t>
            </a:r>
          </a:p>
          <a:p>
            <a:pPr marL="181240" indent="-181240">
              <a:buFont typeface="Arial" panose="020B0604020202020204" pitchFamily="34" charset="0"/>
              <a:buChar char="•"/>
            </a:pPr>
            <a:r>
              <a:rPr lang="en-US" dirty="0"/>
              <a:t>Training in-house security</a:t>
            </a:r>
          </a:p>
          <a:p>
            <a:pPr marL="181240" indent="-181240">
              <a:buFont typeface="Arial" panose="020B0604020202020204" pitchFamily="34" charset="0"/>
              <a:buChar char="•"/>
            </a:pPr>
            <a:r>
              <a:rPr lang="en-US" dirty="0"/>
              <a:t>Lighting</a:t>
            </a:r>
          </a:p>
          <a:p>
            <a:pPr marL="181240" indent="-181240">
              <a:buFont typeface="Arial" panose="020B0604020202020204" pitchFamily="34" charset="0"/>
              <a:buChar char="•"/>
            </a:pPr>
            <a:r>
              <a:rPr lang="en-US" dirty="0"/>
              <a:t>Security hardware</a:t>
            </a:r>
          </a:p>
          <a:p>
            <a:pPr marL="181240" indent="-181240">
              <a:buFont typeface="Arial" panose="020B0604020202020204" pitchFamily="34" charset="0"/>
              <a:buChar char="•"/>
            </a:pPr>
            <a:r>
              <a:rPr lang="en-US" dirty="0"/>
              <a:t>Creation of defensible space</a:t>
            </a:r>
          </a:p>
          <a:p>
            <a:endParaRPr lang="en-US" b="1" dirty="0"/>
          </a:p>
          <a:p>
            <a:endParaRPr lang="en-US" b="0" dirty="0"/>
          </a:p>
          <a:p>
            <a:r>
              <a:rPr lang="en-US" b="1" dirty="0"/>
              <a:t>Emergency</a:t>
            </a:r>
          </a:p>
          <a:p>
            <a:endParaRPr lang="en-US" b="0" dirty="0"/>
          </a:p>
          <a:p>
            <a:pPr defTabSz="966612">
              <a:defRPr/>
            </a:pPr>
            <a:r>
              <a:rPr lang="en-US" b="1" dirty="0"/>
              <a:t>Energy efficiency</a:t>
            </a:r>
          </a:p>
          <a:p>
            <a:pPr defTabSz="966612">
              <a:defRPr/>
            </a:pPr>
            <a:endParaRPr lang="en-US" b="1" dirty="0"/>
          </a:p>
          <a:p>
            <a:pPr defTabSz="966612">
              <a:defRPr/>
            </a:pPr>
            <a:r>
              <a:rPr lang="en-US" b="1" dirty="0"/>
              <a:t>Non-routine maintenance</a:t>
            </a:r>
          </a:p>
          <a:p>
            <a:pPr defTabSz="966612">
              <a:defRPr/>
            </a:pPr>
            <a:r>
              <a:rPr lang="en-US" dirty="0"/>
              <a:t>Work items ordinarily performed regularly in the course of property management and maintenance, but now substantial in scope and expense due to postponement</a:t>
            </a:r>
          </a:p>
          <a:p>
            <a:pPr defTabSz="966612">
              <a:defRPr/>
            </a:pPr>
            <a:endParaRPr lang="en-US" dirty="0"/>
          </a:p>
          <a:p>
            <a:pPr defTabSz="966612">
              <a:defRPr/>
            </a:pPr>
            <a:r>
              <a:rPr lang="en-US" b="1" dirty="0"/>
              <a:t>Planned code compliance</a:t>
            </a:r>
            <a:endParaRPr lang="en-US" b="0" dirty="0"/>
          </a:p>
          <a:p>
            <a:pPr defTabSz="966612">
              <a:defRPr/>
            </a:pPr>
            <a:r>
              <a:rPr lang="en-US" b="0" dirty="0"/>
              <a:t>Local</a:t>
            </a:r>
          </a:p>
          <a:p>
            <a:pPr defTabSz="966612">
              <a:defRPr/>
            </a:pPr>
            <a:r>
              <a:rPr lang="en-US" b="0" dirty="0"/>
              <a:t>State</a:t>
            </a:r>
          </a:p>
          <a:p>
            <a:pPr defTabSz="966612">
              <a:defRPr/>
            </a:pPr>
            <a:r>
              <a:rPr lang="en-US" b="0" dirty="0"/>
              <a:t>National</a:t>
            </a:r>
            <a:endParaRPr lang="en-US" b="1" dirty="0"/>
          </a:p>
          <a:p>
            <a:pPr marL="181240" indent="-181240">
              <a:buFont typeface="Arial" panose="020B0604020202020204" pitchFamily="34" charset="0"/>
              <a:buChar char="•"/>
            </a:pPr>
            <a:endParaRPr lang="en-US" b="0" dirty="0"/>
          </a:p>
          <a:p>
            <a:r>
              <a:rPr lang="en-US" b="1" dirty="0"/>
              <a:t>Vacancy reduction</a:t>
            </a:r>
          </a:p>
          <a:p>
            <a:endParaRPr lang="en-US" b="0" dirty="0"/>
          </a:p>
          <a:p>
            <a:r>
              <a:rPr lang="en-US" b="1" dirty="0"/>
              <a:t>Administrative costs</a:t>
            </a:r>
          </a:p>
          <a:p>
            <a:endParaRPr lang="en-US" b="1" dirty="0"/>
          </a:p>
          <a:p>
            <a:r>
              <a:rPr lang="en-US" b="1" dirty="0"/>
              <a:t>Audit</a:t>
            </a:r>
          </a:p>
          <a:p>
            <a:endParaRPr lang="en-US" b="1" dirty="0"/>
          </a:p>
          <a:p>
            <a:r>
              <a:rPr lang="en-US" b="1" dirty="0"/>
              <a:t>Legal</a:t>
            </a:r>
          </a:p>
        </p:txBody>
      </p:sp>
      <p:sp>
        <p:nvSpPr>
          <p:cNvPr id="4" name="Slide Number Placeholder 3"/>
          <p:cNvSpPr>
            <a:spLocks noGrp="1"/>
          </p:cNvSpPr>
          <p:nvPr>
            <p:ph type="sldNum" sz="quarter" idx="5"/>
          </p:nvPr>
        </p:nvSpPr>
        <p:spPr/>
        <p:txBody>
          <a:bodyPr/>
          <a:lstStyle/>
          <a:p>
            <a:pPr defTabSz="966612">
              <a:defRPr/>
            </a:pPr>
            <a:fld id="{5FA92E02-F7E0-4F70-AF59-23B084EBDB88}" type="slidenum">
              <a:rPr lang="en-US">
                <a:solidFill>
                  <a:prstClr val="black"/>
                </a:solidFill>
                <a:latin typeface="Calibri" panose="020F0502020204030204"/>
              </a:rPr>
              <a:pPr defTabSz="966612">
                <a:defRPr/>
              </a:pPr>
              <a:t>157</a:t>
            </a:fld>
            <a:endParaRPr lang="en-US">
              <a:solidFill>
                <a:prstClr val="black"/>
              </a:solidFill>
              <a:latin typeface="Calibri" panose="020F0502020204030204"/>
            </a:endParaRPr>
          </a:p>
        </p:txBody>
      </p:sp>
    </p:spTree>
    <p:extLst>
      <p:ext uri="{BB962C8B-B14F-4D97-AF65-F5344CB8AC3E}">
        <p14:creationId xmlns:p14="http://schemas.microsoft.com/office/powerpoint/2010/main" val="17586032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6700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1279311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159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4018262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2438781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latin typeface="Segoe UI" panose="020B0502040204020203" pitchFamily="34" charset="0"/>
                <a:cs typeface="Segoe UI" panose="020B0502040204020203" pitchFamily="34" charset="0"/>
              </a:rPr>
              <a:t>All PHAs shall complete an energy audit for each PHA-owned project under management, not less than once every five years. Standards for energy audits shall be equivalent to State standards for energy audits. Energy audits shall analyze all of the energy conservation measures, and the payback period for these measures, that are pertinent to the type of buildings and equipment operated by the PHA.</a:t>
            </a:r>
          </a:p>
          <a:p>
            <a:pPr defTabSz="966612">
              <a:defRPr/>
            </a:pPr>
            <a:endParaRPr lang="en-US" sz="1200" dirty="0">
              <a:latin typeface="Segoe UI" panose="020B0502040204020203" pitchFamily="34" charset="0"/>
              <a:cs typeface="Segoe UI" panose="020B0502040204020203" pitchFamily="34" charset="0"/>
            </a:endParaRPr>
          </a:p>
          <a:p>
            <a:pPr algn="ctr"/>
            <a:r>
              <a:rPr lang="en-US" sz="1200" dirty="0">
                <a:latin typeface="Segoe UI" panose="020B0502040204020203" pitchFamily="34" charset="0"/>
                <a:cs typeface="Segoe UI" panose="020B0502040204020203" pitchFamily="34" charset="0"/>
              </a:rPr>
              <a:t>NOTE!!!! </a:t>
            </a:r>
            <a:r>
              <a:rPr lang="en-US" b="0" i="0" dirty="0">
                <a:solidFill>
                  <a:srgbClr val="31708F"/>
                </a:solidFill>
                <a:effectLst/>
                <a:latin typeface="Poppins" panose="020B0502040204020203" pitchFamily="2" charset="0"/>
              </a:rPr>
              <a:t>NEW! Capital Fund Certification Schedule for FY 2025</a:t>
            </a:r>
          </a:p>
          <a:p>
            <a:pPr algn="l"/>
            <a:r>
              <a:rPr lang="en-US" b="0" i="0" dirty="0">
                <a:solidFill>
                  <a:srgbClr val="000000"/>
                </a:solidFill>
                <a:effectLst/>
                <a:latin typeface="IBM Plex Serif" panose="02060503050406000203" pitchFamily="18" charset="0"/>
              </a:rPr>
              <a:t>As you may know, the Department is in the process of transitioning from the IMS-PIC system. To ensure that we have accurate data to calculate the FFY 2025 Capital Fund grant awards, the annual PIC Certification process will run early this round - from March 1st through April 30, 2024. (To reiterate, we are asking PHAs to certify PIC data for FFY 2025 Capital Fund grants awards prior to the award of the FFY 2024 Capital Fund grant awards).</a:t>
            </a:r>
          </a:p>
          <a:p>
            <a:pPr algn="l"/>
            <a:r>
              <a:rPr lang="en-US" b="0" i="0" dirty="0">
                <a:solidFill>
                  <a:srgbClr val="000000"/>
                </a:solidFill>
                <a:effectLst/>
                <a:latin typeface="IBM Plex Serif" panose="02060503050406000203" pitchFamily="18" charset="0"/>
              </a:rPr>
              <a:t>The “reporting date” for this round of certifications is February 29, 2024. During the certification period, PHA Executive Directors certify to the accuracy of the PHA’s inventory information in the PIC system as of the reporting date of February 29th. This process is critical to ensuring the accurate calculation of the FFY 2025 grant awards. For further information, please refer to the </a:t>
            </a:r>
            <a:r>
              <a:rPr lang="en-US" b="1" i="0" u="none" strike="noStrike" dirty="0">
                <a:solidFill>
                  <a:srgbClr val="245269"/>
                </a:solidFill>
                <a:effectLst/>
                <a:latin typeface="IBM Plex Serif" panose="02060503050406000203" pitchFamily="18" charset="0"/>
                <a:hlinkClick r:id="rId3"/>
              </a:rPr>
              <a:t>Step-by-Step User Guide (PDF)</a:t>
            </a:r>
            <a:r>
              <a:rPr lang="en-US" b="0" i="0" dirty="0">
                <a:solidFill>
                  <a:srgbClr val="000000"/>
                </a:solidFill>
                <a:effectLst/>
                <a:latin typeface="IBM Plex Serif" panose="02060503050406000203" pitchFamily="18" charset="0"/>
              </a:rPr>
              <a:t>.</a:t>
            </a:r>
          </a:p>
          <a:p>
            <a:pPr algn="l"/>
            <a:r>
              <a:rPr lang="en-US" b="1" i="0" dirty="0">
                <a:solidFill>
                  <a:srgbClr val="000000"/>
                </a:solidFill>
                <a:effectLst/>
                <a:latin typeface="IBM Plex Serif" panose="02060503050406000203" pitchFamily="18" charset="0"/>
              </a:rPr>
              <a:t>Schedule</a:t>
            </a:r>
            <a:endParaRPr lang="en-US" b="0" i="0" dirty="0">
              <a:solidFill>
                <a:srgbClr val="000000"/>
              </a:solidFill>
              <a:effectLst/>
              <a:latin typeface="IBM Plex Serif" panose="02060503050406000203" pitchFamily="18" charset="0"/>
            </a:endParaRPr>
          </a:p>
          <a:p>
            <a:pPr algn="l"/>
            <a:r>
              <a:rPr lang="en-US" b="0" i="0" dirty="0">
                <a:solidFill>
                  <a:srgbClr val="000000"/>
                </a:solidFill>
                <a:effectLst/>
                <a:latin typeface="IBM Plex Serif" panose="02060503050406000203" pitchFamily="18" charset="0"/>
              </a:rPr>
              <a:t>Reporting Date: 2/29/2024</a:t>
            </a:r>
            <a:br>
              <a:rPr lang="en-US" b="0" i="0" dirty="0">
                <a:solidFill>
                  <a:srgbClr val="000000"/>
                </a:solidFill>
                <a:effectLst/>
                <a:latin typeface="IBM Plex Serif" panose="02060503050406000203" pitchFamily="18" charset="0"/>
              </a:rPr>
            </a:br>
            <a:r>
              <a:rPr lang="en-US" b="0" i="0" dirty="0">
                <a:solidFill>
                  <a:srgbClr val="000000"/>
                </a:solidFill>
                <a:effectLst/>
                <a:latin typeface="IBM Plex Serif" panose="02060503050406000203" pitchFamily="18" charset="0"/>
              </a:rPr>
              <a:t>Certification Open: 3/1/2024</a:t>
            </a:r>
            <a:br>
              <a:rPr lang="en-US" b="0" i="0" dirty="0">
                <a:solidFill>
                  <a:srgbClr val="000000"/>
                </a:solidFill>
                <a:effectLst/>
                <a:latin typeface="IBM Plex Serif" panose="02060503050406000203" pitchFamily="18" charset="0"/>
              </a:rPr>
            </a:br>
            <a:r>
              <a:rPr lang="en-US" b="0" i="0" dirty="0">
                <a:solidFill>
                  <a:srgbClr val="000000"/>
                </a:solidFill>
                <a:effectLst/>
                <a:latin typeface="IBM Plex Serif" panose="02060503050406000203" pitchFamily="18" charset="0"/>
              </a:rPr>
              <a:t>Certification Deadline: 4/30/2024</a:t>
            </a:r>
          </a:p>
          <a:p>
            <a:pPr lvl="1" defTabSz="966612">
              <a:defRPr/>
            </a:pPr>
            <a:endParaRPr lang="en-US" sz="1200" dirty="0">
              <a:latin typeface="Segoe UI" panose="020B0502040204020203" pitchFamily="34" charset="0"/>
              <a:cs typeface="Segoe UI" panose="020B0502040204020203" pitchFamily="34" charset="0"/>
            </a:endParaRPr>
          </a:p>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30494756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5537838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Calibri" pitchFamily="34" charset="0"/>
              </a:rPr>
              <a:t>HEROS - HUD Environmental Review Online System</a:t>
            </a:r>
          </a:p>
          <a:p>
            <a:r>
              <a:rPr lang="en-US" sz="1300" dirty="0">
                <a:latin typeface="Calibri" pitchFamily="34" charset="0"/>
              </a:rPr>
              <a:t>HUD's Office of Environment and Energy has developed an online system for developing, documenting, and managing environmental reviews. It covers all levels of environmental reviews for both Part 50 and Part 58 projects and includes on-screen guidance for completing HUD environmental reviews.</a:t>
            </a:r>
          </a:p>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0365633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6632940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ACC Amendment</a:t>
            </a:r>
          </a:p>
          <a:p>
            <a:pPr marL="181240" indent="-181240">
              <a:lnSpc>
                <a:spcPct val="150000"/>
              </a:lnSpc>
              <a:buFont typeface="Arial" panose="020B0604020202020204" pitchFamily="34" charset="0"/>
              <a:buChar char="•"/>
            </a:pPr>
            <a:r>
              <a:rPr lang="en-US" dirty="0"/>
              <a:t>prepopulated ACC Amendments on the HUD Capital Fund website</a:t>
            </a:r>
          </a:p>
          <a:p>
            <a:pPr marL="181240" indent="-181240">
              <a:lnSpc>
                <a:spcPct val="150000"/>
              </a:lnSpc>
              <a:buFont typeface="Arial" panose="020B0604020202020204" pitchFamily="34" charset="0"/>
              <a:buChar char="•"/>
            </a:pPr>
            <a:r>
              <a:rPr lang="en-US" dirty="0"/>
              <a:t>PHAs must submit three originals, signed and dated</a:t>
            </a:r>
          </a:p>
          <a:p>
            <a:pPr>
              <a:lnSpc>
                <a:spcPct val="150000"/>
              </a:lnSpc>
            </a:pPr>
            <a:endParaRPr lang="en-US" dirty="0"/>
          </a:p>
          <a:p>
            <a:pPr>
              <a:lnSpc>
                <a:spcPct val="150000"/>
              </a:lnSpc>
            </a:pPr>
            <a:r>
              <a:rPr lang="en-US" b="1" dirty="0"/>
              <a:t>5-Year Action Plan/Budget</a:t>
            </a:r>
          </a:p>
          <a:p>
            <a:pPr marL="181240" indent="-181240">
              <a:lnSpc>
                <a:spcPct val="150000"/>
              </a:lnSpc>
              <a:buFont typeface="Arial" panose="020B0604020202020204" pitchFamily="34" charset="0"/>
              <a:buChar char="•"/>
            </a:pPr>
            <a:r>
              <a:rPr lang="en-US" dirty="0"/>
              <a:t>5-Year Action Plan must include a budget for each year covered by the plan; work items for the upcoming year and amounts to be allocated to those work items</a:t>
            </a:r>
          </a:p>
          <a:p>
            <a:pPr marL="181240" indent="-181240">
              <a:lnSpc>
                <a:spcPct val="150000"/>
              </a:lnSpc>
              <a:buFont typeface="Arial" panose="020B0604020202020204" pitchFamily="34" charset="0"/>
              <a:buChar char="•"/>
            </a:pPr>
            <a:r>
              <a:rPr lang="en-US" dirty="0"/>
              <a:t>Fixed – submitted once every 5 years</a:t>
            </a:r>
          </a:p>
          <a:p>
            <a:pPr marL="181240" indent="-181240">
              <a:lnSpc>
                <a:spcPct val="150000"/>
              </a:lnSpc>
              <a:buFont typeface="Arial" panose="020B0604020202020204" pitchFamily="34" charset="0"/>
              <a:buChar char="•"/>
            </a:pPr>
            <a:r>
              <a:rPr lang="en-US" dirty="0"/>
              <a:t>Rolling – submitted annually</a:t>
            </a:r>
          </a:p>
          <a:p>
            <a:pPr>
              <a:lnSpc>
                <a:spcPct val="150000"/>
              </a:lnSpc>
            </a:pPr>
            <a:endParaRPr lang="en-US" dirty="0"/>
          </a:p>
          <a:p>
            <a:pPr>
              <a:lnSpc>
                <a:spcPct val="150000"/>
              </a:lnSpc>
            </a:pPr>
            <a:r>
              <a:rPr lang="en-US" b="1" dirty="0"/>
              <a:t>P&amp;E Report (Performance &amp; Evaluation)</a:t>
            </a:r>
          </a:p>
          <a:p>
            <a:pPr marL="181240" indent="-181240">
              <a:lnSpc>
                <a:spcPct val="150000"/>
              </a:lnSpc>
              <a:buFont typeface="Arial" panose="020B0604020202020204" pitchFamily="34" charset="0"/>
              <a:buChar char="•"/>
            </a:pPr>
            <a:r>
              <a:rPr lang="en-US" dirty="0"/>
              <a:t>Troubled – Must submit P&amp;E for all open grants to the Field Office</a:t>
            </a:r>
          </a:p>
          <a:p>
            <a:pPr marL="181240" indent="-181240">
              <a:lnSpc>
                <a:spcPct val="150000"/>
              </a:lnSpc>
              <a:buFont typeface="Arial" panose="020B0604020202020204" pitchFamily="34" charset="0"/>
              <a:buChar char="•"/>
            </a:pPr>
            <a:r>
              <a:rPr lang="en-US" dirty="0"/>
              <a:t>Not troubled – Prepare P&amp;E for all open grants and keep on file at agency</a:t>
            </a:r>
          </a:p>
          <a:p>
            <a:pPr>
              <a:lnSpc>
                <a:spcPct val="150000"/>
              </a:lnSpc>
            </a:pPr>
            <a:endParaRPr lang="en-US" dirty="0"/>
          </a:p>
          <a:p>
            <a:pPr>
              <a:lnSpc>
                <a:spcPct val="150000"/>
              </a:lnSpc>
            </a:pPr>
            <a:r>
              <a:rPr lang="en-US" b="1" dirty="0"/>
              <a:t>Statement of Significant Amendment</a:t>
            </a:r>
          </a:p>
          <a:p>
            <a:pPr marL="181240" indent="-181240">
              <a:lnSpc>
                <a:spcPct val="150000"/>
              </a:lnSpc>
              <a:buFont typeface="Arial" panose="020B0604020202020204" pitchFamily="34" charset="0"/>
              <a:buChar char="•"/>
            </a:pPr>
            <a:r>
              <a:rPr lang="en-US" dirty="0"/>
              <a:t>Identifies the criteria that the PHA will use for determining whether an amendment or modification to the 5-Year Action Plan constitutes a Significant Amendment or Modification</a:t>
            </a:r>
          </a:p>
          <a:p>
            <a:pPr>
              <a:lnSpc>
                <a:spcPct val="150000"/>
              </a:lnSpc>
            </a:pPr>
            <a:endParaRPr lang="en-US" dirty="0"/>
          </a:p>
          <a:p>
            <a:pPr>
              <a:lnSpc>
                <a:spcPct val="150000"/>
              </a:lnSpc>
            </a:pPr>
            <a:r>
              <a:rPr lang="en-US" b="1" dirty="0"/>
              <a:t>Additional Certifications</a:t>
            </a:r>
          </a:p>
          <a:p>
            <a:pPr marL="181240" indent="-181240">
              <a:buFont typeface="Arial" panose="020B0604020202020204" pitchFamily="34" charset="0"/>
              <a:buChar char="•"/>
            </a:pPr>
            <a:r>
              <a:rPr lang="en-US" dirty="0"/>
              <a:t>Lobbying Activities SF-LLL</a:t>
            </a:r>
          </a:p>
          <a:p>
            <a:pPr marL="181240" indent="-181240">
              <a:buFont typeface="Arial" panose="020B0604020202020204" pitchFamily="34" charset="0"/>
              <a:buChar char="•"/>
            </a:pPr>
            <a:r>
              <a:rPr lang="en-US" dirty="0"/>
              <a:t>Civil Rights Compliance</a:t>
            </a:r>
          </a:p>
          <a:p>
            <a:pPr marL="181240" indent="-181240">
              <a:buFont typeface="Arial" panose="020B0604020202020204" pitchFamily="34" charset="0"/>
              <a:buChar char="•"/>
            </a:pPr>
            <a:r>
              <a:rPr lang="en-US" dirty="0"/>
              <a:t>Certification of Payments to Influence Federal Transactions (currently Form HUD50071)</a:t>
            </a:r>
          </a:p>
          <a:p>
            <a:pPr marL="181240" indent="-181240">
              <a:buFont typeface="Arial" panose="020B0604020202020204" pitchFamily="34" charset="0"/>
              <a:buChar char="•"/>
            </a:pPr>
            <a:r>
              <a:rPr lang="en-US" dirty="0"/>
              <a:t>Certification of Compliance with Public Hearing Requirements</a:t>
            </a:r>
          </a:p>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2866690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4622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4955463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6468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106722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993044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69604480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0056071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6813745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AMCC – Actual Modernization Cost Certificate</a:t>
            </a:r>
          </a:p>
          <a:p>
            <a:r>
              <a:rPr lang="en-US" dirty="0"/>
              <a:t>ADCC – Actual Development Cost Certificate</a:t>
            </a: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680264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14773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178</a:t>
            </a:fld>
            <a:endParaRPr lang="en-US"/>
          </a:p>
        </p:txBody>
      </p:sp>
    </p:spTree>
    <p:extLst>
      <p:ext uri="{BB962C8B-B14F-4D97-AF65-F5344CB8AC3E}">
        <p14:creationId xmlns:p14="http://schemas.microsoft.com/office/powerpoint/2010/main" val="3122989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179</a:t>
            </a:fld>
            <a:endParaRPr lang="en-US"/>
          </a:p>
        </p:txBody>
      </p:sp>
    </p:spTree>
    <p:extLst>
      <p:ext uri="{BB962C8B-B14F-4D97-AF65-F5344CB8AC3E}">
        <p14:creationId xmlns:p14="http://schemas.microsoft.com/office/powerpoint/2010/main" val="35348245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180</a:t>
            </a:fld>
            <a:endParaRPr lang="en-US"/>
          </a:p>
        </p:txBody>
      </p:sp>
    </p:spTree>
    <p:extLst>
      <p:ext uri="{BB962C8B-B14F-4D97-AF65-F5344CB8AC3E}">
        <p14:creationId xmlns:p14="http://schemas.microsoft.com/office/powerpoint/2010/main" val="27108785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Congress</a:t>
            </a:r>
            <a:endParaRPr lang="en-US" b="0" u="none" dirty="0"/>
          </a:p>
          <a:p>
            <a:pPr marL="181240" indent="-181240">
              <a:buFontTx/>
              <a:buChar char="-"/>
            </a:pPr>
            <a:r>
              <a:rPr lang="en-US" b="0" u="none" dirty="0"/>
              <a:t>Appropriates funding</a:t>
            </a:r>
          </a:p>
          <a:p>
            <a:pPr marL="181240" indent="-181240">
              <a:buFontTx/>
              <a:buChar char="-"/>
            </a:pPr>
            <a:r>
              <a:rPr lang="en-US" b="0" u="none" dirty="0"/>
              <a:t>Laws and regulations</a:t>
            </a:r>
          </a:p>
          <a:p>
            <a:pPr marL="181240" indent="-181240">
              <a:buFontTx/>
              <a:buChar char="-"/>
            </a:pPr>
            <a:endParaRPr lang="en-US" b="0" u="none" dirty="0"/>
          </a:p>
          <a:p>
            <a:r>
              <a:rPr lang="en-US" b="1" u="sng" dirty="0"/>
              <a:t>HUD</a:t>
            </a:r>
            <a:endParaRPr lang="en-US" b="0" u="none" dirty="0"/>
          </a:p>
          <a:p>
            <a:pPr marL="181240" indent="-181240">
              <a:buFontTx/>
              <a:buChar char="-"/>
            </a:pPr>
            <a:r>
              <a:rPr lang="en-US" b="0" u="none" dirty="0"/>
              <a:t>Regulations</a:t>
            </a:r>
          </a:p>
          <a:p>
            <a:pPr marL="181240" indent="-181240">
              <a:buFontTx/>
              <a:buChar char="-"/>
            </a:pPr>
            <a:r>
              <a:rPr lang="en-US" b="0" u="none" dirty="0"/>
              <a:t>Allocates funding (formulas)</a:t>
            </a:r>
          </a:p>
          <a:p>
            <a:pPr marL="181240" indent="-181240">
              <a:buFontTx/>
              <a:buChar char="-"/>
            </a:pPr>
            <a:r>
              <a:rPr lang="en-US" b="0" u="none" dirty="0"/>
              <a:t>National direction</a:t>
            </a:r>
          </a:p>
          <a:p>
            <a:pPr marL="181240" indent="-181240">
              <a:buFontTx/>
              <a:buChar char="-"/>
            </a:pPr>
            <a:r>
              <a:rPr lang="en-US" b="0" u="none" dirty="0"/>
              <a:t>Local support</a:t>
            </a:r>
          </a:p>
          <a:p>
            <a:pPr marL="181240" indent="-181240">
              <a:buFontTx/>
              <a:buChar char="-"/>
            </a:pPr>
            <a:endParaRPr lang="en-US" b="0" u="none" dirty="0"/>
          </a:p>
          <a:p>
            <a:r>
              <a:rPr lang="en-US" b="1" u="sng" dirty="0"/>
              <a:t>State and Local</a:t>
            </a:r>
            <a:endParaRPr lang="en-US" b="0" u="none" dirty="0"/>
          </a:p>
          <a:p>
            <a:pPr marL="181240" indent="-181240">
              <a:buFontTx/>
              <a:buChar char="-"/>
            </a:pPr>
            <a:r>
              <a:rPr lang="en-US" b="0" u="none" dirty="0"/>
              <a:t>Laws</a:t>
            </a:r>
          </a:p>
          <a:p>
            <a:pPr marL="181240" indent="-181240">
              <a:buFontTx/>
              <a:buChar char="-"/>
            </a:pPr>
            <a:r>
              <a:rPr lang="en-US" b="0" u="none" dirty="0"/>
              <a:t>Cooperation agreements</a:t>
            </a:r>
          </a:p>
          <a:p>
            <a:pPr marL="181240" indent="-181240">
              <a:buFontTx/>
              <a:buChar char="-"/>
            </a:pPr>
            <a:r>
              <a:rPr lang="en-US" b="0" u="none" dirty="0"/>
              <a:t>Support</a:t>
            </a:r>
          </a:p>
          <a:p>
            <a:endParaRPr lang="en-US" b="0" u="none" dirty="0"/>
          </a:p>
          <a:p>
            <a:endParaRPr lang="en-US" b="0" u="none" dirty="0"/>
          </a:p>
        </p:txBody>
      </p:sp>
      <p:sp>
        <p:nvSpPr>
          <p:cNvPr id="4" name="Slide Number Placeholder 3"/>
          <p:cNvSpPr>
            <a:spLocks noGrp="1"/>
          </p:cNvSpPr>
          <p:nvPr>
            <p:ph type="sldNum" sz="quarter" idx="5"/>
          </p:nvPr>
        </p:nvSpPr>
        <p:spPr/>
        <p:txBody>
          <a:bodyPr/>
          <a:lstStyle/>
          <a:p>
            <a:fld id="{50B7FB5C-6E37-4D98-848F-36180E88F847}" type="slidenum">
              <a:rPr lang="en-US" smtClean="0"/>
              <a:t>181</a:t>
            </a:fld>
            <a:endParaRPr lang="en-US"/>
          </a:p>
        </p:txBody>
      </p:sp>
    </p:spTree>
    <p:extLst>
      <p:ext uri="{BB962C8B-B14F-4D97-AF65-F5344CB8AC3E}">
        <p14:creationId xmlns:p14="http://schemas.microsoft.com/office/powerpoint/2010/main" val="323067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685338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6646704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0237402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6755560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631988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550158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525637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Physical Condition (PC)</a:t>
            </a:r>
          </a:p>
          <a:p>
            <a:pPr lvl="1"/>
            <a:r>
              <a:rPr lang="en-US" dirty="0"/>
              <a:t>Projects at least 28 years old, based on the unit-weighted average DOFA date</a:t>
            </a:r>
          </a:p>
          <a:p>
            <a:pPr lvl="1"/>
            <a:r>
              <a:rPr lang="en-US" dirty="0"/>
              <a:t>Maximum 1 point</a:t>
            </a:r>
          </a:p>
          <a:p>
            <a:r>
              <a:rPr lang="en-US" b="1" dirty="0">
                <a:solidFill>
                  <a:schemeClr val="accent1"/>
                </a:solidFill>
              </a:rPr>
              <a:t>Neighborhood Environment (NE)</a:t>
            </a:r>
          </a:p>
          <a:p>
            <a:pPr lvl="1"/>
            <a:r>
              <a:rPr lang="en-US" dirty="0"/>
              <a:t>Projects in census tracts in which at least 40% of families have an income below the poverty rate</a:t>
            </a:r>
          </a:p>
          <a:p>
            <a:pPr lvl="1"/>
            <a:r>
              <a:rPr lang="en-US" dirty="0"/>
              <a:t>Maximum 1 point</a:t>
            </a:r>
          </a:p>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9838335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189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3646405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44827366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387474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2228018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PHAS – Frequency</a:t>
            </a:r>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80633016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050163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172019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347527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4915375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7944661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94388258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199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3919570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72989352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37950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259979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5886783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14660926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3784601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79729866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13156124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7957217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 – Contract Administrator</a:t>
            </a: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85717977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209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26453149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101481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59064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58320155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7085945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3339317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8275387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94648400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785889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217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3066955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218</a:t>
            </a:fld>
            <a:endParaRPr lang="en-US"/>
          </a:p>
        </p:txBody>
      </p:sp>
    </p:spTree>
    <p:extLst>
      <p:ext uri="{BB962C8B-B14F-4D97-AF65-F5344CB8AC3E}">
        <p14:creationId xmlns:p14="http://schemas.microsoft.com/office/powerpoint/2010/main" val="263471960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220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9972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22</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141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75851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Financial records must be maintained at all times to show:</a:t>
            </a:r>
          </a:p>
          <a:p>
            <a:pPr marL="664546" lvl="1" indent="-181240">
              <a:buFont typeface="Arial" panose="020B0604020202020204" pitchFamily="34" charset="0"/>
              <a:buChar char="•"/>
            </a:pPr>
            <a:r>
              <a:rPr lang="en-US" dirty="0"/>
              <a:t>Income </a:t>
            </a:r>
          </a:p>
          <a:p>
            <a:pPr marL="664546" lvl="1" indent="-181240">
              <a:buFont typeface="Arial" panose="020B0604020202020204" pitchFamily="34" charset="0"/>
              <a:buChar char="•"/>
            </a:pPr>
            <a:r>
              <a:rPr lang="en-US" dirty="0"/>
              <a:t>Expense</a:t>
            </a:r>
          </a:p>
          <a:p>
            <a:pPr marL="664546" lvl="1" indent="-181240">
              <a:buFont typeface="Arial" panose="020B0604020202020204" pitchFamily="34" charset="0"/>
              <a:buChar char="•"/>
            </a:pPr>
            <a:r>
              <a:rPr lang="en-US" dirty="0"/>
              <a:t>Reserves</a:t>
            </a:r>
          </a:p>
          <a:p>
            <a:pPr marL="664546" lvl="1" indent="-181240">
              <a:buFont typeface="Arial" panose="020B0604020202020204" pitchFamily="34" charset="0"/>
              <a:buChar char="•"/>
            </a:pPr>
            <a:r>
              <a:rPr lang="en-US" dirty="0"/>
              <a:t>Justifications</a:t>
            </a:r>
          </a:p>
          <a:p>
            <a:endParaRPr lang="en-US" dirty="0"/>
          </a:p>
        </p:txBody>
      </p:sp>
      <p:sp>
        <p:nvSpPr>
          <p:cNvPr id="4" name="Slide Number Placeholder 3"/>
          <p:cNvSpPr>
            <a:spLocks noGrp="1"/>
          </p:cNvSpPr>
          <p:nvPr>
            <p:ph type="sldNum" sz="quarter" idx="5"/>
          </p:nvPr>
        </p:nvSpPr>
        <p:spPr/>
        <p:txBody>
          <a:bodyPr/>
          <a:lstStyle/>
          <a:p>
            <a:fld id="{2A139D50-0137-451B-802D-A10C8343E684}" type="slidenum">
              <a:rPr lang="en-US" smtClean="0"/>
              <a:t>29</a:t>
            </a:fld>
            <a:endParaRPr lang="en-US" dirty="0"/>
          </a:p>
        </p:txBody>
      </p:sp>
    </p:spTree>
    <p:extLst>
      <p:ext uri="{BB962C8B-B14F-4D97-AF65-F5344CB8AC3E}">
        <p14:creationId xmlns:p14="http://schemas.microsoft.com/office/powerpoint/2010/main" val="2737134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Subsidy accounts for approximately 55% of public housing funding.</a:t>
            </a:r>
          </a:p>
          <a:p>
            <a:endParaRPr lang="en-US" b="1" dirty="0"/>
          </a:p>
          <a:p>
            <a:r>
              <a:rPr lang="en-US" b="1" dirty="0"/>
              <a:t>2021 Appropriations:</a:t>
            </a:r>
          </a:p>
          <a:p>
            <a:r>
              <a:rPr lang="en-US" dirty="0"/>
              <a:t>PH – $4.864 billion</a:t>
            </a:r>
          </a:p>
          <a:p>
            <a:r>
              <a:rPr lang="en-US" dirty="0"/>
              <a:t>CFP – $2.942 billion</a:t>
            </a:r>
          </a:p>
          <a:p>
            <a:r>
              <a:rPr lang="en-US" dirty="0"/>
              <a:t>Total PH Fund – $7.806 billion</a:t>
            </a:r>
          </a:p>
          <a:p>
            <a:r>
              <a:rPr lang="en-US" dirty="0"/>
              <a:t>S8 Vouchers – $23.080 billion</a:t>
            </a:r>
          </a:p>
          <a:p>
            <a:r>
              <a:rPr lang="en-US" dirty="0"/>
              <a:t>S8 Admin – $2.129 billions</a:t>
            </a:r>
          </a:p>
          <a:p>
            <a:r>
              <a:rPr lang="en-US" dirty="0"/>
              <a:t>Total HCVP – $25.209 billion</a:t>
            </a:r>
          </a:p>
          <a:p>
            <a:endParaRPr lang="en-US" dirty="0"/>
          </a:p>
          <a:p>
            <a:r>
              <a:rPr lang="en-US" b="1" dirty="0"/>
              <a:t>TOTAL – $33.015 billion</a:t>
            </a:r>
          </a:p>
          <a:p>
            <a:endParaRPr lang="en-US" b="1" dirty="0"/>
          </a:p>
          <a:p>
            <a:r>
              <a:rPr lang="en-US" b="1" dirty="0"/>
              <a:t>2022 Early numbers (President’s discretionary spending request)</a:t>
            </a:r>
          </a:p>
          <a:p>
            <a:r>
              <a:rPr lang="en-US" b="0" dirty="0"/>
              <a:t>HUD program level: $68.7 billion (15.1% increase)</a:t>
            </a:r>
          </a:p>
          <a:p>
            <a:r>
              <a:rPr lang="en-US" b="0" dirty="0"/>
              <a:t>HCVP: Increase of $5.4 billion over 2021 enacted level prioritizing emergency vouchers</a:t>
            </a:r>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785799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PIH Notice 2021-04 explains calculation methodology, submission requirements, etc. </a:t>
            </a:r>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354775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proration level is 96.0% (March, April 2021)</a:t>
            </a:r>
          </a:p>
          <a:p>
            <a:r>
              <a:rPr lang="en-US" dirty="0"/>
              <a:t>Final 2020 proration was 112% (due to CARES Act funding)</a:t>
            </a:r>
          </a:p>
          <a:p>
            <a:r>
              <a:rPr lang="en-US" dirty="0"/>
              <a:t>February 2020 (pre-COVID) proration was 96.54%</a:t>
            </a:r>
          </a:p>
          <a:p>
            <a:endParaRPr lang="en-US" dirty="0"/>
          </a:p>
          <a:p>
            <a:r>
              <a:rPr lang="en-US" dirty="0"/>
              <a:t>What that means: PHAs get $0.96 for every dollar for which they’re eligible.</a:t>
            </a:r>
          </a:p>
          <a:p>
            <a:r>
              <a:rPr lang="en-US" dirty="0"/>
              <a:t>$225,000 in eligibility = $216,000 in prorated funding (loss of $9,000 in eligible funding)</a:t>
            </a:r>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4164414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Occupancy</a:t>
            </a:r>
          </a:p>
          <a:p>
            <a:r>
              <a:rPr lang="en-US" dirty="0"/>
              <a:t>PUM rental income</a:t>
            </a:r>
          </a:p>
          <a:p>
            <a:r>
              <a:rPr lang="en-US" dirty="0"/>
              <a:t>PEL – project expense level</a:t>
            </a:r>
          </a:p>
          <a:p>
            <a:r>
              <a:rPr lang="en-US" dirty="0"/>
              <a:t>Utility expenses</a:t>
            </a:r>
          </a:p>
          <a:p>
            <a:pPr defTabSz="966612">
              <a:defRPr/>
            </a:pPr>
            <a:r>
              <a:rPr lang="en-US" dirty="0"/>
              <a:t>Inflation factors</a:t>
            </a:r>
          </a:p>
          <a:p>
            <a:r>
              <a:rPr lang="en-US" dirty="0"/>
              <a:t>Add </a:t>
            </a:r>
            <a:r>
              <a:rPr lang="en-US" dirty="0" err="1"/>
              <a:t>ons</a:t>
            </a:r>
            <a:endParaRPr lang="en-US" dirty="0"/>
          </a:p>
          <a:p>
            <a:pPr marL="664546" lvl="1" indent="-181240">
              <a:buFontTx/>
              <a:buChar char="-"/>
            </a:pPr>
            <a:r>
              <a:rPr lang="en-US" dirty="0"/>
              <a:t>Audit cost</a:t>
            </a:r>
          </a:p>
          <a:p>
            <a:pPr marL="664546" lvl="1" indent="-181240">
              <a:buFontTx/>
              <a:buChar char="-"/>
            </a:pPr>
            <a:r>
              <a:rPr lang="en-US" dirty="0"/>
              <a:t>Resident funded activities</a:t>
            </a:r>
          </a:p>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941621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Subsidy averages approximately 55% of program income</a:t>
            </a:r>
          </a:p>
          <a:p>
            <a:pPr algn="l"/>
            <a:r>
              <a:rPr lang="en-US" dirty="0"/>
              <a:t>Rental and other income make up the rest</a:t>
            </a:r>
          </a:p>
          <a:p>
            <a:pPr algn="l"/>
            <a:endParaRPr lang="en-US" dirty="0"/>
          </a:p>
          <a:p>
            <a:pPr algn="l"/>
            <a:r>
              <a:rPr lang="en-US" dirty="0"/>
              <a:t>Other income:</a:t>
            </a:r>
          </a:p>
          <a:p>
            <a:pPr marL="181240" indent="-181240">
              <a:buFontTx/>
              <a:buChar char="-"/>
            </a:pPr>
            <a:r>
              <a:rPr lang="en-US" dirty="0"/>
              <a:t>Violations</a:t>
            </a:r>
          </a:p>
          <a:p>
            <a:pPr marL="181240" indent="-181240">
              <a:buFontTx/>
              <a:buChar char="-"/>
            </a:pPr>
            <a:r>
              <a:rPr lang="en-US" dirty="0"/>
              <a:t>Late fees</a:t>
            </a:r>
          </a:p>
          <a:p>
            <a:pPr marL="181240" indent="-181240">
              <a:buFontTx/>
              <a:buChar char="-"/>
            </a:pPr>
            <a:r>
              <a:rPr lang="en-US" dirty="0"/>
              <a:t>Investment</a:t>
            </a:r>
          </a:p>
          <a:p>
            <a:pPr marL="181240" indent="-181240">
              <a:buFontTx/>
              <a:buChar char="-"/>
            </a:pPr>
            <a:r>
              <a:rPr lang="en-US" dirty="0"/>
              <a:t>Grants</a:t>
            </a:r>
          </a:p>
          <a:p>
            <a:pPr marL="181240" indent="-181240">
              <a:buFontTx/>
              <a:buChar char="-"/>
            </a:pPr>
            <a:r>
              <a:rPr lang="en-US" dirty="0"/>
              <a:t>Asset disposition</a:t>
            </a:r>
          </a:p>
          <a:p>
            <a:pPr marL="181240" indent="-181240">
              <a:buFontTx/>
              <a:buChar char="-"/>
            </a:pPr>
            <a:r>
              <a:rPr lang="en-US" dirty="0"/>
              <a:t>Fungibility</a:t>
            </a:r>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728521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PIH-2011-55 provided guidance on calculating operating reserves and stated the HUD recommended minimum operating reserve level.</a:t>
            </a:r>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95210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PHAs with 250 or more units, the minimum operating reserve is four month of formula expenses or $100,000, whichever is greater. </a:t>
            </a:r>
            <a:endParaRPr lang="en-US" b="1"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895939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Offset of Reserves v. Subsidy </a:t>
            </a:r>
          </a:p>
          <a:p>
            <a:pPr marL="664546" lvl="1"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Last time PH reserves offset – 2012</a:t>
            </a:r>
          </a:p>
          <a:p>
            <a:pPr marL="664546" lvl="1"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Some agencies were hit HARD</a:t>
            </a:r>
          </a:p>
          <a:p>
            <a:pPr marL="664546" lvl="1"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Could it happen again?</a:t>
            </a:r>
          </a:p>
          <a:p>
            <a:pPr marL="664546" lvl="1" indent="-181240">
              <a:buFont typeface="Arial" panose="020B0604020202020204" pitchFamily="34" charset="0"/>
              <a:buChar char="•"/>
            </a:pPr>
            <a:endParaRPr lang="en-US" dirty="0">
              <a:solidFill>
                <a:srgbClr val="003E00"/>
              </a:solidFill>
              <a:latin typeface="Microsoft New Tai Lue" panose="020B0502040204020203" pitchFamily="34" charset="0"/>
              <a:cs typeface="Microsoft New Tai Lue" panose="020B0502040204020203" pitchFamily="34" charset="0"/>
            </a:endParaRPr>
          </a:p>
          <a:p>
            <a:pPr marL="181240"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HUD could also sweep your reserve accounts and redistribute the money if they determine you have too much.</a:t>
            </a:r>
          </a:p>
          <a:p>
            <a:pPr marL="181240" indent="-181240">
              <a:buFont typeface="Arial" panose="020B0604020202020204" pitchFamily="34" charset="0"/>
              <a:buChar char="•"/>
            </a:pPr>
            <a:endParaRPr lang="en-US" dirty="0">
              <a:solidFill>
                <a:srgbClr val="003E00"/>
              </a:solidFill>
              <a:latin typeface="Microsoft New Tai Lue" panose="020B0502040204020203" pitchFamily="34" charset="0"/>
              <a:cs typeface="Microsoft New Tai Lue" panose="020B0502040204020203" pitchFamily="34" charset="0"/>
            </a:endParaRPr>
          </a:p>
          <a:p>
            <a:pPr marL="181240"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Can you spend your reserves down to protect the $$ from offset?</a:t>
            </a:r>
          </a:p>
          <a:p>
            <a:pPr marL="664546" lvl="1"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Yes, but……….</a:t>
            </a:r>
          </a:p>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81154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“Protecting” Your Reserves</a:t>
            </a:r>
          </a:p>
          <a:p>
            <a:pPr marL="664546" lvl="1"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Identify amounts in reserve accounts</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AMP by AMP</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Notice PIH 2011-55 – Calculate Reserves</a:t>
            </a:r>
          </a:p>
          <a:p>
            <a:pPr marL="664546" lvl="1"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Reserves may be spent on their intended purpose</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Support eligible PH program expenses</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Operations and Management</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 Safety and Security of the sites</a:t>
            </a:r>
          </a:p>
          <a:p>
            <a:pPr marL="1147852" lvl="2" indent="-181240">
              <a:spcAft>
                <a:spcPts val="423"/>
              </a:spcAft>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Fungibility between AMPs </a:t>
            </a:r>
          </a:p>
          <a:p>
            <a:pPr algn="l"/>
            <a:endParaRPr lang="en-US" b="1"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78797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031979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is provided through the 2021 Act, which HUD allocates to PHAs in accordance with such Act as described in this notice. The 2021 Act requires HUD to provide renewal funding based on validated Voucher Management System (VMS) leasing and cost data for the prior calendar year (CY) (January 1, 2020 – December 31, 2020). </a:t>
            </a:r>
          </a:p>
          <a:p>
            <a:endParaRPr lang="en-US" b="1" dirty="0"/>
          </a:p>
          <a:p>
            <a:r>
              <a:rPr lang="en-US" b="1" dirty="0"/>
              <a:t>The CY 2021 total amount appropriated by Congress to fund the HCV Program is split up by budget line items as follows:</a:t>
            </a:r>
          </a:p>
        </p:txBody>
      </p:sp>
      <p:sp>
        <p:nvSpPr>
          <p:cNvPr id="4" name="Slide Number Placeholder 3"/>
          <p:cNvSpPr>
            <a:spLocks noGrp="1"/>
          </p:cNvSpPr>
          <p:nvPr>
            <p:ph type="sldNum" sz="quarter" idx="5"/>
          </p:nvPr>
        </p:nvSpPr>
        <p:spPr/>
        <p:txBody>
          <a:bodyPr/>
          <a:lstStyle/>
          <a:p>
            <a:pPr defTabSz="483306">
              <a:defRPr/>
            </a:pPr>
            <a:fld id="{920D56AC-BD4F-4DEC-B643-E0540A4D6804}" type="slidenum">
              <a:rPr lang="en-US">
                <a:solidFill>
                  <a:prstClr val="black"/>
                </a:solidFill>
                <a:latin typeface="Calibri" panose="020F0502020204030204"/>
              </a:rPr>
              <a:pPr defTabSz="483306">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802535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CY 2021 Appropriations </a:t>
            </a:r>
          </a:p>
          <a:p>
            <a:r>
              <a:rPr lang="en-US" dirty="0"/>
              <a:t>HAP Renewal Funding - $23,075,000,000 </a:t>
            </a:r>
          </a:p>
          <a:p>
            <a:r>
              <a:rPr lang="en-US" dirty="0"/>
              <a:t>Tenant Protection Vouchers - $116,000,000 </a:t>
            </a:r>
          </a:p>
          <a:p>
            <a:r>
              <a:rPr lang="en-US" dirty="0"/>
              <a:t>Administrative Fees - $2,159,000,000 </a:t>
            </a:r>
          </a:p>
          <a:p>
            <a:r>
              <a:rPr lang="en-US" dirty="0"/>
              <a:t>Tribal HUD-VASH - $5,000,000 </a:t>
            </a:r>
          </a:p>
          <a:p>
            <a:r>
              <a:rPr lang="en-US" dirty="0"/>
              <a:t>Mainstream Vouchers - $314,000,000 </a:t>
            </a:r>
          </a:p>
          <a:p>
            <a:r>
              <a:rPr lang="en-US" dirty="0"/>
              <a:t>Veterans Affairs Supportive Housing - $40,000,000 </a:t>
            </a:r>
          </a:p>
          <a:p>
            <a:r>
              <a:rPr lang="en-US" dirty="0"/>
              <a:t>Family Unification Program - $25,000,000 </a:t>
            </a:r>
          </a:p>
          <a:p>
            <a:r>
              <a:rPr lang="en-US" dirty="0"/>
              <a:t>Housing Stability Vouchers - $43,439,000 </a:t>
            </a:r>
          </a:p>
          <a:p>
            <a:r>
              <a:rPr lang="en-US" b="1" dirty="0"/>
              <a:t>Total Available CY 2021 Appropriations - $25,777,439,000</a:t>
            </a:r>
          </a:p>
        </p:txBody>
      </p:sp>
      <p:sp>
        <p:nvSpPr>
          <p:cNvPr id="4" name="Slide Number Placeholder 3"/>
          <p:cNvSpPr>
            <a:spLocks noGrp="1"/>
          </p:cNvSpPr>
          <p:nvPr>
            <p:ph type="sldNum" sz="quarter" idx="5"/>
          </p:nvPr>
        </p:nvSpPr>
        <p:spPr/>
        <p:txBody>
          <a:bodyPr/>
          <a:lstStyle/>
          <a:p>
            <a:pPr defTabSz="483306">
              <a:defRPr/>
            </a:pPr>
            <a:fld id="{920D56AC-BD4F-4DEC-B643-E0540A4D6804}" type="slidenum">
              <a:rPr lang="en-US">
                <a:solidFill>
                  <a:prstClr val="black"/>
                </a:solidFill>
                <a:latin typeface="Calibri" panose="020F0502020204030204"/>
              </a:rPr>
              <a:pPr defTabSz="483306">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722743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p>
          <a:p>
            <a:endParaRPr lang="en-US" b="1" dirty="0"/>
          </a:p>
        </p:txBody>
      </p:sp>
      <p:sp>
        <p:nvSpPr>
          <p:cNvPr id="4" name="Slide Number Placeholder 3"/>
          <p:cNvSpPr>
            <a:spLocks noGrp="1"/>
          </p:cNvSpPr>
          <p:nvPr>
            <p:ph type="sldNum" sz="quarter" idx="5"/>
          </p:nvPr>
        </p:nvSpPr>
        <p:spPr/>
        <p:txBody>
          <a:bodyPr/>
          <a:lstStyle/>
          <a:p>
            <a:pPr defTabSz="966612">
              <a:defRPr/>
            </a:pPr>
            <a:fld id="{31611319-0085-402B-BDA4-346BF53EF94A}" type="slidenum">
              <a:rPr lang="en-US">
                <a:solidFill>
                  <a:prstClr val="black"/>
                </a:solidFill>
                <a:latin typeface="Calibri" panose="020F0502020204030204"/>
              </a:rPr>
              <a:pPr defTabSz="966612">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4037067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2021 Act requires that HUD apply a re-benchmarking renewal formula based on validated leasing and cost data in VMS for CY 2020 (January 1, 2020 to December 31, 2020) to calculate each PHA’s renewal allocation. </a:t>
            </a:r>
          </a:p>
        </p:txBody>
      </p:sp>
      <p:sp>
        <p:nvSpPr>
          <p:cNvPr id="4" name="Slide Number Placeholder 3"/>
          <p:cNvSpPr>
            <a:spLocks noGrp="1"/>
          </p:cNvSpPr>
          <p:nvPr>
            <p:ph type="sldNum" sz="quarter" idx="5"/>
          </p:nvPr>
        </p:nvSpPr>
        <p:spPr/>
        <p:txBody>
          <a:bodyPr/>
          <a:lstStyle/>
          <a:p>
            <a:pPr defTabSz="483306">
              <a:defRPr/>
            </a:pPr>
            <a:fld id="{B3448A38-D096-4563-ABEB-2648E64A12DC}" type="slidenum">
              <a:rPr lang="en-US">
                <a:solidFill>
                  <a:prstClr val="black"/>
                </a:solidFill>
                <a:latin typeface="Calibri" panose="020F0502020204030204"/>
              </a:rPr>
              <a:pPr defTabSz="483306">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86130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 may request a frontload when monthly disbursements and available RNP and HUD held reserves will not cover expenses for the month. PHAs may request a frontload via the two year tool or by submitting a request to the FMC FA.</a:t>
            </a:r>
          </a:p>
        </p:txBody>
      </p:sp>
      <p:sp>
        <p:nvSpPr>
          <p:cNvPr id="4" name="Slide Number Placeholder 3"/>
          <p:cNvSpPr>
            <a:spLocks noGrp="1"/>
          </p:cNvSpPr>
          <p:nvPr>
            <p:ph type="sldNum" sz="quarter" idx="5"/>
          </p:nvPr>
        </p:nvSpPr>
        <p:spPr/>
        <p:txBody>
          <a:bodyPr/>
          <a:lstStyle/>
          <a:p>
            <a:pPr defTabSz="483306">
              <a:defRPr/>
            </a:pPr>
            <a:fld id="{B3448A38-D096-4563-ABEB-2648E64A12DC}" type="slidenum">
              <a:rPr lang="en-US">
                <a:solidFill>
                  <a:prstClr val="black"/>
                </a:solidFill>
                <a:latin typeface="Calibri" panose="020F0502020204030204"/>
              </a:rPr>
              <a:pPr defTabSz="483306">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218632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PHA’s current fiscal year, any administrative fees received in that PHA fiscal year may only be used for this purpose. If a surplus of administrative fees remains at the end of the PHA’s fiscal year, the amount by which the program administrative fees paid by HUD for the PHA fiscal year exceeded the PHA’s HCV administrative expenses for the fiscal year is added to the administrative fee reserves. </a:t>
            </a:r>
          </a:p>
          <a:p>
            <a:endParaRPr lang="en-US" dirty="0"/>
          </a:p>
          <a:p>
            <a:r>
              <a:rPr lang="en-US" dirty="0"/>
              <a:t>PIH Notice 2015-17</a:t>
            </a:r>
          </a:p>
          <a:p>
            <a:endParaRPr lang="en-US" dirty="0"/>
          </a:p>
          <a:p>
            <a:r>
              <a:rPr lang="en-US" b="1" dirty="0"/>
              <a:t>Pre-2004:</a:t>
            </a:r>
          </a:p>
          <a:p>
            <a:r>
              <a:rPr lang="en-US" dirty="0"/>
              <a:t>the PHA may use these funds for other housing purposes permitted by State and local law. However, HUD may prohibit use of the funds for certain purposes. </a:t>
            </a:r>
            <a:endParaRPr lang="en-US" b="0" dirty="0"/>
          </a:p>
          <a:p>
            <a:endParaRPr lang="en-US" b="1" dirty="0"/>
          </a:p>
          <a:p>
            <a:pPr defTabSz="966612">
              <a:defRPr/>
            </a:pPr>
            <a:r>
              <a:rPr lang="en-US" b="1" dirty="0"/>
              <a:t>Post-2003:</a:t>
            </a:r>
          </a:p>
          <a:p>
            <a:r>
              <a:rPr lang="en-US" dirty="0"/>
              <a:t>The FFY 2004 Appropriations Act and subsequent appropriations require that administrative fee reserves provided from these appropriations shall only be used for activities related to the HCV Program, including related development activities. </a:t>
            </a:r>
            <a:endParaRPr lang="en-US" b="1" dirty="0"/>
          </a:p>
        </p:txBody>
      </p:sp>
      <p:sp>
        <p:nvSpPr>
          <p:cNvPr id="4" name="Slide Number Placeholder 3"/>
          <p:cNvSpPr>
            <a:spLocks noGrp="1"/>
          </p:cNvSpPr>
          <p:nvPr>
            <p:ph type="sldNum" sz="quarter" idx="5"/>
          </p:nvPr>
        </p:nvSpPr>
        <p:spPr/>
        <p:txBody>
          <a:bodyPr/>
          <a:lstStyle/>
          <a:p>
            <a:pPr defTabSz="483306">
              <a:defRPr/>
            </a:pPr>
            <a:fld id="{B3448A38-D096-4563-ABEB-2648E64A12DC}" type="slidenum">
              <a:rPr lang="en-US">
                <a:solidFill>
                  <a:prstClr val="black"/>
                </a:solidFill>
                <a:latin typeface="Calibri" panose="020F0502020204030204"/>
              </a:rPr>
              <a:pPr defTabSz="483306">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1973814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306">
              <a:defRPr/>
            </a:pPr>
            <a:fld id="{B3448A38-D096-4563-ABEB-2648E64A12DC}" type="slidenum">
              <a:rPr lang="en-US">
                <a:solidFill>
                  <a:prstClr val="black"/>
                </a:solidFill>
                <a:latin typeface="Calibri" panose="020F0502020204030204"/>
              </a:rPr>
              <a:pPr defTabSz="483306">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712566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defTabSz="483306">
              <a:defRPr/>
            </a:pPr>
            <a:fld id="{920D56AC-BD4F-4DEC-B643-E0540A4D6804}" type="slidenum">
              <a:rPr lang="en-US">
                <a:solidFill>
                  <a:prstClr val="black"/>
                </a:solidFill>
                <a:latin typeface="Calibri" panose="020F0502020204030204"/>
              </a:rPr>
              <a:pPr defTabSz="483306">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941816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1970’s</a:t>
            </a:r>
          </a:p>
        </p:txBody>
      </p:sp>
      <p:sp>
        <p:nvSpPr>
          <p:cNvPr id="4" name="Slide Number Placeholder 3"/>
          <p:cNvSpPr>
            <a:spLocks noGrp="1"/>
          </p:cNvSpPr>
          <p:nvPr>
            <p:ph type="sldNum" sz="quarter" idx="5"/>
          </p:nvPr>
        </p:nvSpPr>
        <p:spPr/>
        <p:txBody>
          <a:bodyPr/>
          <a:lstStyle/>
          <a:p>
            <a:fld id="{DC5984E9-CD90-429D-B9C9-956DDC0C9538}" type="slidenum">
              <a:rPr lang="en-US" smtClean="0"/>
              <a:t>47</a:t>
            </a:fld>
            <a:endParaRPr lang="en-US" dirty="0"/>
          </a:p>
        </p:txBody>
      </p:sp>
    </p:spTree>
    <p:extLst>
      <p:ext uri="{BB962C8B-B14F-4D97-AF65-F5344CB8AC3E}">
        <p14:creationId xmlns:p14="http://schemas.microsoft.com/office/powerpoint/2010/main" val="3237640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589" indent="-191589" defTabSz="966612">
              <a:buFont typeface="Arial" pitchFamily="34" charset="0"/>
              <a:buChar char="•"/>
              <a:defRPr/>
            </a:pPr>
            <a:r>
              <a:rPr lang="en-US" b="1" dirty="0"/>
              <a:t>Fee for service </a:t>
            </a:r>
            <a:r>
              <a:rPr lang="en-US" dirty="0"/>
              <a:t>is a methodology similar to multi-family’s methodology to charge a fee for a centralized service rendered that cannot be allocated to an AMP</a:t>
            </a:r>
          </a:p>
          <a:p>
            <a:pPr marL="191589" indent="-191589" defTabSz="966612">
              <a:buFont typeface="Arial" pitchFamily="34" charset="0"/>
              <a:buChar char="•"/>
              <a:defRPr/>
            </a:pPr>
            <a:r>
              <a:rPr lang="en-US" dirty="0"/>
              <a:t>PHAs are encouraged to use a fee-for-service system instead of an allocation system to get reimbursement for overhead costs (costs for non-project specific expenses such as Executive Director’s office, human resources, the finance department, the legal department, etc.) </a:t>
            </a:r>
          </a:p>
          <a:p>
            <a:pPr marL="191589" indent="-191589" defTabSz="966612">
              <a:buFont typeface="Arial" pitchFamily="34" charset="0"/>
              <a:buChar char="•"/>
              <a:defRPr/>
            </a:pPr>
            <a:r>
              <a:rPr lang="en-US" dirty="0"/>
              <a:t>Fees charged to properties and programs as part of the fee-for-service approach are not considered “program income,” and are therefore not subject to further HUD control</a:t>
            </a:r>
          </a:p>
          <a:p>
            <a:pPr marL="191589" indent="-191589" defTabSz="966612">
              <a:buFont typeface="Arial" pitchFamily="34" charset="0"/>
              <a:buChar char="•"/>
              <a:defRPr/>
            </a:pPr>
            <a:r>
              <a:rPr lang="en-US" dirty="0"/>
              <a:t>Fee revenues can be used by the PHA to help pay for the operation of its “central office cost center” (COCC), the “overhead” costs</a:t>
            </a:r>
          </a:p>
          <a:p>
            <a:pPr marL="191589" indent="-191589">
              <a:lnSpc>
                <a:spcPct val="120000"/>
              </a:lnSpc>
              <a:buFont typeface="Arial" panose="020B0604020202020204" pitchFamily="34" charset="0"/>
              <a:buChar char="•"/>
            </a:pPr>
            <a:endParaRPr lang="en-US" dirty="0">
              <a:solidFill>
                <a:srgbClr val="003E00"/>
              </a:solidFill>
              <a:latin typeface="Microsoft New Tai Lue" panose="020B0502040204020203" pitchFamily="34" charset="0"/>
              <a:cs typeface="Microsoft New Tai Lue" panose="020B0502040204020203" pitchFamily="34" charset="0"/>
            </a:endParaRPr>
          </a:p>
          <a:p>
            <a:pPr marL="191589" indent="-191589">
              <a:lnSpc>
                <a:spcPct val="120000"/>
              </a:lnSpc>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Fee for Service</a:t>
            </a:r>
          </a:p>
          <a:p>
            <a:pPr marL="674895" lvl="1" indent="-191589" defTabSz="966612">
              <a:lnSpc>
                <a:spcPct val="120000"/>
              </a:lnSpc>
              <a:buFont typeface="Arial" panose="020B0604020202020204" pitchFamily="34" charset="0"/>
              <a:buChar char="•"/>
              <a:defRPr/>
            </a:pPr>
            <a:r>
              <a:rPr lang="en-US" dirty="0">
                <a:solidFill>
                  <a:srgbClr val="003E00"/>
                </a:solidFill>
                <a:latin typeface="Microsoft New Tai Lue" panose="020B0502040204020203" pitchFamily="34" charset="0"/>
                <a:cs typeface="Microsoft New Tai Lue" panose="020B0502040204020203" pitchFamily="34" charset="0"/>
              </a:rPr>
              <a:t>Recommendation to charge full amount allowed.  Why you ask???  Let me explain!</a:t>
            </a:r>
          </a:p>
          <a:p>
            <a:pPr marL="1158201" lvl="2" indent="-191589">
              <a:lnSpc>
                <a:spcPct val="120000"/>
              </a:lnSpc>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Fees</a:t>
            </a:r>
            <a:r>
              <a:rPr lang="en-US" baseline="0" dirty="0">
                <a:solidFill>
                  <a:srgbClr val="003E00"/>
                </a:solidFill>
                <a:latin typeface="Microsoft New Tai Lue" panose="020B0502040204020203" pitchFamily="34" charset="0"/>
                <a:cs typeface="Microsoft New Tai Lue" panose="020B0502040204020203" pitchFamily="34" charset="0"/>
              </a:rPr>
              <a:t> earned by COCC are defederalized and can be transferred back to the programs without restriction</a:t>
            </a:r>
          </a:p>
          <a:p>
            <a:pPr marL="1158201" lvl="2" indent="-191589">
              <a:lnSpc>
                <a:spcPct val="120000"/>
              </a:lnSpc>
              <a:buFont typeface="Arial" panose="020B0604020202020204" pitchFamily="34" charset="0"/>
              <a:buChar char="•"/>
            </a:pPr>
            <a:r>
              <a:rPr lang="en-US" baseline="0" dirty="0">
                <a:solidFill>
                  <a:srgbClr val="003E00"/>
                </a:solidFill>
                <a:latin typeface="Microsoft New Tai Lue" panose="020B0502040204020203" pitchFamily="34" charset="0"/>
                <a:cs typeface="Microsoft New Tai Lue" panose="020B0502040204020203" pitchFamily="34" charset="0"/>
              </a:rPr>
              <a:t>Shows true cost of operating a program</a:t>
            </a:r>
          </a:p>
          <a:p>
            <a:pPr marL="966612" lvl="2">
              <a:lnSpc>
                <a:spcPct val="120000"/>
              </a:lnSpc>
            </a:pPr>
            <a:endParaRPr lang="en-US" dirty="0">
              <a:solidFill>
                <a:srgbClr val="003E00"/>
              </a:solidFill>
              <a:latin typeface="Microsoft New Tai Lue" panose="020B0502040204020203" pitchFamily="34" charset="0"/>
              <a:cs typeface="Microsoft New Tai Lue" panose="020B0502040204020203" pitchFamily="34" charset="0"/>
            </a:endParaRPr>
          </a:p>
          <a:p>
            <a:pPr marL="191589" indent="-191589">
              <a:lnSpc>
                <a:spcPct val="120000"/>
              </a:lnSpc>
              <a:buFont typeface="Arial" panose="020B0604020202020204" pitchFamily="34" charset="0"/>
              <a:buChar char="•"/>
            </a:pPr>
            <a:r>
              <a:rPr lang="en-US" b="1" dirty="0">
                <a:solidFill>
                  <a:srgbClr val="003E00"/>
                </a:solidFill>
                <a:latin typeface="Microsoft New Tai Lue" panose="020B0502040204020203" pitchFamily="34" charset="0"/>
                <a:cs typeface="Microsoft New Tai Lue" panose="020B0502040204020203" pitchFamily="34" charset="0"/>
              </a:rPr>
              <a:t>Management</a:t>
            </a:r>
          </a:p>
          <a:p>
            <a:pPr marL="702492" lvl="1" indent="-191589" defTabSz="966612">
              <a:lnSpc>
                <a:spcPct val="120000"/>
              </a:lnSpc>
              <a:buFont typeface="Arial" panose="020B0604020202020204" pitchFamily="34" charset="0"/>
              <a:buChar char="•"/>
              <a:defRPr/>
            </a:pPr>
            <a:r>
              <a:rPr lang="en-US" dirty="0">
                <a:hlinkClick r:id="rId3"/>
              </a:rPr>
              <a:t>https://www.hud.gov/program_offices/public_indian_housing/programs/ph/am/accounting</a:t>
            </a:r>
            <a:endParaRPr lang="en-US" altLang="en-US" dirty="0">
              <a:solidFill>
                <a:srgbClr val="003E00"/>
              </a:solidFill>
              <a:latin typeface="Microsoft New Tai Lue" panose="020B0502040204020203" pitchFamily="34" charset="0"/>
              <a:cs typeface="Microsoft New Tai Lue" panose="020B0502040204020203" pitchFamily="34" charset="0"/>
            </a:endParaRPr>
          </a:p>
          <a:p>
            <a:pPr marL="702492" lvl="1" indent="-191589">
              <a:lnSpc>
                <a:spcPct val="120000"/>
              </a:lnSpc>
              <a:buFont typeface="Arial" panose="020B0604020202020204" pitchFamily="34" charset="0"/>
              <a:buChar char="•"/>
            </a:pPr>
            <a:r>
              <a:rPr lang="en-US" altLang="en-US" dirty="0">
                <a:solidFill>
                  <a:srgbClr val="003E00"/>
                </a:solidFill>
                <a:latin typeface="Microsoft New Tai Lue" panose="020B0502040204020203" pitchFamily="34" charset="0"/>
                <a:cs typeface="Microsoft New Tai Lue" panose="020B0502040204020203" pitchFamily="34" charset="0"/>
              </a:rPr>
              <a:t>Based on occupied units and HUD-approved vacancies</a:t>
            </a:r>
          </a:p>
          <a:p>
            <a:pPr marL="702492" lvl="1" indent="-191589">
              <a:lnSpc>
                <a:spcPct val="120000"/>
              </a:lnSpc>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Must be reasonable</a:t>
            </a:r>
          </a:p>
          <a:p>
            <a:pPr marL="702492" lvl="1" indent="-191589">
              <a:lnSpc>
                <a:spcPct val="120000"/>
              </a:lnSpc>
              <a:buFont typeface="Arial" panose="020B0604020202020204" pitchFamily="34" charset="0"/>
              <a:buChar char="•"/>
            </a:pPr>
            <a:r>
              <a:rPr lang="en-US" b="0" dirty="0">
                <a:solidFill>
                  <a:srgbClr val="003E00"/>
                </a:solidFill>
                <a:latin typeface="Microsoft New Tai Lue" panose="020B0502040204020203" pitchFamily="34" charset="0"/>
                <a:cs typeface="Microsoft New Tai Lue" panose="020B0502040204020203" pitchFamily="34" charset="0"/>
              </a:rPr>
              <a:t>Based</a:t>
            </a:r>
            <a:r>
              <a:rPr lang="en-US" b="0" baseline="0" dirty="0">
                <a:solidFill>
                  <a:srgbClr val="003E00"/>
                </a:solidFill>
                <a:latin typeface="Microsoft New Tai Lue" panose="020B0502040204020203" pitchFamily="34" charset="0"/>
                <a:cs typeface="Microsoft New Tai Lue" panose="020B0502040204020203" pitchFamily="34" charset="0"/>
              </a:rPr>
              <a:t> on:</a:t>
            </a:r>
            <a:endParaRPr lang="en-US" b="0" dirty="0"/>
          </a:p>
          <a:p>
            <a:pPr marL="1185798" lvl="2" indent="-191589" defTabSz="966612">
              <a:lnSpc>
                <a:spcPct val="120000"/>
              </a:lnSpc>
              <a:buFont typeface="Arial" panose="020B0604020202020204" pitchFamily="34" charset="0"/>
              <a:buChar char="•"/>
              <a:defRPr/>
            </a:pPr>
            <a:r>
              <a:rPr lang="en-US" b="1" dirty="0"/>
              <a:t>Management fee schedules established for each HUD multi-family field office.  </a:t>
            </a:r>
            <a:r>
              <a:rPr lang="en-US" dirty="0"/>
              <a:t>Multi-family housing establishes fee ranges for federally subsidized properties that reflect 120% of the mean management fee for profit-motivated properties that are well managed, in good physical condition, and are managed by independent agents.</a:t>
            </a:r>
          </a:p>
          <a:p>
            <a:pPr marL="1185798" lvl="2" indent="-191589" defTabSz="966612">
              <a:lnSpc>
                <a:spcPct val="120000"/>
              </a:lnSpc>
              <a:buFont typeface="Arial" panose="020B0604020202020204" pitchFamily="34" charset="0"/>
              <a:buChar char="•"/>
              <a:defRPr/>
            </a:pPr>
            <a:r>
              <a:rPr lang="en-US" b="1" dirty="0"/>
              <a:t>The amounts included in Attachment “A” of PIH Notice 2007-9 and the Supplement to  HUD Guidebook 7475.1. </a:t>
            </a:r>
            <a:r>
              <a:rPr lang="en-US" dirty="0"/>
              <a:t>This attachment lists 80th percentile management fee paid by all for-profit and unlimited dividend FHA properties, by field office excluding such programs as cooperatives and nursing homes. (FY 2004)</a:t>
            </a:r>
          </a:p>
          <a:p>
            <a:pPr marL="1185798" lvl="2" indent="-191589" defTabSz="966612">
              <a:lnSpc>
                <a:spcPct val="120000"/>
              </a:lnSpc>
              <a:buFont typeface="Arial" panose="020B0604020202020204" pitchFamily="34" charset="0"/>
              <a:buChar char="•"/>
              <a:defRPr/>
            </a:pPr>
            <a:r>
              <a:rPr lang="en-US" b="1" dirty="0"/>
              <a:t>Other compelling  data reflecting management fees in the local market. </a:t>
            </a:r>
            <a:r>
              <a:rPr lang="en-US" dirty="0"/>
              <a:t>Such data might include fees established by State Housing Finance Agencies for Low-Income Housing Tax Credit programs or fee paid by the PHA for private management of public housing through effective competition.</a:t>
            </a:r>
          </a:p>
          <a:p>
            <a:pPr marL="664546" lvl="1" indent="-181240">
              <a:lnSpc>
                <a:spcPct val="120000"/>
              </a:lnSpc>
              <a:buFont typeface="Arial" panose="020B0604020202020204" pitchFamily="34" charset="0"/>
              <a:buChar char="•"/>
            </a:pPr>
            <a:r>
              <a:rPr lang="en-US" dirty="0">
                <a:solidFill>
                  <a:srgbClr val="003E00"/>
                </a:solidFill>
                <a:latin typeface="Microsoft New Tai Lue" panose="020B0502040204020203" pitchFamily="34" charset="0"/>
                <a:cs typeface="Microsoft New Tai Lue" panose="020B0502040204020203" pitchFamily="34" charset="0"/>
              </a:rPr>
              <a:t>Eligible Unit Month (EUM)</a:t>
            </a:r>
          </a:p>
          <a:p>
            <a:pPr marL="1147852" lvl="2" indent="-181240">
              <a:lnSpc>
                <a:spcPct val="120000"/>
              </a:lnSpc>
              <a:buFont typeface="Arial" panose="020B0604020202020204" pitchFamily="34" charset="0"/>
              <a:buChar char="•"/>
            </a:pPr>
            <a:r>
              <a:rPr lang="en-US" altLang="en-US" dirty="0">
                <a:solidFill>
                  <a:srgbClr val="003E00"/>
                </a:solidFill>
                <a:latin typeface="Microsoft New Tai Lue" panose="020B0502040204020203" pitchFamily="34" charset="0"/>
                <a:cs typeface="Microsoft New Tai Lue" panose="020B0502040204020203" pitchFamily="34" charset="0"/>
              </a:rPr>
              <a:t>Occupied Unit</a:t>
            </a:r>
          </a:p>
          <a:p>
            <a:pPr marL="1147852" lvl="2" indent="-181240">
              <a:lnSpc>
                <a:spcPct val="120000"/>
              </a:lnSpc>
              <a:buFont typeface="Arial" panose="020B0604020202020204" pitchFamily="34" charset="0"/>
              <a:buChar char="•"/>
            </a:pPr>
            <a:r>
              <a:rPr lang="en-US" altLang="en-US" dirty="0">
                <a:solidFill>
                  <a:srgbClr val="003E00"/>
                </a:solidFill>
                <a:latin typeface="Microsoft New Tai Lue" panose="020B0502040204020203" pitchFamily="34" charset="0"/>
                <a:cs typeface="Microsoft New Tai Lue" panose="020B0502040204020203" pitchFamily="34" charset="0"/>
              </a:rPr>
              <a:t>Special Use Unit</a:t>
            </a:r>
          </a:p>
          <a:p>
            <a:pPr marL="1641507" lvl="3" indent="-191589" defTabSz="966612">
              <a:buFont typeface="Arial" pitchFamily="34" charset="0"/>
              <a:buChar char="•"/>
              <a:defRPr/>
            </a:pPr>
            <a:r>
              <a:rPr lang="en-US" dirty="0"/>
              <a:t>Self-Sufficiency</a:t>
            </a:r>
          </a:p>
          <a:p>
            <a:pPr marL="1641507" lvl="3" indent="-191589" defTabSz="966612">
              <a:buFont typeface="Arial" pitchFamily="34" charset="0"/>
              <a:buChar char="•"/>
              <a:defRPr/>
            </a:pPr>
            <a:r>
              <a:rPr lang="en-US" dirty="0"/>
              <a:t>Anti-Drug</a:t>
            </a:r>
            <a:r>
              <a:rPr lang="en-US" baseline="0" dirty="0"/>
              <a:t> Crime</a:t>
            </a:r>
          </a:p>
          <a:p>
            <a:pPr marL="1641507" lvl="3" indent="-191589" defTabSz="966612">
              <a:buFont typeface="Arial" pitchFamily="34" charset="0"/>
              <a:buChar char="•"/>
              <a:defRPr/>
            </a:pPr>
            <a:r>
              <a:rPr lang="en-US" baseline="0" dirty="0"/>
              <a:t>Other Resident Activities</a:t>
            </a:r>
            <a:endParaRPr lang="en-US" altLang="en-US" dirty="0">
              <a:solidFill>
                <a:srgbClr val="003E00"/>
              </a:solidFill>
              <a:latin typeface="Microsoft New Tai Lue" panose="020B0502040204020203" pitchFamily="34" charset="0"/>
              <a:cs typeface="Microsoft New Tai Lue" panose="020B0502040204020203" pitchFamily="34" charset="0"/>
            </a:endParaRPr>
          </a:p>
          <a:p>
            <a:pPr marL="1147852" lvl="2" indent="-181240">
              <a:lnSpc>
                <a:spcPct val="120000"/>
              </a:lnSpc>
              <a:buFont typeface="Arial" panose="020B0604020202020204" pitchFamily="34" charset="0"/>
              <a:buChar char="•"/>
            </a:pPr>
            <a:r>
              <a:rPr lang="en-US" altLang="en-US" dirty="0">
                <a:solidFill>
                  <a:srgbClr val="003E00"/>
                </a:solidFill>
                <a:latin typeface="Microsoft New Tai Lue" panose="020B0502040204020203" pitchFamily="34" charset="0"/>
                <a:cs typeface="Microsoft New Tai Lue" panose="020B0502040204020203" pitchFamily="34" charset="0"/>
              </a:rPr>
              <a:t>HUD Approved Vacancies</a:t>
            </a:r>
          </a:p>
          <a:p>
            <a:pPr marL="1631158" lvl="3" indent="-181240">
              <a:lnSpc>
                <a:spcPct val="120000"/>
              </a:lnSpc>
              <a:buFont typeface="Arial" panose="020B0604020202020204" pitchFamily="34" charset="0"/>
              <a:buChar char="•"/>
            </a:pPr>
            <a:r>
              <a:rPr lang="en-US" altLang="en-US" dirty="0">
                <a:solidFill>
                  <a:srgbClr val="003E00"/>
                </a:solidFill>
                <a:latin typeface="Microsoft New Tai Lue" panose="020B0502040204020203" pitchFamily="34" charset="0"/>
                <a:cs typeface="Microsoft New Tai Lue" panose="020B0502040204020203" pitchFamily="34" charset="0"/>
              </a:rPr>
              <a:t>Special Use Units and HUD Approved Vacancies require up-to-date HUD approval</a:t>
            </a:r>
          </a:p>
          <a:p>
            <a:pPr marL="1631158" lvl="3" indent="-181240">
              <a:buFont typeface="Arial" panose="020B0604020202020204" pitchFamily="34" charset="0"/>
              <a:buChar char="•"/>
            </a:pPr>
            <a:r>
              <a:rPr lang="en-US" dirty="0"/>
              <a:t>Modernization</a:t>
            </a:r>
          </a:p>
          <a:p>
            <a:pPr marL="1631158" lvl="3" indent="-181240">
              <a:buFont typeface="Arial" panose="020B0604020202020204" pitchFamily="34" charset="0"/>
              <a:buChar char="•"/>
            </a:pPr>
            <a:r>
              <a:rPr lang="en-US" dirty="0"/>
              <a:t>Litigation</a:t>
            </a:r>
          </a:p>
          <a:p>
            <a:pPr marL="1631158" lvl="3" indent="-181240">
              <a:buFont typeface="Arial" panose="020B0604020202020204" pitchFamily="34" charset="0"/>
              <a:buChar char="•"/>
            </a:pPr>
            <a:r>
              <a:rPr lang="en-US" dirty="0"/>
              <a:t>Disasters</a:t>
            </a:r>
          </a:p>
          <a:p>
            <a:pPr marL="1631158" lvl="3" indent="-181240">
              <a:buFont typeface="Arial" panose="020B0604020202020204" pitchFamily="34" charset="0"/>
              <a:buChar char="•"/>
            </a:pPr>
            <a:r>
              <a:rPr lang="en-US" dirty="0"/>
              <a:t>Casualty Losses</a:t>
            </a:r>
          </a:p>
          <a:p>
            <a:pPr marL="1631158" lvl="3" indent="-181240">
              <a:buFont typeface="Arial" panose="020B0604020202020204" pitchFamily="34" charset="0"/>
              <a:buChar char="•"/>
            </a:pPr>
            <a:r>
              <a:rPr lang="en-US" dirty="0"/>
              <a:t>Market Conditions</a:t>
            </a:r>
          </a:p>
          <a:p>
            <a:endParaRPr lang="en-US" dirty="0"/>
          </a:p>
          <a:p>
            <a:r>
              <a:rPr lang="en-US" b="1" dirty="0"/>
              <a:t>HCVP</a:t>
            </a:r>
          </a:p>
          <a:p>
            <a:pPr marL="181240" indent="-181240">
              <a:buFont typeface="Arial" panose="020B0604020202020204" pitchFamily="34" charset="0"/>
              <a:buChar char="•"/>
            </a:pPr>
            <a:r>
              <a:rPr lang="en-US" dirty="0"/>
              <a:t>COCC may charge the higher of:</a:t>
            </a:r>
          </a:p>
          <a:p>
            <a:pPr marL="664546" lvl="1" indent="-181240">
              <a:lnSpc>
                <a:spcPct val="150000"/>
              </a:lnSpc>
              <a:buFont typeface="Arial" panose="020B0604020202020204" pitchFamily="34" charset="0"/>
              <a:buChar char="•"/>
            </a:pPr>
            <a:r>
              <a:rPr lang="en-US" dirty="0"/>
              <a:t>20% of its annual administrative fee</a:t>
            </a:r>
          </a:p>
          <a:p>
            <a:pPr marL="664546" lvl="1" indent="-181240">
              <a:lnSpc>
                <a:spcPct val="150000"/>
              </a:lnSpc>
              <a:buFont typeface="Arial" panose="020B0604020202020204" pitchFamily="34" charset="0"/>
              <a:buChar char="•"/>
            </a:pPr>
            <a:r>
              <a:rPr lang="en-US" dirty="0"/>
              <a:t>$12.00 per month, per voucher leased</a:t>
            </a:r>
          </a:p>
          <a:p>
            <a:pPr marL="181240" indent="-181240">
              <a:buFont typeface="Arial" panose="020B0604020202020204" pitchFamily="34" charset="0"/>
              <a:buChar char="•"/>
            </a:pPr>
            <a:r>
              <a:rPr lang="en-US" dirty="0"/>
              <a:t>COCC may also charge a bookkeeping fee of $7.50 per month, per voucher leased </a:t>
            </a:r>
          </a:p>
          <a:p>
            <a:endParaRPr lang="en-US" b="0" dirty="0"/>
          </a:p>
          <a:p>
            <a:r>
              <a:rPr lang="en-US" b="1" dirty="0"/>
              <a:t>OTHER FEES</a:t>
            </a:r>
          </a:p>
          <a:p>
            <a:pPr marL="181240" indent="-181240">
              <a:buFont typeface="Arial" panose="020B0604020202020204" pitchFamily="34" charset="0"/>
              <a:buChar char="•"/>
            </a:pPr>
            <a:r>
              <a:rPr lang="en-US" dirty="0"/>
              <a:t>CFP</a:t>
            </a:r>
          </a:p>
          <a:p>
            <a:pPr marL="664546" lvl="1" indent="-181240">
              <a:buFont typeface="Arial" panose="020B0604020202020204" pitchFamily="34" charset="0"/>
              <a:buChar char="•"/>
            </a:pPr>
            <a:r>
              <a:rPr lang="en-US" dirty="0"/>
              <a:t>Up to 10% of the CFP formula grant</a:t>
            </a:r>
          </a:p>
          <a:p>
            <a:pPr marL="664546" lvl="1" indent="-181240">
              <a:lnSpc>
                <a:spcPct val="150000"/>
              </a:lnSpc>
              <a:buFont typeface="Arial" panose="020B0604020202020204" pitchFamily="34" charset="0"/>
              <a:buChar char="•"/>
            </a:pPr>
            <a:r>
              <a:rPr lang="en-US" dirty="0"/>
              <a:t>Used for the administration of the Capital Fund Program</a:t>
            </a:r>
          </a:p>
          <a:p>
            <a:pPr marL="181240" indent="-181240">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94520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169045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319641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589" indent="-191589">
              <a:buFont typeface="Arial" pitchFamily="34" charset="0"/>
              <a:buChar char="•"/>
            </a:pPr>
            <a:r>
              <a:rPr lang="en-US" sz="1400" dirty="0"/>
              <a:t>“Budget” is a horrifying word… one that makes so many people cringe at its very utterance. It seems like they could make a horror movie with the title “Writing a BUDGET!“</a:t>
            </a:r>
          </a:p>
          <a:p>
            <a:pPr marL="702492" lvl="1" indent="-191589">
              <a:buFont typeface="Arial" pitchFamily="34" charset="0"/>
              <a:buChar char="•"/>
            </a:pPr>
            <a:r>
              <a:rPr lang="en-US" sz="1400" dirty="0"/>
              <a:t>Especially for first timers</a:t>
            </a:r>
          </a:p>
          <a:p>
            <a:pPr marL="702492" lvl="1" indent="-191589">
              <a:buFont typeface="Arial" pitchFamily="34" charset="0"/>
              <a:buChar char="•"/>
            </a:pPr>
            <a:r>
              <a:rPr lang="en-US" sz="1400" dirty="0"/>
              <a:t>Challenging and time consuming</a:t>
            </a:r>
          </a:p>
          <a:p>
            <a:pPr marL="191589" indent="-191589">
              <a:buFont typeface="Arial" pitchFamily="34" charset="0"/>
              <a:buChar char="•"/>
            </a:pPr>
            <a:endParaRPr lang="en-US" sz="1400" dirty="0"/>
          </a:p>
          <a:p>
            <a:pPr marL="191589" indent="-191589" defTabSz="1021806">
              <a:buFont typeface="Arial" pitchFamily="34" charset="0"/>
              <a:buChar char="•"/>
              <a:defRPr/>
            </a:pPr>
            <a:r>
              <a:rPr lang="en-US" sz="1400" dirty="0"/>
              <a:t>Working without a well thought-out operating budget can be compared to playing Pin the Tail on the Donkey.  Although an agency might know the direction in which it wants or needs to go, without a sound operational budget it must simply feel around in the dark and hope it comes close to its target.</a:t>
            </a:r>
            <a:endParaRPr lang="en-US" sz="1400" dirty="0">
              <a:solidFill>
                <a:srgbClr val="003E00"/>
              </a:solidFill>
              <a:latin typeface="Microsoft New Tai Lue" pitchFamily="34" charset="0"/>
              <a:cs typeface="Microsoft New Tai Lue" pitchFamily="34" charset="0"/>
            </a:endParaRPr>
          </a:p>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684324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First, let’s define a budget.</a:t>
            </a:r>
          </a:p>
          <a:p>
            <a:pPr marL="202498" indent="-202498">
              <a:buFont typeface="Arial" pitchFamily="34" charset="0"/>
              <a:buChar char="•"/>
              <a:defRPr/>
            </a:pPr>
            <a:r>
              <a:rPr lang="en-US" dirty="0"/>
              <a:t>A budget is an itemized projection of income and expenses over a specific period of time. In conventional housing management, budgeting is done for each individual project. Each asset’s financial performance is tracked individually and reported to the owner. This allows both the manager and the owner to make the best decisions for the property. Budgets often are customized to represent the diverse needs and activities of a property. For example, in Public Housing there will be separate budgets for each project, the Central Office Cost Center, and the Capital Fund.</a:t>
            </a:r>
          </a:p>
          <a:p>
            <a:endParaRPr lang="en-US"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820225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2498" indent="-202498">
              <a:buFont typeface="Arial" pitchFamily="34" charset="0"/>
              <a:buChar char="•"/>
              <a:defRPr/>
            </a:pPr>
            <a:r>
              <a:rPr lang="en-US" dirty="0"/>
              <a:t>A budget serves as a guideline for operating a property. It provides expected revenue figures as well as targeted expense amounts. </a:t>
            </a:r>
          </a:p>
          <a:p>
            <a:pPr marL="202498" indent="-202498">
              <a:buFont typeface="Arial" pitchFamily="34" charset="0"/>
              <a:buChar char="•"/>
              <a:defRPr/>
            </a:pPr>
            <a:r>
              <a:rPr lang="en-US" dirty="0"/>
              <a:t>A budget provides a sense of the project’s financial health by monitoring the flow of cash through the property. It can be used to compare budgeted amounts to actual amounts or the current year’s figures to previous years’ figures. Budgets indicate whether operations are efficient and on target with our goals for the property. </a:t>
            </a:r>
          </a:p>
          <a:p>
            <a:pPr marL="202498" indent="-202498">
              <a:buFont typeface="Arial" pitchFamily="34" charset="0"/>
              <a:buChar char="•"/>
              <a:defRPr/>
            </a:pPr>
            <a:r>
              <a:rPr lang="en-US" dirty="0"/>
              <a:t>Budgets can also measure the performance of the on-site staff and the management company. For example, staff who manage the maintenance function effectively may be able to turn-over units more quickly, allowing for more rental income.</a:t>
            </a:r>
          </a:p>
          <a:p>
            <a:pPr marL="202498" indent="-202498">
              <a:buFont typeface="Arial" pitchFamily="34" charset="0"/>
              <a:buChar char="•"/>
              <a:defRPr/>
            </a:pPr>
            <a:r>
              <a:rPr lang="en-US" dirty="0"/>
              <a:t>And finally, budgets are often used to project future income and expenses. While budgets cannot predict the future, they can be used to make fairly accurate projections based on what we know about the past performance of the property.</a:t>
            </a:r>
          </a:p>
          <a:p>
            <a:endParaRPr lang="en-US" dirty="0"/>
          </a:p>
        </p:txBody>
      </p:sp>
      <p:sp>
        <p:nvSpPr>
          <p:cNvPr id="4" name="Slide Number Placeholder 3"/>
          <p:cNvSpPr>
            <a:spLocks noGrp="1"/>
          </p:cNvSpPr>
          <p:nvPr>
            <p:ph type="sldNum" sz="quarter" idx="5"/>
          </p:nvPr>
        </p:nvSpPr>
        <p:spPr/>
        <p:txBody>
          <a:bodyPr/>
          <a:lstStyle/>
          <a:p>
            <a:fld id="{2A139D50-0137-451B-802D-A10C8343E684}" type="slidenum">
              <a:rPr lang="en-US" smtClean="0"/>
              <a:t>54</a:t>
            </a:fld>
            <a:endParaRPr lang="en-US" dirty="0"/>
          </a:p>
        </p:txBody>
      </p:sp>
    </p:spTree>
    <p:extLst>
      <p:ext uri="{BB962C8B-B14F-4D97-AF65-F5344CB8AC3E}">
        <p14:creationId xmlns:p14="http://schemas.microsoft.com/office/powerpoint/2010/main" val="1636817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Budgeting is exactly like taking a trip in your car. You know where you are and where you want to go but you need a road map to find out how to get there. No one would even consider starting out on a trip to unfamiliar places without a road map. Why would you consider managing your money without a budget?</a:t>
            </a:r>
          </a:p>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174161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sz="1300" dirty="0">
                <a:solidFill>
                  <a:srgbClr val="003E00"/>
                </a:solidFill>
                <a:latin typeface="Microsoft New Tai Lue" pitchFamily="34" charset="0"/>
                <a:cs typeface="Microsoft New Tai Lue" pitchFamily="34" charset="0"/>
              </a:rPr>
              <a:t>A budget is a living, breathing, and working document that acts as a gateway into the overall health and viability of your agency.  You can’t just prepare it, submit it, and never look at it again.</a:t>
            </a:r>
          </a:p>
          <a:p>
            <a:pPr marL="181240" indent="-181240" defTabSz="966612">
              <a:buFont typeface="Arial" panose="020B0604020202020204" pitchFamily="34" charset="0"/>
              <a:buChar char="•"/>
              <a:defRPr/>
            </a:pPr>
            <a:r>
              <a:rPr lang="en-US" sz="1300" dirty="0"/>
              <a:t>A well-planned budget is just the tool to help steer your agency in the right direction—you’ll be able to make critical decisions based on current facts and reasonable forecasts.  In this course, you will learn the key components of a PHA operating budget and be able to create a budget that you can manage and control.  You will also learn various techniques to analyze your financial information, address variances, and, as a consequence, improve your agency's ability to serve it’s populations effectively and PHAS scoring performance.</a:t>
            </a:r>
          </a:p>
          <a:p>
            <a:pPr marL="181240" indent="-181240"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2208760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7475.1</a:t>
            </a:r>
            <a:endParaRPr lang="en-US" b="0" dirty="0"/>
          </a:p>
          <a:p>
            <a:pPr marL="181240" indent="-181240">
              <a:buFontTx/>
              <a:buChar char="-"/>
            </a:pPr>
            <a:r>
              <a:rPr lang="en-US" b="0" dirty="0"/>
              <a:t>Chapter 2: Operating Budgets</a:t>
            </a:r>
          </a:p>
          <a:p>
            <a:pPr marL="181240" indent="-181240">
              <a:buFontTx/>
              <a:buChar char="-"/>
            </a:pPr>
            <a:r>
              <a:rPr lang="en-US" b="0" dirty="0"/>
              <a:t>Chapter 3: Field office review and approval</a:t>
            </a:r>
          </a:p>
          <a:p>
            <a:pPr marL="181240" indent="-181240">
              <a:buFontTx/>
              <a:buChar char="-"/>
            </a:pPr>
            <a:r>
              <a:rPr lang="en-US" b="0" dirty="0"/>
              <a:t>Chapter 4: Cash management</a:t>
            </a:r>
          </a:p>
          <a:p>
            <a:pPr marL="181240" indent="-181240">
              <a:buFontTx/>
              <a:buChar char="-"/>
            </a:pPr>
            <a:r>
              <a:rPr lang="en-US" b="0" dirty="0"/>
              <a:t>Chapter 5: Operating reserves</a:t>
            </a:r>
          </a:p>
          <a:p>
            <a:pPr marL="181240" indent="-181240">
              <a:buFontTx/>
              <a:buChar char="-"/>
            </a:pPr>
            <a:r>
              <a:rPr lang="en-US" b="0" dirty="0"/>
              <a:t>Chapter 6: Financial statements</a:t>
            </a:r>
          </a:p>
          <a:p>
            <a:pPr marL="181240" indent="-181240">
              <a:buFontTx/>
              <a:buChar char="-"/>
            </a:pPr>
            <a:endParaRPr lang="en-US" b="0" dirty="0"/>
          </a:p>
          <a:p>
            <a:r>
              <a:rPr lang="en-US" b="1" dirty="0"/>
              <a:t>Generally Accepted Accounting Principles</a:t>
            </a:r>
          </a:p>
          <a:p>
            <a:pPr marL="181240" indent="-181240">
              <a:buFontTx/>
              <a:buChar char="-"/>
            </a:pPr>
            <a:r>
              <a:rPr lang="en-US" b="0" i="0" dirty="0">
                <a:solidFill>
                  <a:srgbClr val="1B3C54"/>
                </a:solidFill>
                <a:effectLst/>
                <a:latin typeface="Nobile"/>
              </a:rPr>
              <a:t>Generally accepted accounting principles, or GAAP, are a set of rules that encompass the details, complexities, and legalities of business and corporate accounting. The Financial Accounting Standards Board (FASB) uses GAAP as the foundation for its comprehensive set of approved accounting methods and practices.</a:t>
            </a:r>
          </a:p>
          <a:p>
            <a:pPr marL="181240" indent="-181240">
              <a:buFontTx/>
              <a:buChar char="-"/>
            </a:pPr>
            <a:r>
              <a:rPr lang="en-US" b="0" i="0" dirty="0">
                <a:solidFill>
                  <a:srgbClr val="1B3C54"/>
                </a:solidFill>
                <a:effectLst/>
                <a:latin typeface="Nobile"/>
              </a:rPr>
              <a:t>Principles:</a:t>
            </a:r>
          </a:p>
          <a:p>
            <a:pPr marL="664546" lvl="1" indent="-181240">
              <a:buFontTx/>
              <a:buChar char="-"/>
            </a:pPr>
            <a:r>
              <a:rPr lang="en-US" b="0" i="0" dirty="0">
                <a:solidFill>
                  <a:srgbClr val="1B3C54"/>
                </a:solidFill>
                <a:effectLst/>
                <a:latin typeface="Nobile"/>
              </a:rPr>
              <a:t>Good faith</a:t>
            </a:r>
          </a:p>
          <a:p>
            <a:pPr marL="664546" lvl="1" indent="-181240">
              <a:buFontTx/>
              <a:buChar char="-"/>
            </a:pPr>
            <a:r>
              <a:rPr lang="en-US" b="0" i="0" dirty="0">
                <a:solidFill>
                  <a:srgbClr val="1B3C54"/>
                </a:solidFill>
                <a:effectLst/>
                <a:latin typeface="Nobile"/>
              </a:rPr>
              <a:t>Materiality</a:t>
            </a:r>
          </a:p>
          <a:p>
            <a:pPr marL="664546" lvl="1" indent="-181240">
              <a:buFontTx/>
              <a:buChar char="-"/>
            </a:pPr>
            <a:r>
              <a:rPr lang="en-US" b="0" i="0" dirty="0">
                <a:solidFill>
                  <a:srgbClr val="1B3C54"/>
                </a:solidFill>
                <a:effectLst/>
                <a:latin typeface="Nobile"/>
              </a:rPr>
              <a:t>Methods</a:t>
            </a:r>
          </a:p>
          <a:p>
            <a:pPr marL="664546" lvl="1" indent="-181240">
              <a:buFontTx/>
              <a:buChar char="-"/>
            </a:pPr>
            <a:r>
              <a:rPr lang="en-US" b="0" i="0" dirty="0">
                <a:solidFill>
                  <a:srgbClr val="1B3C54"/>
                </a:solidFill>
                <a:effectLst/>
                <a:latin typeface="Nobile"/>
              </a:rPr>
              <a:t>Use of fiscal years</a:t>
            </a:r>
          </a:p>
          <a:p>
            <a:pPr marL="664546" lvl="1" indent="-181240">
              <a:buFontTx/>
              <a:buChar char="-"/>
            </a:pPr>
            <a:r>
              <a:rPr lang="en-US" b="0" i="0" dirty="0">
                <a:solidFill>
                  <a:srgbClr val="1B3C54"/>
                </a:solidFill>
                <a:effectLst/>
                <a:latin typeface="Nobile"/>
              </a:rPr>
              <a:t>Accuracy and impartiality</a:t>
            </a:r>
          </a:p>
          <a:p>
            <a:pPr marL="664546" lvl="1" indent="-181240">
              <a:buFontTx/>
              <a:buChar char="-"/>
            </a:pPr>
            <a:r>
              <a:rPr lang="en-US" b="0" i="0" dirty="0">
                <a:solidFill>
                  <a:srgbClr val="1B3C54"/>
                </a:solidFill>
                <a:effectLst/>
                <a:latin typeface="Nobile"/>
              </a:rPr>
              <a:t>Consistency</a:t>
            </a:r>
            <a:endParaRPr lang="en-US" b="0" dirty="0"/>
          </a:p>
          <a:p>
            <a:pPr marL="181240" indent="-181240">
              <a:buFontTx/>
              <a:buChar char="-"/>
            </a:pPr>
            <a:r>
              <a:rPr lang="en-US" b="0" dirty="0"/>
              <a:t>GASB</a:t>
            </a:r>
          </a:p>
          <a:p>
            <a:pPr marL="664546" lvl="1" indent="-181240">
              <a:buFontTx/>
              <a:buChar char="-"/>
            </a:pPr>
            <a:r>
              <a:rPr lang="en-US" b="0" i="0" dirty="0">
                <a:solidFill>
                  <a:srgbClr val="3C3C3D"/>
                </a:solidFill>
                <a:effectLst/>
                <a:latin typeface="Georgia" panose="02040502050405020303" pitchFamily="18" charset="0"/>
              </a:rPr>
              <a:t>Established in 1984, the Governmental Accounting Standards Board (GASB) is the independent, private- sector organization based in Norwalk, Connecticut, that establishes accounting and financial reporting standards for U.S. state and local governments that follow Generally Accepted Accounting Principles (GAAP).</a:t>
            </a:r>
          </a:p>
          <a:p>
            <a:pPr marL="181240" indent="-181240">
              <a:buFontTx/>
              <a:buChar char="-"/>
            </a:pPr>
            <a:r>
              <a:rPr lang="en-US" b="0" i="0" dirty="0">
                <a:solidFill>
                  <a:srgbClr val="3C3C3D"/>
                </a:solidFill>
                <a:effectLst/>
                <a:latin typeface="Georgia" panose="02040502050405020303" pitchFamily="18" charset="0"/>
              </a:rPr>
              <a:t>FASB</a:t>
            </a:r>
          </a:p>
          <a:p>
            <a:pPr marL="664546" lvl="1" indent="-181240">
              <a:buFontTx/>
              <a:buChar char="-"/>
            </a:pPr>
            <a:r>
              <a:rPr lang="en-US" b="0" i="0" dirty="0">
                <a:solidFill>
                  <a:srgbClr val="3C3C3D"/>
                </a:solidFill>
                <a:effectLst/>
                <a:latin typeface="Georgia" panose="02040502050405020303" pitchFamily="18" charset="0"/>
              </a:rPr>
              <a:t>Established in 1973, the Financial Accounting Standards Board (FASB) is the independent, private-sector, not-for-profit organization based in Norwalk, Connecticut, that establishes financial accounting and reporting standards for public and private companies and not-for-profit organizations that follow Generally Accepted Accounting Principles (GAAP).</a:t>
            </a:r>
          </a:p>
          <a:p>
            <a:endParaRPr lang="en-US" b="0" dirty="0"/>
          </a:p>
          <a:p>
            <a:r>
              <a:rPr lang="en-US" b="1" dirty="0"/>
              <a:t>HUD Chart of Accounts</a:t>
            </a:r>
            <a:endParaRPr lang="en-US" b="0" dirty="0"/>
          </a:p>
          <a:p>
            <a:pPr marL="181240" indent="-181240">
              <a:buFontTx/>
              <a:buChar char="-"/>
            </a:pPr>
            <a:r>
              <a:rPr lang="en-US" dirty="0"/>
              <a:t>Reflect those accounts which are used on approved program budgets</a:t>
            </a:r>
          </a:p>
          <a:p>
            <a:pPr marL="181240" indent="-181240">
              <a:buFontTx/>
              <a:buChar char="-"/>
            </a:pPr>
            <a:r>
              <a:rPr lang="en-US" dirty="0"/>
              <a:t>The HA must use the prescribed account categories for the source and application of funds related to transactions for operating income and expense, and for development and modernization programs. If the HA establishes additional accounts for recording transactions for these activities, the accounts must be established as subdivisions of prescribed accounts and must be maintained in such a manner that they can readily be combined into the prescribed classifications for uniform reporting purposes. </a:t>
            </a:r>
            <a:endParaRPr lang="en-US" b="0" dirty="0"/>
          </a:p>
          <a:p>
            <a:pPr marL="181240" indent="-181240">
              <a:buFontTx/>
              <a:buChar char="-"/>
            </a:pPr>
            <a:r>
              <a:rPr lang="en-US" dirty="0"/>
              <a:t>It is important that consistency be maintained in these accounts to allow HUD to review and evaluate budget proposals for compliance with regulatory requirements and to monitor actual expenditures against approved budget estimates. </a:t>
            </a:r>
            <a:endParaRPr lang="en-US" b="1" dirty="0"/>
          </a:p>
          <a:p>
            <a:endParaRPr lang="en-US" b="0"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224961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700" b="1" dirty="0">
                <a:solidFill>
                  <a:srgbClr val="003E00"/>
                </a:solidFill>
                <a:latin typeface="Microsoft New Tai Lue" panose="020B0502040204020203" pitchFamily="34" charset="0"/>
                <a:cs typeface="Microsoft New Tai Lue" panose="020B0502040204020203" pitchFamily="34" charset="0"/>
              </a:rPr>
              <a:t>Show examples</a:t>
            </a:r>
          </a:p>
          <a:p>
            <a:pPr lvl="0"/>
            <a:endParaRPr lang="en-US" sz="2700" dirty="0">
              <a:solidFill>
                <a:srgbClr val="003E00"/>
              </a:solidFill>
              <a:latin typeface="Microsoft New Tai Lue" panose="020B0502040204020203" pitchFamily="34" charset="0"/>
              <a:cs typeface="Microsoft New Tai Lue" panose="020B0502040204020203" pitchFamily="34" charset="0"/>
            </a:endParaRPr>
          </a:p>
          <a:p>
            <a:pPr lvl="0"/>
            <a:r>
              <a:rPr lang="en-US" sz="2700" dirty="0">
                <a:solidFill>
                  <a:srgbClr val="003E00"/>
                </a:solidFill>
                <a:latin typeface="Microsoft New Tai Lue" panose="020B0502040204020203" pitchFamily="34" charset="0"/>
                <a:cs typeface="Microsoft New Tai Lue" panose="020B0502040204020203" pitchFamily="34" charset="0"/>
              </a:rPr>
              <a:t>Operating Statement</a:t>
            </a:r>
          </a:p>
          <a:p>
            <a:pPr lvl="1"/>
            <a:r>
              <a:rPr lang="en-US" sz="2300" dirty="0">
                <a:solidFill>
                  <a:srgbClr val="003E00"/>
                </a:solidFill>
                <a:latin typeface="Microsoft New Tai Lue" panose="020B0502040204020203" pitchFamily="34" charset="0"/>
                <a:cs typeface="Microsoft New Tai Lue" panose="020B0502040204020203" pitchFamily="34" charset="0"/>
              </a:rPr>
              <a:t>Income vs. Expense</a:t>
            </a:r>
          </a:p>
          <a:p>
            <a:pPr lvl="1"/>
            <a:r>
              <a:rPr lang="en-US" sz="2300" dirty="0">
                <a:solidFill>
                  <a:srgbClr val="003E00"/>
                </a:solidFill>
                <a:latin typeface="Microsoft New Tai Lue" panose="020B0502040204020203" pitchFamily="34" charset="0"/>
                <a:cs typeface="Microsoft New Tai Lue" panose="020B0502040204020203" pitchFamily="34" charset="0"/>
              </a:rPr>
              <a:t>P &amp; L</a:t>
            </a:r>
          </a:p>
          <a:p>
            <a:pPr lvl="0"/>
            <a:r>
              <a:rPr lang="en-US" sz="2700" dirty="0">
                <a:solidFill>
                  <a:srgbClr val="003E00"/>
                </a:solidFill>
                <a:latin typeface="Microsoft New Tai Lue" panose="020B0502040204020203" pitchFamily="34" charset="0"/>
                <a:cs typeface="Microsoft New Tai Lue" panose="020B0502040204020203" pitchFamily="34" charset="0"/>
              </a:rPr>
              <a:t>Cash Flow Statement</a:t>
            </a:r>
          </a:p>
          <a:p>
            <a:pPr lvl="1"/>
            <a:r>
              <a:rPr lang="en-US" sz="2300" dirty="0">
                <a:solidFill>
                  <a:srgbClr val="003E00"/>
                </a:solidFill>
                <a:latin typeface="Microsoft New Tai Lue" panose="020B0502040204020203" pitchFamily="34" charset="0"/>
                <a:cs typeface="Microsoft New Tai Lue" panose="020B0502040204020203" pitchFamily="34" charset="0"/>
              </a:rPr>
              <a:t>Cash Position</a:t>
            </a:r>
          </a:p>
          <a:p>
            <a:pPr lvl="0"/>
            <a:r>
              <a:rPr lang="en-US" sz="2700" dirty="0">
                <a:solidFill>
                  <a:srgbClr val="003E00"/>
                </a:solidFill>
                <a:latin typeface="Microsoft New Tai Lue" panose="020B0502040204020203" pitchFamily="34" charset="0"/>
                <a:cs typeface="Microsoft New Tai Lue" panose="020B0502040204020203" pitchFamily="34" charset="0"/>
              </a:rPr>
              <a:t>Bank Statements</a:t>
            </a:r>
          </a:p>
          <a:p>
            <a:pPr lvl="1"/>
            <a:r>
              <a:rPr lang="en-US" sz="2300" dirty="0">
                <a:solidFill>
                  <a:srgbClr val="003E00"/>
                </a:solidFill>
                <a:latin typeface="Microsoft New Tai Lue" panose="020B0502040204020203" pitchFamily="34" charset="0"/>
                <a:cs typeface="Microsoft New Tai Lue" panose="020B0502040204020203" pitchFamily="34" charset="0"/>
              </a:rPr>
              <a:t>Accounts</a:t>
            </a:r>
          </a:p>
          <a:p>
            <a:pPr lvl="1"/>
            <a:r>
              <a:rPr lang="en-US" sz="2300" dirty="0">
                <a:solidFill>
                  <a:srgbClr val="003E00"/>
                </a:solidFill>
                <a:latin typeface="Microsoft New Tai Lue" panose="020B0502040204020203" pitchFamily="34" charset="0"/>
                <a:cs typeface="Microsoft New Tai Lue" panose="020B0502040204020203" pitchFamily="34" charset="0"/>
              </a:rPr>
              <a:t>Reconciliations</a:t>
            </a:r>
          </a:p>
          <a:p>
            <a:pPr lvl="0"/>
            <a:r>
              <a:rPr lang="en-US" sz="2700" dirty="0">
                <a:solidFill>
                  <a:srgbClr val="003E00"/>
                </a:solidFill>
                <a:latin typeface="Microsoft New Tai Lue" panose="020B0502040204020203" pitchFamily="34" charset="0"/>
                <a:cs typeface="Microsoft New Tai Lue" panose="020B0502040204020203" pitchFamily="34" charset="0"/>
              </a:rPr>
              <a:t>Claims and Bills</a:t>
            </a:r>
          </a:p>
          <a:p>
            <a:pPr lvl="1"/>
            <a:r>
              <a:rPr lang="en-US" sz="2300" dirty="0">
                <a:solidFill>
                  <a:srgbClr val="003E00"/>
                </a:solidFill>
                <a:latin typeface="Microsoft New Tai Lue" panose="020B0502040204020203" pitchFamily="34" charset="0"/>
                <a:cs typeface="Microsoft New Tai Lue" panose="020B0502040204020203" pitchFamily="34" charset="0"/>
              </a:rPr>
              <a:t>Expenses of the agency</a:t>
            </a:r>
          </a:p>
          <a:p>
            <a:pPr lvl="1"/>
            <a:r>
              <a:rPr lang="en-US" sz="2300" dirty="0">
                <a:solidFill>
                  <a:srgbClr val="003E00"/>
                </a:solidFill>
                <a:latin typeface="Microsoft New Tai Lue" panose="020B0502040204020203" pitchFamily="34" charset="0"/>
                <a:cs typeface="Microsoft New Tai Lue" panose="020B0502040204020203" pitchFamily="34" charset="0"/>
              </a:rPr>
              <a:t>Check Registers</a:t>
            </a:r>
          </a:p>
          <a:p>
            <a:pPr lvl="0"/>
            <a:r>
              <a:rPr lang="en-US" sz="2700" dirty="0">
                <a:solidFill>
                  <a:srgbClr val="003E00"/>
                </a:solidFill>
                <a:latin typeface="Microsoft New Tai Lue" panose="020B0502040204020203" pitchFamily="34" charset="0"/>
                <a:cs typeface="Microsoft New Tai Lue" panose="020B0502040204020203" pitchFamily="34" charset="0"/>
              </a:rPr>
              <a:t>Finance Committee Notes</a:t>
            </a:r>
          </a:p>
          <a:p>
            <a:pPr lvl="1"/>
            <a:r>
              <a:rPr lang="en-US" sz="2300" dirty="0">
                <a:solidFill>
                  <a:srgbClr val="003E00"/>
                </a:solidFill>
                <a:latin typeface="Microsoft New Tai Lue" panose="020B0502040204020203" pitchFamily="34" charset="0"/>
                <a:cs typeface="Microsoft New Tai Lue" panose="020B0502040204020203" pitchFamily="34" charset="0"/>
              </a:rPr>
              <a:t>Meeting minutes</a:t>
            </a:r>
          </a:p>
          <a:p>
            <a:pPr lvl="1"/>
            <a:r>
              <a:rPr lang="en-US" sz="2300" dirty="0">
                <a:solidFill>
                  <a:srgbClr val="003E00"/>
                </a:solidFill>
                <a:latin typeface="Microsoft New Tai Lue" panose="020B0502040204020203" pitchFamily="34" charset="0"/>
                <a:cs typeface="Microsoft New Tai Lue" panose="020B0502040204020203" pitchFamily="34" charset="0"/>
              </a:rPr>
              <a:t>Notes presented in committee</a:t>
            </a:r>
          </a:p>
          <a:p>
            <a:pPr lvl="0"/>
            <a:r>
              <a:rPr lang="en-US" sz="2700" dirty="0">
                <a:solidFill>
                  <a:srgbClr val="003E00"/>
                </a:solidFill>
                <a:latin typeface="Microsoft New Tai Lue" panose="020B0502040204020203" pitchFamily="34" charset="0"/>
                <a:cs typeface="Microsoft New Tai Lue" panose="020B0502040204020203" pitchFamily="34" charset="0"/>
              </a:rPr>
              <a:t>Financial Resolutions</a:t>
            </a:r>
          </a:p>
          <a:p>
            <a:pPr lvl="1"/>
            <a:r>
              <a:rPr lang="en-US" sz="2300" dirty="0">
                <a:solidFill>
                  <a:srgbClr val="003E00"/>
                </a:solidFill>
                <a:latin typeface="Microsoft New Tai Lue" panose="020B0502040204020203" pitchFamily="34" charset="0"/>
                <a:cs typeface="Microsoft New Tai Lue" panose="020B0502040204020203" pitchFamily="34" charset="0"/>
              </a:rPr>
              <a:t>Budget</a:t>
            </a:r>
          </a:p>
          <a:p>
            <a:pPr lvl="1"/>
            <a:r>
              <a:rPr lang="en-US" sz="2300" dirty="0">
                <a:solidFill>
                  <a:srgbClr val="003E00"/>
                </a:solidFill>
                <a:latin typeface="Microsoft New Tai Lue" panose="020B0502040204020203" pitchFamily="34" charset="0"/>
                <a:cs typeface="Microsoft New Tai Lue" panose="020B0502040204020203" pitchFamily="34" charset="0"/>
              </a:rPr>
              <a:t>Charge-Off’s</a:t>
            </a:r>
          </a:p>
          <a:p>
            <a:pPr lvl="1"/>
            <a:r>
              <a:rPr lang="en-US" sz="2300" dirty="0">
                <a:solidFill>
                  <a:srgbClr val="003E00"/>
                </a:solidFill>
                <a:latin typeface="Microsoft New Tai Lue" panose="020B0502040204020203" pitchFamily="34" charset="0"/>
                <a:cs typeface="Microsoft New Tai Lue" panose="020B0502040204020203" pitchFamily="34" charset="0"/>
              </a:rPr>
              <a:t>Compensation</a:t>
            </a:r>
            <a:endParaRPr lang="en-US"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2822540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700" b="1" dirty="0">
                <a:solidFill>
                  <a:srgbClr val="003E00"/>
                </a:solidFill>
                <a:latin typeface="Microsoft New Tai Lue" panose="020B0502040204020203" pitchFamily="34" charset="0"/>
                <a:cs typeface="Microsoft New Tai Lue" panose="020B0502040204020203" pitchFamily="34" charset="0"/>
              </a:rPr>
              <a:t>Show examples</a:t>
            </a:r>
          </a:p>
          <a:p>
            <a:pPr lvl="0"/>
            <a:endParaRPr lang="en-US" sz="2700" dirty="0">
              <a:solidFill>
                <a:srgbClr val="003E00"/>
              </a:solidFill>
              <a:latin typeface="Microsoft New Tai Lue" panose="020B0502040204020203" pitchFamily="34" charset="0"/>
              <a:cs typeface="Microsoft New Tai Lue" panose="020B0502040204020203" pitchFamily="34" charset="0"/>
            </a:endParaRPr>
          </a:p>
          <a:p>
            <a:pPr lvl="0"/>
            <a:r>
              <a:rPr lang="en-US" sz="2700" dirty="0">
                <a:solidFill>
                  <a:srgbClr val="003E00"/>
                </a:solidFill>
                <a:latin typeface="Microsoft New Tai Lue" panose="020B0502040204020203" pitchFamily="34" charset="0"/>
                <a:cs typeface="Microsoft New Tai Lue" panose="020B0502040204020203" pitchFamily="34" charset="0"/>
              </a:rPr>
              <a:t>Operating Statement</a:t>
            </a:r>
          </a:p>
          <a:p>
            <a:pPr lvl="1"/>
            <a:r>
              <a:rPr lang="en-US" sz="2300" dirty="0">
                <a:solidFill>
                  <a:srgbClr val="003E00"/>
                </a:solidFill>
                <a:latin typeface="Microsoft New Tai Lue" panose="020B0502040204020203" pitchFamily="34" charset="0"/>
                <a:cs typeface="Microsoft New Tai Lue" panose="020B0502040204020203" pitchFamily="34" charset="0"/>
              </a:rPr>
              <a:t>Income vs. Expense</a:t>
            </a:r>
          </a:p>
          <a:p>
            <a:pPr lvl="1"/>
            <a:r>
              <a:rPr lang="en-US" sz="2300" dirty="0">
                <a:solidFill>
                  <a:srgbClr val="003E00"/>
                </a:solidFill>
                <a:latin typeface="Microsoft New Tai Lue" panose="020B0502040204020203" pitchFamily="34" charset="0"/>
                <a:cs typeface="Microsoft New Tai Lue" panose="020B0502040204020203" pitchFamily="34" charset="0"/>
              </a:rPr>
              <a:t>P &amp; L</a:t>
            </a:r>
          </a:p>
          <a:p>
            <a:pPr lvl="0"/>
            <a:r>
              <a:rPr lang="en-US" sz="2700" dirty="0">
                <a:solidFill>
                  <a:srgbClr val="003E00"/>
                </a:solidFill>
                <a:latin typeface="Microsoft New Tai Lue" panose="020B0502040204020203" pitchFamily="34" charset="0"/>
                <a:cs typeface="Microsoft New Tai Lue" panose="020B0502040204020203" pitchFamily="34" charset="0"/>
              </a:rPr>
              <a:t>Cash Flow Statement</a:t>
            </a:r>
          </a:p>
          <a:p>
            <a:pPr lvl="1"/>
            <a:r>
              <a:rPr lang="en-US" sz="2300" dirty="0">
                <a:solidFill>
                  <a:srgbClr val="003E00"/>
                </a:solidFill>
                <a:latin typeface="Microsoft New Tai Lue" panose="020B0502040204020203" pitchFamily="34" charset="0"/>
                <a:cs typeface="Microsoft New Tai Lue" panose="020B0502040204020203" pitchFamily="34" charset="0"/>
              </a:rPr>
              <a:t>Cash Position</a:t>
            </a:r>
          </a:p>
          <a:p>
            <a:pPr lvl="0"/>
            <a:r>
              <a:rPr lang="en-US" sz="2700" dirty="0">
                <a:solidFill>
                  <a:srgbClr val="003E00"/>
                </a:solidFill>
                <a:latin typeface="Microsoft New Tai Lue" panose="020B0502040204020203" pitchFamily="34" charset="0"/>
                <a:cs typeface="Microsoft New Tai Lue" panose="020B0502040204020203" pitchFamily="34" charset="0"/>
              </a:rPr>
              <a:t>Bank Statements</a:t>
            </a:r>
          </a:p>
          <a:p>
            <a:pPr lvl="1"/>
            <a:r>
              <a:rPr lang="en-US" sz="2300" dirty="0">
                <a:solidFill>
                  <a:srgbClr val="003E00"/>
                </a:solidFill>
                <a:latin typeface="Microsoft New Tai Lue" panose="020B0502040204020203" pitchFamily="34" charset="0"/>
                <a:cs typeface="Microsoft New Tai Lue" panose="020B0502040204020203" pitchFamily="34" charset="0"/>
              </a:rPr>
              <a:t>Accounts</a:t>
            </a:r>
          </a:p>
          <a:p>
            <a:pPr lvl="1"/>
            <a:r>
              <a:rPr lang="en-US" sz="2300" dirty="0">
                <a:solidFill>
                  <a:srgbClr val="003E00"/>
                </a:solidFill>
                <a:latin typeface="Microsoft New Tai Lue" panose="020B0502040204020203" pitchFamily="34" charset="0"/>
                <a:cs typeface="Microsoft New Tai Lue" panose="020B0502040204020203" pitchFamily="34" charset="0"/>
              </a:rPr>
              <a:t>Reconciliations</a:t>
            </a:r>
          </a:p>
          <a:p>
            <a:pPr lvl="0"/>
            <a:r>
              <a:rPr lang="en-US" sz="2700" dirty="0">
                <a:solidFill>
                  <a:srgbClr val="003E00"/>
                </a:solidFill>
                <a:latin typeface="Microsoft New Tai Lue" panose="020B0502040204020203" pitchFamily="34" charset="0"/>
                <a:cs typeface="Microsoft New Tai Lue" panose="020B0502040204020203" pitchFamily="34" charset="0"/>
              </a:rPr>
              <a:t>Claims and Bills</a:t>
            </a:r>
          </a:p>
          <a:p>
            <a:pPr lvl="1"/>
            <a:r>
              <a:rPr lang="en-US" sz="2300" dirty="0">
                <a:solidFill>
                  <a:srgbClr val="003E00"/>
                </a:solidFill>
                <a:latin typeface="Microsoft New Tai Lue" panose="020B0502040204020203" pitchFamily="34" charset="0"/>
                <a:cs typeface="Microsoft New Tai Lue" panose="020B0502040204020203" pitchFamily="34" charset="0"/>
              </a:rPr>
              <a:t>Expenses of the agency</a:t>
            </a:r>
          </a:p>
          <a:p>
            <a:pPr lvl="1"/>
            <a:r>
              <a:rPr lang="en-US" sz="2300" dirty="0">
                <a:solidFill>
                  <a:srgbClr val="003E00"/>
                </a:solidFill>
                <a:latin typeface="Microsoft New Tai Lue" panose="020B0502040204020203" pitchFamily="34" charset="0"/>
                <a:cs typeface="Microsoft New Tai Lue" panose="020B0502040204020203" pitchFamily="34" charset="0"/>
              </a:rPr>
              <a:t>Check Registers</a:t>
            </a:r>
          </a:p>
          <a:p>
            <a:pPr lvl="0"/>
            <a:r>
              <a:rPr lang="en-US" sz="2700" dirty="0">
                <a:solidFill>
                  <a:srgbClr val="003E00"/>
                </a:solidFill>
                <a:latin typeface="Microsoft New Tai Lue" panose="020B0502040204020203" pitchFamily="34" charset="0"/>
                <a:cs typeface="Microsoft New Tai Lue" panose="020B0502040204020203" pitchFamily="34" charset="0"/>
              </a:rPr>
              <a:t>Finance Committee Notes</a:t>
            </a:r>
          </a:p>
          <a:p>
            <a:pPr lvl="1"/>
            <a:r>
              <a:rPr lang="en-US" sz="2300" dirty="0">
                <a:solidFill>
                  <a:srgbClr val="003E00"/>
                </a:solidFill>
                <a:latin typeface="Microsoft New Tai Lue" panose="020B0502040204020203" pitchFamily="34" charset="0"/>
                <a:cs typeface="Microsoft New Tai Lue" panose="020B0502040204020203" pitchFamily="34" charset="0"/>
              </a:rPr>
              <a:t>Meeting minutes</a:t>
            </a:r>
          </a:p>
          <a:p>
            <a:pPr lvl="1"/>
            <a:r>
              <a:rPr lang="en-US" sz="2300" dirty="0">
                <a:solidFill>
                  <a:srgbClr val="003E00"/>
                </a:solidFill>
                <a:latin typeface="Microsoft New Tai Lue" panose="020B0502040204020203" pitchFamily="34" charset="0"/>
                <a:cs typeface="Microsoft New Tai Lue" panose="020B0502040204020203" pitchFamily="34" charset="0"/>
              </a:rPr>
              <a:t>Notes presented in committee</a:t>
            </a:r>
          </a:p>
          <a:p>
            <a:pPr lvl="0"/>
            <a:r>
              <a:rPr lang="en-US" sz="2700" dirty="0">
                <a:solidFill>
                  <a:srgbClr val="003E00"/>
                </a:solidFill>
                <a:latin typeface="Microsoft New Tai Lue" panose="020B0502040204020203" pitchFamily="34" charset="0"/>
                <a:cs typeface="Microsoft New Tai Lue" panose="020B0502040204020203" pitchFamily="34" charset="0"/>
              </a:rPr>
              <a:t>Financial Resolutions</a:t>
            </a:r>
          </a:p>
          <a:p>
            <a:pPr lvl="1"/>
            <a:r>
              <a:rPr lang="en-US" sz="2300" dirty="0">
                <a:solidFill>
                  <a:srgbClr val="003E00"/>
                </a:solidFill>
                <a:latin typeface="Microsoft New Tai Lue" panose="020B0502040204020203" pitchFamily="34" charset="0"/>
                <a:cs typeface="Microsoft New Tai Lue" panose="020B0502040204020203" pitchFamily="34" charset="0"/>
              </a:rPr>
              <a:t>Budget</a:t>
            </a:r>
          </a:p>
          <a:p>
            <a:pPr lvl="1"/>
            <a:r>
              <a:rPr lang="en-US" sz="2300" dirty="0">
                <a:solidFill>
                  <a:srgbClr val="003E00"/>
                </a:solidFill>
                <a:latin typeface="Microsoft New Tai Lue" panose="020B0502040204020203" pitchFamily="34" charset="0"/>
                <a:cs typeface="Microsoft New Tai Lue" panose="020B0502040204020203" pitchFamily="34" charset="0"/>
              </a:rPr>
              <a:t>Charge-Off’s</a:t>
            </a:r>
          </a:p>
          <a:p>
            <a:pPr lvl="1"/>
            <a:r>
              <a:rPr lang="en-US" sz="2300" dirty="0">
                <a:solidFill>
                  <a:srgbClr val="003E00"/>
                </a:solidFill>
                <a:latin typeface="Microsoft New Tai Lue" panose="020B0502040204020203" pitchFamily="34" charset="0"/>
                <a:cs typeface="Microsoft New Tai Lue" panose="020B0502040204020203" pitchFamily="34" charset="0"/>
              </a:rPr>
              <a:t>Compensation</a:t>
            </a:r>
            <a:endParaRPr lang="en-US" dirty="0"/>
          </a:p>
        </p:txBody>
      </p:sp>
      <p:sp>
        <p:nvSpPr>
          <p:cNvPr id="4" name="Slide Number Placeholder 3"/>
          <p:cNvSpPr>
            <a:spLocks noGrp="1"/>
          </p:cNvSpPr>
          <p:nvPr>
            <p:ph type="sldNum" sz="quarter" idx="5"/>
          </p:nvPr>
        </p:nvSpPr>
        <p:spPr/>
        <p:txBody>
          <a:bodyPr/>
          <a:lstStyle/>
          <a:p>
            <a:pPr defTabSz="966612">
              <a:defRPr/>
            </a:pPr>
            <a:fld id="{6EEAAEC9-CCD5-41FA-A9FA-BC50BCE6773F}" type="slidenum">
              <a:rPr lang="en-US">
                <a:solidFill>
                  <a:prstClr val="black"/>
                </a:solidFill>
                <a:latin typeface="Calibri" panose="020F0502020204030204"/>
              </a:rPr>
              <a:pPr defTabSz="966612">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1505997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CFP budget submission is separate from operating budget</a:t>
            </a:r>
          </a:p>
          <a:p>
            <a:r>
              <a:rPr lang="en-US" dirty="0"/>
              <a:t>OP budget – before FYB</a:t>
            </a:r>
          </a:p>
          <a:p>
            <a:r>
              <a:rPr lang="en-US" dirty="0"/>
              <a:t>CFP budget – HUD’s timeline</a:t>
            </a:r>
          </a:p>
        </p:txBody>
      </p:sp>
      <p:sp>
        <p:nvSpPr>
          <p:cNvPr id="4" name="Slide Number Placeholder 3"/>
          <p:cNvSpPr>
            <a:spLocks noGrp="1"/>
          </p:cNvSpPr>
          <p:nvPr>
            <p:ph type="sldNum" sz="quarter" idx="5"/>
          </p:nvPr>
        </p:nvSpPr>
        <p:spPr/>
        <p:txBody>
          <a:bodyPr/>
          <a:lstStyle/>
          <a:p>
            <a:pPr defTabSz="966612">
              <a:defRPr/>
            </a:pPr>
            <a:fld id="{FCADDCE7-1B41-47A0-BB55-24DC8E8E2466}" type="slidenum">
              <a:rPr lang="en-US">
                <a:solidFill>
                  <a:prstClr val="black"/>
                </a:solidFill>
                <a:latin typeface="Calibri" panose="020F0502020204030204"/>
              </a:rPr>
              <a:pPr defTabSz="966612">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86843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37681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r>
              <a:rPr lang="en-US" dirty="0"/>
              <a:t>CLASS PARTICIPATION:</a:t>
            </a:r>
          </a:p>
          <a:p>
            <a:endParaRPr lang="en-US" dirty="0"/>
          </a:p>
          <a:p>
            <a:pPr marL="241632" indent="-241632">
              <a:buAutoNum type="arabicPeriod"/>
            </a:pPr>
            <a:r>
              <a:rPr lang="en-US" dirty="0"/>
              <a:t>Have you read or been provided a copy of your agency’s by-laws?</a:t>
            </a:r>
          </a:p>
          <a:p>
            <a:pPr marL="241632" indent="-241632">
              <a:buAutoNum type="arabicPeriod"/>
            </a:pPr>
            <a:r>
              <a:rPr lang="en-US" dirty="0"/>
              <a:t>How long since the by-laws have been revised?</a:t>
            </a: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798627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612">
              <a:defRPr/>
            </a:pPr>
            <a:fld id="{6AC50AA1-D8ED-4B21-BB26-3A82BA6407C8}" type="slidenum">
              <a:rPr lang="en-US">
                <a:solidFill>
                  <a:prstClr val="black"/>
                </a:solidFill>
                <a:latin typeface="Calibri" panose="020F0502020204030204"/>
              </a:rPr>
              <a:pPr defTabSz="966612">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2763665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612">
              <a:defRPr/>
            </a:pPr>
            <a:fld id="{6AC50AA1-D8ED-4B21-BB26-3A82BA6407C8}" type="slidenum">
              <a:rPr lang="en-US">
                <a:solidFill>
                  <a:prstClr val="black"/>
                </a:solidFill>
                <a:latin typeface="Calibri" panose="020F0502020204030204"/>
              </a:rPr>
              <a:pPr defTabSz="966612">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46658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r>
              <a:rPr lang="en-US" b="0" i="0" dirty="0">
                <a:solidFill>
                  <a:srgbClr val="333333"/>
                </a:solidFill>
                <a:effectLst/>
                <a:latin typeface="Open Sans"/>
              </a:rPr>
              <a:t>“You can do almost anything with soup stock, it's like a strong foundation. When you have the right foundation, everything tastes good.”</a:t>
            </a:r>
          </a:p>
          <a:p>
            <a:endParaRPr lang="en-US" b="0" i="0" dirty="0">
              <a:solidFill>
                <a:srgbClr val="333333"/>
              </a:solidFill>
              <a:effectLst/>
              <a:latin typeface="Open Sans"/>
            </a:endParaRPr>
          </a:p>
          <a:p>
            <a:r>
              <a:rPr lang="en-US" b="0" i="0" dirty="0">
                <a:solidFill>
                  <a:srgbClr val="333333"/>
                </a:solidFill>
                <a:effectLst/>
                <a:latin typeface="Open Sans"/>
              </a:rPr>
              <a:t>Martin Yan – Yan Can Cook</a:t>
            </a:r>
          </a:p>
          <a:p>
            <a:endParaRPr lang="en-US" b="0" i="0" dirty="0">
              <a:solidFill>
                <a:srgbClr val="333333"/>
              </a:solidFill>
              <a:effectLst/>
              <a:latin typeface="Open Sans"/>
            </a:endParaRPr>
          </a:p>
          <a:p>
            <a:r>
              <a:rPr lang="en-US" b="0" i="0" dirty="0">
                <a:solidFill>
                  <a:srgbClr val="333333"/>
                </a:solidFill>
                <a:effectLst/>
                <a:latin typeface="Open Sans"/>
              </a:rPr>
              <a:t>Obscure PBS reference.</a:t>
            </a: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1931460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dirty="0"/>
              <a:t>When to spend</a:t>
            </a:r>
          </a:p>
          <a:p>
            <a:r>
              <a:rPr lang="en-US" dirty="0"/>
              <a:t>When to constrict</a:t>
            </a:r>
          </a:p>
          <a:p>
            <a:r>
              <a:rPr lang="en-US" dirty="0"/>
              <a:t>Staffing</a:t>
            </a:r>
          </a:p>
          <a:p>
            <a:r>
              <a:rPr lang="en-US" dirty="0"/>
              <a:t>Maximizing revenue</a:t>
            </a:r>
          </a:p>
          <a:p>
            <a:r>
              <a:rPr lang="en-US" dirty="0"/>
              <a:t>Effective expenditure</a:t>
            </a:r>
          </a:p>
          <a:p>
            <a:r>
              <a:rPr lang="en-US" dirty="0"/>
              <a:t>Compliance with all required reporting</a:t>
            </a:r>
          </a:p>
          <a:p>
            <a:r>
              <a:rPr lang="en-US" dirty="0"/>
              <a:t>FYE v. FFY</a:t>
            </a:r>
          </a:p>
          <a:p>
            <a:r>
              <a:rPr lang="en-US" dirty="0"/>
              <a:t>Unaudited and audited</a:t>
            </a: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2717755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a:spcBef>
                <a:spcPts val="1269"/>
              </a:spcBef>
              <a:spcAft>
                <a:spcPts val="1269"/>
              </a:spcAft>
            </a:pPr>
            <a:r>
              <a:rPr lang="en-US" dirty="0">
                <a:solidFill>
                  <a:schemeClr val="tx1">
                    <a:lumMod val="65000"/>
                    <a:lumOff val="35000"/>
                  </a:schemeClr>
                </a:solidFill>
                <a:latin typeface="Arial" panose="020B0604020202020204" pitchFamily="34" charset="0"/>
                <a:cs typeface="Arial" panose="020B0604020202020204" pitchFamily="34" charset="0"/>
              </a:rPr>
              <a:t>Effective system of internal control</a:t>
            </a:r>
          </a:p>
          <a:p>
            <a:pPr>
              <a:spcBef>
                <a:spcPts val="1269"/>
              </a:spcBef>
              <a:spcAft>
                <a:spcPts val="1269"/>
              </a:spcAft>
            </a:pPr>
            <a:r>
              <a:rPr lang="en-US" dirty="0">
                <a:solidFill>
                  <a:schemeClr val="tx1">
                    <a:lumMod val="65000"/>
                    <a:lumOff val="35000"/>
                  </a:schemeClr>
                </a:solidFill>
                <a:latin typeface="Arial" panose="020B0604020202020204" pitchFamily="34" charset="0"/>
                <a:cs typeface="Arial" panose="020B0604020202020204" pitchFamily="34" charset="0"/>
              </a:rPr>
              <a:t>Budgetary oversight</a:t>
            </a:r>
          </a:p>
          <a:p>
            <a:pPr>
              <a:spcBef>
                <a:spcPts val="1269"/>
              </a:spcBef>
              <a:spcAft>
                <a:spcPts val="1269"/>
              </a:spcAft>
            </a:pPr>
            <a:r>
              <a:rPr lang="en-US" dirty="0">
                <a:solidFill>
                  <a:schemeClr val="tx1">
                    <a:lumMod val="65000"/>
                    <a:lumOff val="35000"/>
                  </a:schemeClr>
                </a:solidFill>
                <a:latin typeface="Arial" panose="020B0604020202020204" pitchFamily="34" charset="0"/>
                <a:cs typeface="Arial" panose="020B0604020202020204" pitchFamily="34" charset="0"/>
              </a:rPr>
              <a:t>Timely, Accurate, Complete Financial Data</a:t>
            </a:r>
          </a:p>
          <a:p>
            <a:endParaRPr lang="en-US" dirty="0"/>
          </a:p>
        </p:txBody>
      </p:sp>
      <p:sp>
        <p:nvSpPr>
          <p:cNvPr id="4" name="Slide Number Placeholder 3"/>
          <p:cNvSpPr>
            <a:spLocks noGrp="1"/>
          </p:cNvSpPr>
          <p:nvPr>
            <p:ph type="sldNum" sz="quarter" idx="5"/>
          </p:nvPr>
        </p:nvSpPr>
        <p:spPr/>
        <p:txBody>
          <a:bodyPr/>
          <a:lstStyle/>
          <a:p>
            <a:fld id="{6AC50AA1-D8ED-4B21-BB26-3A82BA6407C8}" type="slidenum">
              <a:rPr lang="en-US" smtClean="0"/>
              <a:t>68</a:t>
            </a:fld>
            <a:endParaRPr lang="en-US"/>
          </a:p>
        </p:txBody>
      </p:sp>
    </p:spTree>
    <p:extLst>
      <p:ext uri="{BB962C8B-B14F-4D97-AF65-F5344CB8AC3E}">
        <p14:creationId xmlns:p14="http://schemas.microsoft.com/office/powerpoint/2010/main" val="68064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740383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dirty="0"/>
              <a:t>Allowable = </a:t>
            </a:r>
            <a:r>
              <a:rPr lang="en-US" dirty="0" err="1"/>
              <a:t>Permissable</a:t>
            </a: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2045729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r>
              <a:rPr lang="en-US" b="1" dirty="0"/>
              <a:t>Allowable – </a:t>
            </a:r>
            <a:r>
              <a:rPr lang="en-US" b="1" dirty="0" err="1"/>
              <a:t>Permissable</a:t>
            </a:r>
            <a:r>
              <a:rPr lang="en-US" b="1" dirty="0"/>
              <a:t> or necessary (Maintenance Trucks)</a:t>
            </a:r>
          </a:p>
          <a:p>
            <a:r>
              <a:rPr lang="en-US" dirty="0"/>
              <a:t>Eligible - </a:t>
            </a:r>
            <a:r>
              <a:rPr lang="en-US" dirty="0" err="1"/>
              <a:t>Permissable</a:t>
            </a:r>
            <a:endParaRPr lang="en-US" dirty="0"/>
          </a:p>
        </p:txBody>
      </p:sp>
      <p:sp>
        <p:nvSpPr>
          <p:cNvPr id="4" name="Slide Number Placeholder 3"/>
          <p:cNvSpPr>
            <a:spLocks noGrp="1"/>
          </p:cNvSpPr>
          <p:nvPr>
            <p:ph type="sldNum" sz="quarter" idx="5"/>
          </p:nvPr>
        </p:nvSpPr>
        <p:spPr/>
        <p:txBody>
          <a:bodyPr/>
          <a:lstStyle/>
          <a:p>
            <a:fld id="{6AC50AA1-D8ED-4B21-BB26-3A82BA6407C8}" type="slidenum">
              <a:rPr lang="en-US" smtClean="0"/>
              <a:t>71</a:t>
            </a:fld>
            <a:endParaRPr lang="en-US"/>
          </a:p>
        </p:txBody>
      </p:sp>
    </p:spTree>
    <p:extLst>
      <p:ext uri="{BB962C8B-B14F-4D97-AF65-F5344CB8AC3E}">
        <p14:creationId xmlns:p14="http://schemas.microsoft.com/office/powerpoint/2010/main" val="3754604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r>
              <a:rPr lang="en-US" dirty="0"/>
              <a:t>Pecuniary – relating to or consisting of money</a:t>
            </a: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172392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821731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endParaRPr lang="en-US" dirty="0"/>
          </a:p>
        </p:txBody>
      </p:sp>
      <p:sp>
        <p:nvSpPr>
          <p:cNvPr id="4" name="Slide Number Placeholder 3"/>
          <p:cNvSpPr>
            <a:spLocks noGrp="1"/>
          </p:cNvSpPr>
          <p:nvPr>
            <p:ph type="sldNum" sz="quarter" idx="5"/>
          </p:nvPr>
        </p:nvSpPr>
        <p:spPr/>
        <p:txBody>
          <a:bodyPr/>
          <a:lstStyle/>
          <a:p>
            <a:fld id="{6AC50AA1-D8ED-4B21-BB26-3A82BA6407C8}" type="slidenum">
              <a:rPr lang="en-US" smtClean="0"/>
              <a:t>73</a:t>
            </a:fld>
            <a:endParaRPr lang="en-US"/>
          </a:p>
        </p:txBody>
      </p:sp>
    </p:spTree>
    <p:extLst>
      <p:ext uri="{BB962C8B-B14F-4D97-AF65-F5344CB8AC3E}">
        <p14:creationId xmlns:p14="http://schemas.microsoft.com/office/powerpoint/2010/main" val="3559658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b="1" dirty="0"/>
              <a:t>HUD Guidebook 7475.1</a:t>
            </a:r>
            <a:r>
              <a:rPr lang="en-US" dirty="0"/>
              <a:t> </a:t>
            </a:r>
          </a:p>
          <a:p>
            <a:pPr marL="181224" indent="-181224">
              <a:buFont typeface="Arial" panose="020B0604020202020204" pitchFamily="34" charset="0"/>
              <a:buChar char="•"/>
            </a:pPr>
            <a:r>
              <a:rPr lang="en-US" dirty="0"/>
              <a:t>A budget is a realistic estimate of operating receipts and expenditures for a given period of time to be used as a plan of operation and a monitoring tool to measure an agency's performance. </a:t>
            </a:r>
          </a:p>
          <a:p>
            <a:pPr marL="181224" indent="-181224" defTabSz="966526">
              <a:buFont typeface="Arial" panose="020B0604020202020204" pitchFamily="34" charset="0"/>
              <a:buChar char="•"/>
              <a:defRPr/>
            </a:pPr>
            <a:r>
              <a:rPr lang="en-US" dirty="0"/>
              <a:t>The purpose of the budget, as a financial summary and analysis of immediate and long-range operating programs and plans, is to provide the PHA with an effective instrument to control operations and achieve operating objectives in a balanced and business-like manner</a:t>
            </a:r>
          </a:p>
          <a:p>
            <a:pPr marL="181224" indent="-181224" defTabSz="966526">
              <a:buFont typeface="Arial" panose="020B0604020202020204" pitchFamily="34" charset="0"/>
              <a:buChar char="•"/>
              <a:defRPr/>
            </a:pPr>
            <a:endParaRPr lang="en-US" dirty="0"/>
          </a:p>
          <a:p>
            <a:r>
              <a:rPr lang="en-US" dirty="0"/>
              <a:t>The PHA </a:t>
            </a:r>
            <a:r>
              <a:rPr lang="en-US" b="1" dirty="0"/>
              <a:t>Board of Commissioners</a:t>
            </a:r>
            <a:r>
              <a:rPr lang="en-US" dirty="0"/>
              <a:t>, acting through its delegated officers, has the primary responsibility for ensuring that the PHA is operated in an efficient and economical manner, and that its financial integrity is maintained</a:t>
            </a:r>
          </a:p>
          <a:p>
            <a:pPr marL="181224" indent="-181224">
              <a:buFont typeface="Arial" panose="020B0604020202020204" pitchFamily="34" charset="0"/>
              <a:buChar char="•"/>
            </a:pPr>
            <a:r>
              <a:rPr lang="en-US" dirty="0"/>
              <a:t>This responsibility is exercised through the review, approval and control of the PHA Operating Budget(s) and Operating Budget revision(s)</a:t>
            </a:r>
          </a:p>
          <a:p>
            <a:pPr defTabSz="966526">
              <a:defRPr/>
            </a:pPr>
            <a:endParaRPr lang="en-US"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826488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2879118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dirty="0"/>
              <a:t>A cash flow statement tells you how much cash you have on hand and where it came from. This is essential if you use the accrual basis of accounting. Under that system, you may have recorded income in accounts receivable—for instance, as an invoice you’ve sent to a client—before you’ve actually received the payment. That’s good for planning future income, but not good for knowing how much cash you have to work with. The cash flow statement gives you a clear view of what you have to spend right now.</a:t>
            </a: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1511568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r>
              <a:rPr lang="en-US" dirty="0"/>
              <a:t>The best report for monitoring finances on a monthly basis.</a:t>
            </a:r>
          </a:p>
          <a:p>
            <a:endParaRPr lang="en-US" dirty="0"/>
          </a:p>
          <a:p>
            <a:r>
              <a:rPr lang="en-US" dirty="0"/>
              <a:t>Titles may vary</a:t>
            </a:r>
          </a:p>
          <a:p>
            <a:pPr marL="181224" indent="-181224">
              <a:buFontTx/>
              <a:buChar char="-"/>
            </a:pPr>
            <a:r>
              <a:rPr lang="en-US" dirty="0"/>
              <a:t>OPS statements</a:t>
            </a:r>
          </a:p>
          <a:p>
            <a:pPr marL="181224" indent="-181224">
              <a:buFontTx/>
              <a:buChar char="-"/>
            </a:pPr>
            <a:r>
              <a:rPr lang="en-US" dirty="0"/>
              <a:t>Profit/loss</a:t>
            </a:r>
          </a:p>
          <a:p>
            <a:pPr marL="181224" indent="-181224">
              <a:buFontTx/>
              <a:buChar char="-"/>
            </a:pPr>
            <a:r>
              <a:rPr lang="en-US" dirty="0"/>
              <a:t>Revenue report</a:t>
            </a:r>
          </a:p>
          <a:p>
            <a:pPr marL="181224" indent="-181224">
              <a:buFontTx/>
              <a:buChar char="-"/>
            </a:pPr>
            <a:r>
              <a:rPr lang="en-US" dirty="0"/>
              <a:t>Income/expense</a:t>
            </a:r>
          </a:p>
          <a:p>
            <a:pPr marL="181224" indent="-181224">
              <a:buFontTx/>
              <a:buChar char="-"/>
            </a:pPr>
            <a:endParaRPr lang="en-US" dirty="0"/>
          </a:p>
          <a:p>
            <a:r>
              <a:rPr lang="en-US" dirty="0"/>
              <a:t>Major categories, broken down by line item</a:t>
            </a:r>
          </a:p>
          <a:p>
            <a:pPr marL="181224" indent="-181224">
              <a:buFontTx/>
              <a:buChar char="-"/>
            </a:pPr>
            <a:r>
              <a:rPr lang="en-US" dirty="0"/>
              <a:t>Income</a:t>
            </a:r>
          </a:p>
          <a:p>
            <a:pPr marL="664487" lvl="1" indent="-181224">
              <a:buFontTx/>
              <a:buChar char="-"/>
            </a:pPr>
            <a:r>
              <a:rPr lang="en-US" dirty="0"/>
              <a:t>Fee</a:t>
            </a:r>
          </a:p>
          <a:p>
            <a:pPr marL="664487" lvl="1" indent="-181224">
              <a:buFontTx/>
              <a:buChar char="-"/>
            </a:pPr>
            <a:r>
              <a:rPr lang="en-US" dirty="0"/>
              <a:t>Subsidy</a:t>
            </a:r>
          </a:p>
          <a:p>
            <a:pPr marL="664487" lvl="1" indent="-181224">
              <a:buFontTx/>
              <a:buChar char="-"/>
            </a:pPr>
            <a:r>
              <a:rPr lang="en-US" dirty="0"/>
              <a:t>Rent</a:t>
            </a:r>
          </a:p>
          <a:p>
            <a:pPr marL="664487" lvl="1" indent="-181224">
              <a:buFontTx/>
              <a:buChar char="-"/>
            </a:pPr>
            <a:r>
              <a:rPr lang="en-US" dirty="0"/>
              <a:t>Grants</a:t>
            </a:r>
          </a:p>
          <a:p>
            <a:pPr marL="181224" indent="-181224">
              <a:buFontTx/>
              <a:buChar char="-"/>
            </a:pPr>
            <a:r>
              <a:rPr lang="en-US" dirty="0"/>
              <a:t>Expense</a:t>
            </a:r>
          </a:p>
          <a:p>
            <a:pPr marL="664487" lvl="1" indent="-181224">
              <a:buFontTx/>
              <a:buChar char="-"/>
            </a:pPr>
            <a:r>
              <a:rPr lang="en-US" dirty="0"/>
              <a:t>Administrative</a:t>
            </a:r>
          </a:p>
          <a:p>
            <a:pPr marL="664487" lvl="1" indent="-181224">
              <a:buFontTx/>
              <a:buChar char="-"/>
            </a:pPr>
            <a:r>
              <a:rPr lang="en-US" dirty="0"/>
              <a:t>Tenant Services</a:t>
            </a:r>
          </a:p>
          <a:p>
            <a:pPr marL="664487" lvl="1" indent="-181224">
              <a:buFontTx/>
              <a:buChar char="-"/>
            </a:pPr>
            <a:r>
              <a:rPr lang="en-US" dirty="0"/>
              <a:t>Utilities</a:t>
            </a:r>
          </a:p>
          <a:p>
            <a:pPr marL="664487" lvl="1" indent="-181224">
              <a:buFontTx/>
              <a:buChar char="-"/>
            </a:pPr>
            <a:r>
              <a:rPr lang="en-US" dirty="0"/>
              <a:t>Ordinary Maintenance &amp; Operations</a:t>
            </a:r>
          </a:p>
          <a:p>
            <a:pPr marL="664487" lvl="1" indent="-181224">
              <a:buFontTx/>
              <a:buChar char="-"/>
            </a:pPr>
            <a:r>
              <a:rPr lang="en-US" dirty="0"/>
              <a:t>Protective Services</a:t>
            </a:r>
          </a:p>
          <a:p>
            <a:pPr marL="664487" lvl="1" indent="-181224">
              <a:buFontTx/>
              <a:buChar char="-"/>
            </a:pPr>
            <a:r>
              <a:rPr lang="en-US" dirty="0"/>
              <a:t>General</a:t>
            </a:r>
          </a:p>
          <a:p>
            <a:pPr marL="664487" lvl="1" indent="-181224">
              <a:buFontTx/>
              <a:buChar char="-"/>
            </a:pPr>
            <a:r>
              <a:rPr lang="en-US" dirty="0"/>
              <a:t>Extraordinary Maintenance</a:t>
            </a:r>
          </a:p>
          <a:p>
            <a:pPr defTabSz="966526">
              <a:defRPr/>
            </a:pP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28778237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b="0" i="0" dirty="0">
                <a:solidFill>
                  <a:srgbClr val="111111"/>
                </a:solidFill>
                <a:effectLst/>
                <a:latin typeface="SourceSansPro"/>
              </a:rPr>
              <a:t>A balance sheet is a financial statement that reports assets, liabilities and the agency’s equity at a specific point in time.</a:t>
            </a:r>
          </a:p>
          <a:p>
            <a:endParaRPr lang="en-US" b="0" i="0" dirty="0">
              <a:solidFill>
                <a:srgbClr val="111111"/>
              </a:solidFill>
              <a:effectLst/>
              <a:latin typeface="SourceSansPro"/>
            </a:endParaRPr>
          </a:p>
          <a:p>
            <a:pPr defTabSz="966526">
              <a:lnSpc>
                <a:spcPct val="90000"/>
              </a:lnSpc>
              <a:spcBef>
                <a:spcPts val="1903"/>
              </a:spcBef>
              <a:spcAft>
                <a:spcPts val="634"/>
              </a:spcAft>
              <a:defRPr/>
            </a:pPr>
            <a:r>
              <a:rPr lang="en-US" dirty="0">
                <a:solidFill>
                  <a:schemeClr val="tx1">
                    <a:lumMod val="65000"/>
                    <a:lumOff val="35000"/>
                  </a:schemeClr>
                </a:solidFill>
                <a:latin typeface="Arial" panose="020B0604020202020204" pitchFamily="34" charset="0"/>
                <a:cs typeface="Arial" panose="020B0604020202020204" pitchFamily="34" charset="0"/>
              </a:rPr>
              <a:t>Assets minus liabilities = Net equity</a:t>
            </a:r>
          </a:p>
          <a:p>
            <a:pPr defTabSz="966526">
              <a:lnSpc>
                <a:spcPct val="90000"/>
              </a:lnSpc>
              <a:spcBef>
                <a:spcPts val="1903"/>
              </a:spcBef>
              <a:spcAft>
                <a:spcPts val="634"/>
              </a:spcAft>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defTabSz="966526">
              <a:lnSpc>
                <a:spcPct val="90000"/>
              </a:lnSpc>
              <a:spcBef>
                <a:spcPts val="1903"/>
              </a:spcBef>
              <a:spcAft>
                <a:spcPts val="634"/>
              </a:spcAft>
              <a:defRPr/>
            </a:pPr>
            <a:r>
              <a:rPr lang="en-US" sz="2100" dirty="0">
                <a:solidFill>
                  <a:srgbClr val="111111"/>
                </a:solidFill>
                <a:latin typeface="SourceSansPro"/>
              </a:rPr>
              <a:t>The balance sheet is a snapshot, representing the state of an agency's finances (what it owns and owes) as of the date of the report</a:t>
            </a:r>
            <a:r>
              <a:rPr lang="en-US" dirty="0">
                <a:solidFill>
                  <a:schemeClr val="tx1">
                    <a:lumMod val="65000"/>
                    <a:lumOff val="35000"/>
                  </a:schemeClr>
                </a:solidFill>
                <a:latin typeface="Arial" panose="020B0604020202020204" pitchFamily="34" charset="0"/>
                <a:cs typeface="Arial" panose="020B0604020202020204" pitchFamily="34" charset="0"/>
              </a:rPr>
              <a:t>.</a:t>
            </a:r>
          </a:p>
          <a:p>
            <a:pPr defTabSz="966526">
              <a:lnSpc>
                <a:spcPct val="90000"/>
              </a:lnSpc>
              <a:spcBef>
                <a:spcPts val="1903"/>
              </a:spcBef>
              <a:spcAft>
                <a:spcPts val="634"/>
              </a:spcAft>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defTabSz="966526">
              <a:lnSpc>
                <a:spcPct val="90000"/>
              </a:lnSpc>
              <a:spcBef>
                <a:spcPts val="1903"/>
              </a:spcBef>
              <a:spcAft>
                <a:spcPts val="634"/>
              </a:spcAft>
              <a:defRPr/>
            </a:pPr>
            <a:r>
              <a:rPr lang="en-US" dirty="0">
                <a:solidFill>
                  <a:schemeClr val="tx1">
                    <a:lumMod val="65000"/>
                    <a:lumOff val="35000"/>
                  </a:schemeClr>
                </a:solidFill>
                <a:latin typeface="Arial" panose="020B0604020202020204" pitchFamily="34" charset="0"/>
                <a:cs typeface="Arial" panose="020B0604020202020204" pitchFamily="34" charset="0"/>
              </a:rPr>
              <a:t>Used in conjunction with the other financials to analyze financial viability</a:t>
            </a:r>
            <a:endParaRPr lang="en-US" sz="1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85280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r>
              <a:rPr lang="en-US" dirty="0">
                <a:solidFill>
                  <a:schemeClr val="tx1">
                    <a:lumMod val="65000"/>
                    <a:lumOff val="35000"/>
                  </a:schemeClr>
                </a:solidFill>
                <a:latin typeface="Arial" panose="020B0604020202020204" pitchFamily="34" charset="0"/>
                <a:cs typeface="Arial" panose="020B0604020202020204" pitchFamily="34" charset="0"/>
              </a:rPr>
              <a:t>Unaudited and audited</a:t>
            </a:r>
          </a:p>
          <a:p>
            <a:endParaRPr lang="en-US" dirty="0"/>
          </a:p>
          <a:p>
            <a:r>
              <a:rPr lang="en-US" dirty="0"/>
              <a:t>HUD uses the submitted financial data to help monitor and interpret the financial condition and health of PHA’s and their project and programs.</a:t>
            </a:r>
          </a:p>
          <a:p>
            <a:endParaRPr lang="en-US" dirty="0"/>
          </a:p>
          <a:p>
            <a:r>
              <a:rPr lang="en-US" dirty="0"/>
              <a:t>Trial balance – balance of all ledgers compiled together, </a:t>
            </a:r>
            <a:r>
              <a:rPr lang="en-US" b="0" i="0" dirty="0">
                <a:solidFill>
                  <a:srgbClr val="111111"/>
                </a:solidFill>
                <a:effectLst/>
                <a:latin typeface="SourceSansPro"/>
              </a:rPr>
              <a:t>ensuring the entries in the bookkeeping system are correct</a:t>
            </a:r>
            <a:endParaRPr lang="en-US" dirty="0"/>
          </a:p>
          <a:p>
            <a:endParaRPr lang="en-US" dirty="0"/>
          </a:p>
          <a:p>
            <a:r>
              <a:rPr lang="en-US" dirty="0"/>
              <a:t>Representation of agency’s finances – income, expense, assets, liability, etc.</a:t>
            </a:r>
          </a:p>
          <a:p>
            <a:pPr defTabSz="966526">
              <a:defRPr/>
            </a:pP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4154098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1354860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endParaRPr lang="en-US"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35690305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endParaRPr lang="en-US" dirty="0"/>
          </a:p>
        </p:txBody>
      </p:sp>
      <p:sp>
        <p:nvSpPr>
          <p:cNvPr id="4" name="Slide Number Placeholder 3"/>
          <p:cNvSpPr>
            <a:spLocks noGrp="1"/>
          </p:cNvSpPr>
          <p:nvPr>
            <p:ph type="sldNum" sz="quarter" idx="5"/>
          </p:nvPr>
        </p:nvSpPr>
        <p:spPr/>
        <p:txBody>
          <a:bodyPr/>
          <a:lstStyle/>
          <a:p>
            <a:fld id="{6AC50AA1-D8ED-4B21-BB26-3A82BA6407C8}" type="slidenum">
              <a:rPr lang="en-US" smtClean="0"/>
              <a:t>82</a:t>
            </a:fld>
            <a:endParaRPr lang="en-US"/>
          </a:p>
        </p:txBody>
      </p:sp>
    </p:spTree>
    <p:extLst>
      <p:ext uri="{BB962C8B-B14F-4D97-AF65-F5344CB8AC3E}">
        <p14:creationId xmlns:p14="http://schemas.microsoft.com/office/powerpoint/2010/main" val="379478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9</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9751503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83</a:t>
            </a:fld>
            <a:endParaRPr lang="en-US">
              <a:solidFill>
                <a:prstClr val="black"/>
              </a:solidFill>
              <a:latin typeface="Calibri" panose="020F0502020204030204"/>
            </a:endParaRPr>
          </a:p>
        </p:txBody>
      </p:sp>
    </p:spTree>
    <p:extLst>
      <p:ext uri="{BB962C8B-B14F-4D97-AF65-F5344CB8AC3E}">
        <p14:creationId xmlns:p14="http://schemas.microsoft.com/office/powerpoint/2010/main" val="1574405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16863361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85</a:t>
            </a:fld>
            <a:endParaRPr lang="en-US">
              <a:solidFill>
                <a:prstClr val="black"/>
              </a:solidFill>
              <a:latin typeface="Calibri" panose="020F0502020204030204"/>
            </a:endParaRPr>
          </a:p>
        </p:txBody>
      </p:sp>
    </p:spTree>
    <p:extLst>
      <p:ext uri="{BB962C8B-B14F-4D97-AF65-F5344CB8AC3E}">
        <p14:creationId xmlns:p14="http://schemas.microsoft.com/office/powerpoint/2010/main" val="2234355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pPr defTabSz="966526">
              <a:defRPr/>
            </a:pPr>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11740581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HALF SCREEN</a:t>
            </a:r>
          </a:p>
          <a:p>
            <a:endParaRPr lang="en-US" b="1" dirty="0"/>
          </a:p>
          <a:p>
            <a:r>
              <a:rPr lang="en-US" dirty="0"/>
              <a:t>Use roof example – ask for help.</a:t>
            </a:r>
          </a:p>
          <a:p>
            <a:endParaRPr lang="en-US" dirty="0"/>
          </a:p>
          <a:p>
            <a:r>
              <a:rPr lang="en-US" dirty="0"/>
              <a:t>Legal counsel </a:t>
            </a:r>
          </a:p>
          <a:p>
            <a:r>
              <a:rPr lang="en-US" dirty="0"/>
              <a:t>Financial advisers</a:t>
            </a:r>
          </a:p>
          <a:p>
            <a:r>
              <a:rPr lang="en-US" dirty="0"/>
              <a:t>Fraud investigators</a:t>
            </a:r>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87</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006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SCREEN</a:t>
            </a:r>
          </a:p>
          <a:p>
            <a:endParaRPr lang="en-US" b="1" dirty="0"/>
          </a:p>
          <a:p>
            <a:pPr algn="l" rtl="0"/>
            <a:r>
              <a:rPr lang="en-US" b="0" i="0" dirty="0">
                <a:solidFill>
                  <a:srgbClr val="24292D"/>
                </a:solidFill>
                <a:effectLst/>
                <a:latin typeface="Open Sans" panose="020B0606030504020204" pitchFamily="34" charset="0"/>
              </a:rPr>
              <a:t>Sorting through the financials will help you understand what’s going on, and give you confidence that you know what you’re talking about when it comes to your agency’s financial position.</a:t>
            </a:r>
          </a:p>
          <a:p>
            <a:pPr algn="l" rtl="0"/>
            <a:endParaRPr lang="en-US" b="0" i="0" dirty="0">
              <a:solidFill>
                <a:srgbClr val="24292D"/>
              </a:solidFill>
              <a:effectLst/>
              <a:latin typeface="Open Sans" panose="020B0606030504020204" pitchFamily="34" charset="0"/>
            </a:endParaRPr>
          </a:p>
          <a:p>
            <a:pPr algn="l"/>
            <a:r>
              <a:rPr lang="en-US" b="0" i="0" dirty="0">
                <a:solidFill>
                  <a:srgbClr val="24292D"/>
                </a:solidFill>
                <a:effectLst/>
                <a:latin typeface="Open Sans" panose="020B0606030504020204" pitchFamily="34" charset="0"/>
              </a:rPr>
              <a:t>Because you do. Revenue minus expenses equals the bottom line. Everything else is details.</a:t>
            </a:r>
          </a:p>
          <a:p>
            <a:endParaRPr lang="en-US" dirty="0"/>
          </a:p>
        </p:txBody>
      </p:sp>
      <p:sp>
        <p:nvSpPr>
          <p:cNvPr id="4" name="Slide Number Placeholder 3"/>
          <p:cNvSpPr>
            <a:spLocks noGrp="1"/>
          </p:cNvSpPr>
          <p:nvPr>
            <p:ph type="sldNum" sz="quarter" idx="5"/>
          </p:nvPr>
        </p:nvSpPr>
        <p:spPr/>
        <p:txBody>
          <a:bodyPr/>
          <a:lstStyle/>
          <a:p>
            <a:pPr defTabSz="966526">
              <a:defRPr/>
            </a:pPr>
            <a:fld id="{A1FE6D80-605C-474C-B043-C247788F749D}" type="slidenum">
              <a:rPr lang="en-US">
                <a:solidFill>
                  <a:prstClr val="black"/>
                </a:solidFill>
                <a:latin typeface="Calibri" panose="020F0502020204030204"/>
              </a:rPr>
              <a:pPr defTabSz="966526">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16114873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E31"/>
                </a:solidFill>
                <a:effectLst/>
                <a:latin typeface="NC Burrata"/>
              </a:rPr>
              <a:t>Jake Wood</a:t>
            </a:r>
          </a:p>
          <a:p>
            <a:pPr algn="l"/>
            <a:r>
              <a:rPr lang="en-US" b="0" i="0" dirty="0">
                <a:solidFill>
                  <a:srgbClr val="2D2E31"/>
                </a:solidFill>
                <a:effectLst/>
                <a:latin typeface="Cooper Md BT"/>
              </a:rPr>
              <a:t>Co-Founder and CEO at Team Rubicon</a:t>
            </a:r>
          </a:p>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90</a:t>
            </a:fld>
            <a:endParaRPr lang="en-US"/>
          </a:p>
        </p:txBody>
      </p:sp>
    </p:spTree>
    <p:extLst>
      <p:ext uri="{BB962C8B-B14F-4D97-AF65-F5344CB8AC3E}">
        <p14:creationId xmlns:p14="http://schemas.microsoft.com/office/powerpoint/2010/main" val="3928944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93</a:t>
            </a:fld>
            <a:endParaRPr lang="en-US"/>
          </a:p>
        </p:txBody>
      </p:sp>
    </p:spTree>
    <p:extLst>
      <p:ext uri="{BB962C8B-B14F-4D97-AF65-F5344CB8AC3E}">
        <p14:creationId xmlns:p14="http://schemas.microsoft.com/office/powerpoint/2010/main" val="1725351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94</a:t>
            </a:fld>
            <a:endParaRPr lang="en-US"/>
          </a:p>
        </p:txBody>
      </p:sp>
    </p:spTree>
    <p:extLst>
      <p:ext uri="{BB962C8B-B14F-4D97-AF65-F5344CB8AC3E}">
        <p14:creationId xmlns:p14="http://schemas.microsoft.com/office/powerpoint/2010/main" val="11946486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95</a:t>
            </a:fld>
            <a:endParaRPr lang="en-US"/>
          </a:p>
        </p:txBody>
      </p:sp>
    </p:spTree>
    <p:extLst>
      <p:ext uri="{BB962C8B-B14F-4D97-AF65-F5344CB8AC3E}">
        <p14:creationId xmlns:p14="http://schemas.microsoft.com/office/powerpoint/2010/main" val="249137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IBM Plex Serif" panose="02060503050406000203" pitchFamily="18" charset="0"/>
            </a:endParaRPr>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10</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3322922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96</a:t>
            </a:fld>
            <a:endParaRPr lang="en-US"/>
          </a:p>
        </p:txBody>
      </p:sp>
    </p:spTree>
    <p:extLst>
      <p:ext uri="{BB962C8B-B14F-4D97-AF65-F5344CB8AC3E}">
        <p14:creationId xmlns:p14="http://schemas.microsoft.com/office/powerpoint/2010/main" val="29492207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ACRONYMS.</a:t>
            </a:r>
          </a:p>
          <a:p>
            <a:r>
              <a:rPr lang="en-US" dirty="0"/>
              <a:t>WHERE DO I START</a:t>
            </a:r>
          </a:p>
          <a:p>
            <a:r>
              <a:rPr lang="en-US" dirty="0"/>
              <a:t>REGULATIONS</a:t>
            </a:r>
          </a:p>
          <a:p>
            <a:r>
              <a:rPr lang="en-US" dirty="0"/>
              <a:t>JAIL</a:t>
            </a:r>
          </a:p>
          <a:p>
            <a:r>
              <a:rPr lang="en-US" dirty="0"/>
              <a:t>NEWSPAPER</a:t>
            </a:r>
          </a:p>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97</a:t>
            </a:fld>
            <a:endParaRPr lang="en-US"/>
          </a:p>
        </p:txBody>
      </p:sp>
    </p:spTree>
    <p:extLst>
      <p:ext uri="{BB962C8B-B14F-4D97-AF65-F5344CB8AC3E}">
        <p14:creationId xmlns:p14="http://schemas.microsoft.com/office/powerpoint/2010/main" val="445027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98</a:t>
            </a:fld>
            <a:endParaRPr lang="en-US"/>
          </a:p>
        </p:txBody>
      </p:sp>
    </p:spTree>
    <p:extLst>
      <p:ext uri="{BB962C8B-B14F-4D97-AF65-F5344CB8AC3E}">
        <p14:creationId xmlns:p14="http://schemas.microsoft.com/office/powerpoint/2010/main" val="38202253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99</a:t>
            </a:fld>
            <a:endParaRPr lang="en-US"/>
          </a:p>
        </p:txBody>
      </p:sp>
    </p:spTree>
    <p:extLst>
      <p:ext uri="{BB962C8B-B14F-4D97-AF65-F5344CB8AC3E}">
        <p14:creationId xmlns:p14="http://schemas.microsoft.com/office/powerpoint/2010/main" val="1366963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69"/>
              </a:spcBef>
              <a:spcAft>
                <a:spcPts val="1903"/>
              </a:spcAft>
            </a:pPr>
            <a:r>
              <a:rPr lang="en-US" sz="3000" b="1" dirty="0">
                <a:solidFill>
                  <a:schemeClr val="accent1">
                    <a:lumMod val="75000"/>
                  </a:schemeClr>
                </a:solidFill>
                <a:latin typeface="Segoe UI" panose="020B0502040204020203" pitchFamily="34" charset="0"/>
                <a:cs typeface="Segoe UI" panose="020B0502040204020203" pitchFamily="34" charset="0"/>
              </a:rPr>
              <a:t>Procurement by States</a:t>
            </a:r>
          </a:p>
          <a:p>
            <a:pPr marL="724959" lvl="1" indent="-241653">
              <a:spcBef>
                <a:spcPts val="1269"/>
              </a:spcBef>
              <a:spcAft>
                <a:spcPts val="1903"/>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Requirement for states to follow the same policies and procedures for procurements from both Federal and non-Federal funds </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General Procurement Standards</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Policy</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Administration</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Ethics/Conflicts of interest</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Reasonable and necessary</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Piggybacks</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Responsible/responsive</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Documentation</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Competition</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Full and open competition</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Prohibition against geographical preferences*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Procedures for procurement transactions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Cannot be restrictive of competition</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Methods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Micro-purchases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Small purchases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Sealed bids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Competitive proposals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Noncompetitive proposals</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MBE, WBE, LSAF</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The non-Federal entity must take all necessary affirmative steps to assure that minority businesses, women's business enterprises, and labor surplus area firms are used when possible</a:t>
            </a:r>
          </a:p>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101</a:t>
            </a:fld>
            <a:endParaRPr lang="en-US"/>
          </a:p>
        </p:txBody>
      </p:sp>
    </p:spTree>
    <p:extLst>
      <p:ext uri="{BB962C8B-B14F-4D97-AF65-F5344CB8AC3E}">
        <p14:creationId xmlns:p14="http://schemas.microsoft.com/office/powerpoint/2010/main" val="34016987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Procurement of Recovered Materials</a:t>
            </a:r>
          </a:p>
          <a:p>
            <a:pPr marL="724959" lvl="1" indent="-241653">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Compliance with section 6002 of the Solid Waste Disposal Act</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Contract Cost and Price</a:t>
            </a:r>
          </a:p>
          <a:p>
            <a:pPr marL="845786" lvl="1" indent="-362480">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Cost or price analysis required in connection with every procurement action in excess of the Simplified Acquisition Threshold</a:t>
            </a:r>
          </a:p>
          <a:p>
            <a:pPr marL="845786" lvl="1" indent="-362480">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Cost plus a percentage of cost and percentage of construction cost methods of contracting must not be used</a:t>
            </a:r>
          </a:p>
          <a:p>
            <a:pPr>
              <a:spcBef>
                <a:spcPts val="1269"/>
              </a:spcBef>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Federal Awarding Agency or Pass-Through Entity Review</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Pre-procurement review</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Non-Federal entity must make available the following:</a:t>
            </a:r>
          </a:p>
          <a:p>
            <a:pPr marL="1268679" lvl="2"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Specifications</a:t>
            </a:r>
          </a:p>
          <a:p>
            <a:pPr marL="1268679" lvl="2"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Bid documents (RFP, IFB)</a:t>
            </a:r>
          </a:p>
          <a:p>
            <a:pPr marL="1268679" lvl="2"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Independent cost estimates for each procurement action (ICE)</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Bonding Requirements</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Bid guarantees – 5% of the bid price</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Bid bond, check, another negotiable instrument</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Performance bond – 100% of the contract price</a:t>
            </a:r>
          </a:p>
          <a:p>
            <a:pPr marL="785372" lvl="1" indent="-302066">
              <a:spcBef>
                <a:spcPts val="1269"/>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Payment bond – 100% of the contract price</a:t>
            </a:r>
          </a:p>
          <a:p>
            <a:pPr>
              <a:spcAft>
                <a:spcPts val="846"/>
              </a:spcAft>
            </a:pPr>
            <a:r>
              <a:rPr lang="en-US" sz="3000" b="1" dirty="0">
                <a:solidFill>
                  <a:schemeClr val="accent1">
                    <a:lumMod val="75000"/>
                  </a:schemeClr>
                </a:solidFill>
                <a:latin typeface="Segoe UI" panose="020B0502040204020203" pitchFamily="34" charset="0"/>
                <a:cs typeface="Segoe UI" panose="020B0502040204020203" pitchFamily="34" charset="0"/>
              </a:rPr>
              <a:t>Contract Provisions</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Termination clauses</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Equal employment opportunity</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Davis Bacon</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Contract hours and safety</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Ownership</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Clean Air</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Debarment and suspension</a:t>
            </a:r>
          </a:p>
          <a:p>
            <a:pPr marL="785372" lvl="1" indent="-302066">
              <a:spcBef>
                <a:spcPts val="846"/>
              </a:spcBef>
              <a:spcAft>
                <a:spcPts val="846"/>
              </a:spcAft>
              <a:buFont typeface="Wingdings" panose="05000000000000000000" pitchFamily="2" charset="2"/>
              <a:buChar char="§"/>
            </a:pPr>
            <a:r>
              <a:rPr lang="en-US" sz="2500" dirty="0">
                <a:latin typeface="Segoe UI" panose="020B0502040204020203" pitchFamily="34" charset="0"/>
                <a:cs typeface="Segoe UI" panose="020B0502040204020203" pitchFamily="34" charset="0"/>
              </a:rPr>
              <a:t>Anti-lobbying</a:t>
            </a:r>
          </a:p>
          <a:p>
            <a:endParaRPr lang="en-US" dirty="0"/>
          </a:p>
        </p:txBody>
      </p:sp>
      <p:sp>
        <p:nvSpPr>
          <p:cNvPr id="4" name="Slide Number Placeholder 3"/>
          <p:cNvSpPr>
            <a:spLocks noGrp="1"/>
          </p:cNvSpPr>
          <p:nvPr>
            <p:ph type="sldNum" sz="quarter" idx="5"/>
          </p:nvPr>
        </p:nvSpPr>
        <p:spPr/>
        <p:txBody>
          <a:bodyPr/>
          <a:lstStyle/>
          <a:p>
            <a:fld id="{50B7FB5C-6E37-4D98-848F-36180E88F847}" type="slidenum">
              <a:rPr lang="en-US" smtClean="0"/>
              <a:t>102</a:t>
            </a:fld>
            <a:endParaRPr lang="en-US"/>
          </a:p>
        </p:txBody>
      </p:sp>
    </p:spTree>
    <p:extLst>
      <p:ext uri="{BB962C8B-B14F-4D97-AF65-F5344CB8AC3E}">
        <p14:creationId xmlns:p14="http://schemas.microsoft.com/office/powerpoint/2010/main" val="39873671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a:t>
            </a:r>
            <a:r>
              <a:rPr lang="en-US" dirty="0"/>
              <a:t> – HUD Procurement Handbook 7460.8 REV 2</a:t>
            </a:r>
          </a:p>
        </p:txBody>
      </p:sp>
      <p:sp>
        <p:nvSpPr>
          <p:cNvPr id="4" name="Slide Number Placeholder 3"/>
          <p:cNvSpPr>
            <a:spLocks noGrp="1"/>
          </p:cNvSpPr>
          <p:nvPr>
            <p:ph type="sldNum" sz="quarter" idx="5"/>
          </p:nvPr>
        </p:nvSpPr>
        <p:spPr/>
        <p:txBody>
          <a:bodyPr/>
          <a:lstStyle/>
          <a:p>
            <a:fld id="{31611319-0085-402B-BDA4-346BF53EF94A}" type="slidenum">
              <a:rPr lang="en-US" smtClean="0"/>
              <a:t>103</a:t>
            </a:fld>
            <a:endParaRPr lang="en-US"/>
          </a:p>
        </p:txBody>
      </p:sp>
    </p:spTree>
    <p:extLst>
      <p:ext uri="{BB962C8B-B14F-4D97-AF65-F5344CB8AC3E}">
        <p14:creationId xmlns:p14="http://schemas.microsoft.com/office/powerpoint/2010/main" val="1531125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Implementing Statutory Changes to the Micro-Purchase and the Simplified Acquisition Thresholds for Financial Assistance</a:t>
            </a:r>
          </a:p>
          <a:p>
            <a:pPr lvl="1"/>
            <a:r>
              <a:rPr lang="en-US" altLang="en-US" dirty="0"/>
              <a:t>Statutory changes to the micro-purchase and simplified acquisition thresholds</a:t>
            </a:r>
          </a:p>
          <a:p>
            <a:pPr lvl="2"/>
            <a:r>
              <a:rPr lang="en-US" altLang="en-US" dirty="0"/>
              <a:t>Micro-purchase threshold increased to $10,000, can be set as high as $50,000</a:t>
            </a:r>
          </a:p>
          <a:p>
            <a:pPr lvl="2"/>
            <a:r>
              <a:rPr lang="en-US" altLang="en-US" dirty="0"/>
              <a:t>Simplified acquisition threshold (or small purchase threshold) increased to $250,000</a:t>
            </a:r>
          </a:p>
          <a:p>
            <a:pPr lvl="2"/>
            <a:r>
              <a:rPr lang="en-US" altLang="en-US" b="1" dirty="0"/>
              <a:t>State limits may still apply</a:t>
            </a:r>
            <a:endParaRPr lang="en-US" b="1" dirty="0"/>
          </a:p>
        </p:txBody>
      </p:sp>
      <p:sp>
        <p:nvSpPr>
          <p:cNvPr id="4" name="Slide Number Placeholder 3"/>
          <p:cNvSpPr>
            <a:spLocks noGrp="1"/>
          </p:cNvSpPr>
          <p:nvPr>
            <p:ph type="sldNum" sz="quarter" idx="5"/>
          </p:nvPr>
        </p:nvSpPr>
        <p:spPr/>
        <p:txBody>
          <a:bodyPr/>
          <a:lstStyle/>
          <a:p>
            <a:fld id="{6EEAAEC9-CCD5-41FA-A9FA-BC50BCE6773F}" type="slidenum">
              <a:rPr lang="en-US" smtClean="0"/>
              <a:t>104</a:t>
            </a:fld>
            <a:endParaRPr lang="en-US"/>
          </a:p>
        </p:txBody>
      </p:sp>
    </p:spTree>
    <p:extLst>
      <p:ext uri="{BB962C8B-B14F-4D97-AF65-F5344CB8AC3E}">
        <p14:creationId xmlns:p14="http://schemas.microsoft.com/office/powerpoint/2010/main" val="38959396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NASPO Website as a resource</a:t>
            </a:r>
          </a:p>
          <a:p>
            <a:endParaRPr lang="en-US" dirty="0"/>
          </a:p>
          <a:p>
            <a:pPr defTabSz="966612">
              <a:defRPr/>
            </a:pPr>
            <a:r>
              <a:rPr lang="en-US" sz="1300" dirty="0">
                <a:solidFill>
                  <a:schemeClr val="tx1">
                    <a:lumMod val="75000"/>
                    <a:lumOff val="25000"/>
                  </a:schemeClr>
                </a:solidFill>
                <a:latin typeface="Merriweather"/>
                <a:cs typeface="Segoe UI" panose="020B0502040204020203" pitchFamily="34" charset="0"/>
              </a:rPr>
              <a:t>States have their own purchasing thresholds.</a:t>
            </a:r>
          </a:p>
          <a:p>
            <a:endParaRPr lang="en-US" dirty="0"/>
          </a:p>
          <a:p>
            <a:pPr algn="l"/>
            <a:r>
              <a:rPr lang="en-US" sz="1300" dirty="0">
                <a:solidFill>
                  <a:schemeClr val="tx1">
                    <a:lumMod val="75000"/>
                    <a:lumOff val="25000"/>
                  </a:schemeClr>
                </a:solidFill>
                <a:latin typeface="Merriweather"/>
                <a:cs typeface="Segoe UI" panose="020B0502040204020203" pitchFamily="34" charset="0"/>
              </a:rPr>
              <a:t>States have Freedom of Information Act statutes or other Sunshine Laws.</a:t>
            </a:r>
          </a:p>
          <a:p>
            <a:pPr algn="l"/>
            <a:endParaRPr lang="en-US" sz="1300" dirty="0">
              <a:solidFill>
                <a:schemeClr val="tx1">
                  <a:lumMod val="75000"/>
                  <a:lumOff val="25000"/>
                </a:schemeClr>
              </a:solidFill>
              <a:latin typeface="Merriweather"/>
              <a:cs typeface="Segoe UI" panose="020B0502040204020203" pitchFamily="34" charset="0"/>
            </a:endParaRPr>
          </a:p>
          <a:p>
            <a:pPr defTabSz="966612">
              <a:defRPr/>
            </a:pPr>
            <a:r>
              <a:rPr lang="en-US" sz="1300" dirty="0">
                <a:solidFill>
                  <a:schemeClr val="tx1">
                    <a:lumMod val="75000"/>
                    <a:lumOff val="25000"/>
                  </a:schemeClr>
                </a:solidFill>
                <a:latin typeface="Merriweather"/>
                <a:cs typeface="Segoe UI" panose="020B0502040204020203" pitchFamily="34" charset="0"/>
              </a:rPr>
              <a:t>Assurances the work will get done as specified in contracts.</a:t>
            </a:r>
          </a:p>
          <a:p>
            <a:pPr defTabSz="966612">
              <a:defRPr/>
            </a:pPr>
            <a:endParaRPr lang="en-US" sz="1300" dirty="0">
              <a:solidFill>
                <a:schemeClr val="tx1">
                  <a:lumMod val="75000"/>
                  <a:lumOff val="25000"/>
                </a:schemeClr>
              </a:solidFill>
              <a:latin typeface="Merriweather"/>
              <a:cs typeface="Segoe UI" panose="020B0502040204020203" pitchFamily="34" charset="0"/>
            </a:endParaRPr>
          </a:p>
          <a:p>
            <a:pPr defTabSz="966612">
              <a:defRPr/>
            </a:pPr>
            <a:r>
              <a:rPr lang="en-US" sz="1300" dirty="0">
                <a:solidFill>
                  <a:schemeClr val="tx1">
                    <a:lumMod val="75000"/>
                    <a:lumOff val="25000"/>
                  </a:schemeClr>
                </a:solidFill>
                <a:latin typeface="Merriweather"/>
                <a:cs typeface="Segoe UI" panose="020B0502040204020203" pitchFamily="34" charset="0"/>
              </a:rPr>
              <a:t>PHAs must follow whichever set of rules is more restrictive. </a:t>
            </a:r>
          </a:p>
          <a:p>
            <a:pPr defTabSz="966612">
              <a:defRPr/>
            </a:pPr>
            <a:endParaRPr lang="en-US" sz="1300" dirty="0">
              <a:solidFill>
                <a:schemeClr val="tx1">
                  <a:lumMod val="75000"/>
                  <a:lumOff val="25000"/>
                </a:schemeClr>
              </a:solidFill>
              <a:latin typeface="Merriweather"/>
              <a:cs typeface="Segoe UI" panose="020B0502040204020203" pitchFamily="34" charset="0"/>
            </a:endParaRPr>
          </a:p>
          <a:p>
            <a:pPr algn="l"/>
            <a:endParaRPr lang="en-US" sz="1300" dirty="0">
              <a:solidFill>
                <a:schemeClr val="tx1">
                  <a:lumMod val="75000"/>
                  <a:lumOff val="25000"/>
                </a:schemeClr>
              </a:solidFill>
              <a:latin typeface="Merriweather"/>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9ED7E023-38D3-4816-BA35-7F69907D9F35}" type="slidenum">
              <a:rPr lang="en-US" smtClean="0"/>
              <a:t>106</a:t>
            </a:fld>
            <a:endParaRPr lang="en-US"/>
          </a:p>
        </p:txBody>
      </p:sp>
    </p:spTree>
    <p:extLst>
      <p:ext uri="{BB962C8B-B14F-4D97-AF65-F5344CB8AC3E}">
        <p14:creationId xmlns:p14="http://schemas.microsoft.com/office/powerpoint/2010/main" val="21471511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A45"/>
                </a:solidFill>
                <a:effectLst/>
                <a:latin typeface="Source Sans Pro" panose="020B0503030403020204" pitchFamily="34" charset="0"/>
              </a:rPr>
              <a:t>The basic criminal conflict of interest statute, 18 U.S.C. § 208, prohibits Government employees from participating personally and substantially in official matters where they have a financial interest. In addition to their own interests, those of their spouse, minor child, general partner, and certain other persons and organizations are attributed to them.</a:t>
            </a:r>
          </a:p>
          <a:p>
            <a:endParaRPr lang="en-US" b="0" i="0" dirty="0">
              <a:solidFill>
                <a:srgbClr val="323A45"/>
              </a:solidFill>
              <a:effectLst/>
              <a:latin typeface="Source Sans Pro" panose="020B0503030403020204" pitchFamily="34" charset="0"/>
            </a:endParaRPr>
          </a:p>
          <a:p>
            <a:r>
              <a:rPr lang="en-US" b="1" i="0" dirty="0">
                <a:solidFill>
                  <a:srgbClr val="323A45"/>
                </a:solidFill>
                <a:effectLst/>
                <a:latin typeface="Source Sans Pro" panose="020B0503030403020204" pitchFamily="34" charset="0"/>
              </a:rPr>
              <a:t>7460.8 REV 2 Chapter 4</a:t>
            </a:r>
          </a:p>
          <a:p>
            <a:r>
              <a:rPr lang="en-US" b="0" i="0" dirty="0"/>
              <a:t>Members of the Board of Commissioners, PHA employees, and any others serving in an official position or acting as an agent of the PHA (hereafter referred to as employees, officers, or agents) must discharge their duties impartially to ensure fair competitive access to procurement opportunities by responsible contractors. Moreover, employees, officers, and agents should conduct themselves in such a manner as to foster the public’s confidence in the integrity of the PHA procurement organization and process.</a:t>
            </a:r>
          </a:p>
        </p:txBody>
      </p:sp>
      <p:sp>
        <p:nvSpPr>
          <p:cNvPr id="4" name="Slide Number Placeholder 3"/>
          <p:cNvSpPr>
            <a:spLocks noGrp="1"/>
          </p:cNvSpPr>
          <p:nvPr>
            <p:ph type="sldNum" sz="quarter" idx="5"/>
          </p:nvPr>
        </p:nvSpPr>
        <p:spPr/>
        <p:txBody>
          <a:bodyPr/>
          <a:lstStyle/>
          <a:p>
            <a:fld id="{31611319-0085-402B-BDA4-346BF53EF94A}" type="slidenum">
              <a:rPr lang="en-US" smtClean="0"/>
              <a:t>107</a:t>
            </a:fld>
            <a:endParaRPr lang="en-US"/>
          </a:p>
        </p:txBody>
      </p:sp>
    </p:spTree>
    <p:extLst>
      <p:ext uri="{BB962C8B-B14F-4D97-AF65-F5344CB8AC3E}">
        <p14:creationId xmlns:p14="http://schemas.microsoft.com/office/powerpoint/2010/main" val="275497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74844A0-3C47-45E3-8284-8390EE66DFFF}" type="slidenum">
              <a:rPr lang="en-US" sz="1400">
                <a:solidFill>
                  <a:prstClr val="black"/>
                </a:solidFill>
                <a:latin typeface="Calibri" panose="020F0502020204030204"/>
              </a:rPr>
              <a:pPr defTabSz="966612">
                <a:defRPr/>
              </a:pPr>
              <a:t>11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603040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PHAs deal with substantial amounts of taxpayer funding</a:t>
            </a:r>
          </a:p>
          <a:p>
            <a:r>
              <a:rPr lang="en-US" altLang="en-US" dirty="0"/>
              <a:t>PHAs and Staff (including Board of Commissioners) must be above reproach</a:t>
            </a:r>
          </a:p>
          <a:p>
            <a:r>
              <a:rPr lang="en-US" altLang="en-US" dirty="0"/>
              <a:t>Must treat all parties fair and impartially</a:t>
            </a:r>
          </a:p>
          <a:p>
            <a:r>
              <a:rPr lang="en-US" altLang="en-US" dirty="0"/>
              <a:t>Avoid conflicts of interest</a:t>
            </a:r>
          </a:p>
          <a:p>
            <a:r>
              <a:rPr lang="en-US" altLang="en-US" dirty="0"/>
              <a:t>Avoid favoritism</a:t>
            </a:r>
            <a:endParaRPr lang="en-US" dirty="0"/>
          </a:p>
        </p:txBody>
      </p:sp>
      <p:sp>
        <p:nvSpPr>
          <p:cNvPr id="4" name="Slide Number Placeholder 3"/>
          <p:cNvSpPr>
            <a:spLocks noGrp="1"/>
          </p:cNvSpPr>
          <p:nvPr>
            <p:ph type="sldNum" sz="quarter" idx="5"/>
          </p:nvPr>
        </p:nvSpPr>
        <p:spPr/>
        <p:txBody>
          <a:bodyPr/>
          <a:lstStyle/>
          <a:p>
            <a:fld id="{9ED7E023-38D3-4816-BA35-7F69907D9F35}" type="slidenum">
              <a:rPr lang="en-US" smtClean="0"/>
              <a:t>108</a:t>
            </a:fld>
            <a:endParaRPr lang="en-US"/>
          </a:p>
        </p:txBody>
      </p:sp>
    </p:spTree>
    <p:extLst>
      <p:ext uri="{BB962C8B-B14F-4D97-AF65-F5344CB8AC3E}">
        <p14:creationId xmlns:p14="http://schemas.microsoft.com/office/powerpoint/2010/main" val="30692056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Violations of procurement laws and regulations may result in:</a:t>
            </a:r>
          </a:p>
          <a:p>
            <a:pPr lvl="1"/>
            <a:r>
              <a:rPr lang="en-US" altLang="en-US" dirty="0"/>
              <a:t>Increased monitoring visits and scrutiny by HUD</a:t>
            </a:r>
          </a:p>
          <a:p>
            <a:pPr lvl="1"/>
            <a:r>
              <a:rPr lang="en-US" altLang="en-US" dirty="0"/>
              <a:t>Extended visits by the OIG</a:t>
            </a:r>
          </a:p>
          <a:p>
            <a:pPr lvl="1"/>
            <a:r>
              <a:rPr lang="en-US" altLang="en-US" dirty="0"/>
              <a:t>Repayment from PHA </a:t>
            </a:r>
            <a:r>
              <a:rPr lang="en-US" altLang="en-US" b="1" dirty="0">
                <a:solidFill>
                  <a:srgbClr val="0070C0"/>
                </a:solidFill>
              </a:rPr>
              <a:t>Non Federal Funds</a:t>
            </a:r>
          </a:p>
          <a:p>
            <a:pPr lvl="1"/>
            <a:r>
              <a:rPr lang="en-US" altLang="en-US" dirty="0"/>
              <a:t>Loss of employment/debarment - suspension</a:t>
            </a:r>
          </a:p>
          <a:p>
            <a:pPr lvl="1"/>
            <a:r>
              <a:rPr lang="en-US" altLang="en-US" dirty="0"/>
              <a:t>Fines</a:t>
            </a:r>
          </a:p>
          <a:p>
            <a:pPr lvl="1"/>
            <a:r>
              <a:rPr lang="en-US" altLang="en-US" dirty="0"/>
              <a:t>Incarceration</a:t>
            </a:r>
          </a:p>
          <a:p>
            <a:endParaRPr lang="en-US" dirty="0"/>
          </a:p>
        </p:txBody>
      </p:sp>
      <p:sp>
        <p:nvSpPr>
          <p:cNvPr id="4" name="Slide Number Placeholder 3"/>
          <p:cNvSpPr>
            <a:spLocks noGrp="1"/>
          </p:cNvSpPr>
          <p:nvPr>
            <p:ph type="sldNum" sz="quarter" idx="5"/>
          </p:nvPr>
        </p:nvSpPr>
        <p:spPr/>
        <p:txBody>
          <a:bodyPr/>
          <a:lstStyle/>
          <a:p>
            <a:fld id="{9ED7E023-38D3-4816-BA35-7F69907D9F35}" type="slidenum">
              <a:rPr lang="en-US" smtClean="0"/>
              <a:t>109</a:t>
            </a:fld>
            <a:endParaRPr lang="en-US"/>
          </a:p>
        </p:txBody>
      </p:sp>
    </p:spTree>
    <p:extLst>
      <p:ext uri="{BB962C8B-B14F-4D97-AF65-F5344CB8AC3E}">
        <p14:creationId xmlns:p14="http://schemas.microsoft.com/office/powerpoint/2010/main" val="668732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7E023-38D3-4816-BA35-7F69907D9F35}" type="slidenum">
              <a:rPr lang="en-US" smtClean="0"/>
              <a:t>110</a:t>
            </a:fld>
            <a:endParaRPr lang="en-US"/>
          </a:p>
        </p:txBody>
      </p:sp>
    </p:spTree>
    <p:extLst>
      <p:ext uri="{BB962C8B-B14F-4D97-AF65-F5344CB8AC3E}">
        <p14:creationId xmlns:p14="http://schemas.microsoft.com/office/powerpoint/2010/main" val="692570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to plan does not constitute procurement justification. Ever. </a:t>
            </a:r>
          </a:p>
        </p:txBody>
      </p:sp>
      <p:sp>
        <p:nvSpPr>
          <p:cNvPr id="4" name="Slide Number Placeholder 3"/>
          <p:cNvSpPr>
            <a:spLocks noGrp="1"/>
          </p:cNvSpPr>
          <p:nvPr>
            <p:ph type="sldNum" sz="quarter" idx="5"/>
          </p:nvPr>
        </p:nvSpPr>
        <p:spPr/>
        <p:txBody>
          <a:bodyPr/>
          <a:lstStyle/>
          <a:p>
            <a:fld id="{6EEAAEC9-CCD5-41FA-A9FA-BC50BCE6773F}" type="slidenum">
              <a:rPr lang="en-US" smtClean="0"/>
              <a:t>111</a:t>
            </a:fld>
            <a:endParaRPr lang="en-US"/>
          </a:p>
        </p:txBody>
      </p:sp>
    </p:spTree>
    <p:extLst>
      <p:ext uri="{BB962C8B-B14F-4D97-AF65-F5344CB8AC3E}">
        <p14:creationId xmlns:p14="http://schemas.microsoft.com/office/powerpoint/2010/main" val="17009549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Helvetica" panose="020B0604020202020204" pitchFamily="34" charset="0"/>
                <a:ea typeface="Times New Roman" panose="02020603050405020304" pitchFamily="18" charset="0"/>
                <a:cs typeface="Times New Roman" panose="02020603050405020304" pitchFamily="18" charset="0"/>
              </a:rPr>
              <a:t>Both tell prospective contractors precisely what the PHA desires to purchase.</a:t>
            </a:r>
          </a:p>
          <a:p>
            <a:endParaRPr lang="en-US" sz="1900" dirty="0">
              <a:latin typeface="Helvetica" panose="020B0604020202020204" pitchFamily="34" charset="0"/>
              <a:cs typeface="Times New Roman" panose="02020603050405020304" pitchFamily="18" charset="0"/>
            </a:endParaRPr>
          </a:p>
          <a:p>
            <a:r>
              <a:rPr lang="en-US" sz="1900" b="1" dirty="0">
                <a:latin typeface="Helvetica" panose="020B0604020202020204" pitchFamily="34" charset="0"/>
                <a:cs typeface="Times New Roman" panose="02020603050405020304" pitchFamily="18" charset="0"/>
              </a:rPr>
              <a:t>Specs</a:t>
            </a:r>
          </a:p>
          <a:p>
            <a:pPr>
              <a:buClr>
                <a:srgbClr val="5F5F5F">
                  <a:lumMod val="50000"/>
                </a:srgbClr>
              </a:buClr>
            </a:pPr>
            <a:r>
              <a:rPr lang="en-US" altLang="en-US" sz="1300" dirty="0">
                <a:solidFill>
                  <a:schemeClr val="bg1"/>
                </a:solidFill>
                <a:latin typeface="Segoe UI" panose="020B0502040204020203" pitchFamily="34" charset="0"/>
              </a:rPr>
              <a:t>Functional/performance</a:t>
            </a:r>
          </a:p>
          <a:p>
            <a:pPr>
              <a:buClr>
                <a:srgbClr val="5F5F5F">
                  <a:lumMod val="50000"/>
                </a:srgbClr>
              </a:buClr>
            </a:pPr>
            <a:r>
              <a:rPr lang="en-US" altLang="en-US" sz="1300" dirty="0">
                <a:solidFill>
                  <a:schemeClr val="bg1"/>
                </a:solidFill>
                <a:latin typeface="Segoe UI" panose="020B0502040204020203" pitchFamily="34" charset="0"/>
              </a:rPr>
              <a:t>Design</a:t>
            </a:r>
          </a:p>
          <a:p>
            <a:pPr>
              <a:buClr>
                <a:srgbClr val="5F5F5F">
                  <a:lumMod val="50000"/>
                </a:srgbClr>
              </a:buClr>
            </a:pPr>
            <a:r>
              <a:rPr lang="en-US" altLang="en-US" sz="1300" dirty="0">
                <a:solidFill>
                  <a:schemeClr val="bg1"/>
                </a:solidFill>
                <a:latin typeface="Segoe UI" panose="020B0502040204020203" pitchFamily="34" charset="0"/>
              </a:rPr>
              <a:t>Brand name or equal</a:t>
            </a:r>
          </a:p>
          <a:p>
            <a:endParaRPr lang="en-US" dirty="0"/>
          </a:p>
          <a:p>
            <a:r>
              <a:rPr lang="en-US" b="1" dirty="0"/>
              <a:t>Scope</a:t>
            </a:r>
          </a:p>
          <a:p>
            <a:pPr>
              <a:buClr>
                <a:srgbClr val="5F5F5F">
                  <a:lumMod val="50000"/>
                </a:srgbClr>
              </a:buClr>
            </a:pPr>
            <a:r>
              <a:rPr lang="en-US" altLang="en-US" sz="1300" dirty="0">
                <a:solidFill>
                  <a:schemeClr val="bg1"/>
                </a:solidFill>
                <a:latin typeface="Segoe UI" panose="020B0502040204020203" pitchFamily="34" charset="0"/>
              </a:rPr>
              <a:t>Parameters of the work to be done or services provided.</a:t>
            </a:r>
          </a:p>
          <a:p>
            <a:pPr>
              <a:buClr>
                <a:srgbClr val="5F5F5F">
                  <a:lumMod val="50000"/>
                </a:srgbClr>
              </a:buClr>
            </a:pPr>
            <a:r>
              <a:rPr lang="en-US" altLang="en-US" sz="1300" dirty="0">
                <a:solidFill>
                  <a:schemeClr val="bg1"/>
                </a:solidFill>
                <a:latin typeface="Segoe UI" panose="020B0502040204020203" pitchFamily="34" charset="0"/>
              </a:rPr>
              <a:t>Provides a clear understanding of needs and desired results. </a:t>
            </a:r>
          </a:p>
          <a:p>
            <a:pPr>
              <a:buClr>
                <a:srgbClr val="5F5F5F">
                  <a:lumMod val="50000"/>
                </a:srgbClr>
              </a:buClr>
            </a:pPr>
            <a:r>
              <a:rPr lang="en-US" altLang="en-US" sz="1300" dirty="0">
                <a:solidFill>
                  <a:schemeClr val="bg1"/>
                </a:solidFill>
                <a:latin typeface="Segoe UI" panose="020B0502040204020203" pitchFamily="34" charset="0"/>
              </a:rPr>
              <a:t>Ensures the products or services specified achieve the stated outcomes.</a:t>
            </a:r>
          </a:p>
          <a:p>
            <a:endParaRPr lang="en-US" b="1" dirty="0"/>
          </a:p>
        </p:txBody>
      </p:sp>
      <p:sp>
        <p:nvSpPr>
          <p:cNvPr id="4" name="Slide Number Placeholder 3"/>
          <p:cNvSpPr>
            <a:spLocks noGrp="1"/>
          </p:cNvSpPr>
          <p:nvPr>
            <p:ph type="sldNum" sz="quarter" idx="5"/>
          </p:nvPr>
        </p:nvSpPr>
        <p:spPr/>
        <p:txBody>
          <a:bodyPr/>
          <a:lstStyle/>
          <a:p>
            <a:fld id="{6EEAAEC9-CCD5-41FA-A9FA-BC50BCE6773F}" type="slidenum">
              <a:rPr lang="en-US" smtClean="0"/>
              <a:t>113</a:t>
            </a:fld>
            <a:endParaRPr lang="en-US"/>
          </a:p>
        </p:txBody>
      </p:sp>
    </p:spTree>
    <p:extLst>
      <p:ext uri="{BB962C8B-B14F-4D97-AF65-F5344CB8AC3E}">
        <p14:creationId xmlns:p14="http://schemas.microsoft.com/office/powerpoint/2010/main" val="22575398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114</a:t>
            </a:fld>
            <a:endParaRPr lang="en-US"/>
          </a:p>
        </p:txBody>
      </p:sp>
    </p:spTree>
    <p:extLst>
      <p:ext uri="{BB962C8B-B14F-4D97-AF65-F5344CB8AC3E}">
        <p14:creationId xmlns:p14="http://schemas.microsoft.com/office/powerpoint/2010/main" val="19900194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latin typeface="Helvetica" panose="020B0604020202020204" pitchFamily="34" charset="0"/>
                <a:ea typeface="Times New Roman" panose="02020603050405020304" pitchFamily="18" charset="0"/>
                <a:cs typeface="Times New Roman" panose="02020603050405020304" pitchFamily="18" charset="0"/>
              </a:rPr>
              <a:t>The ICE must be prepared prior to the solicitation of offers. </a:t>
            </a:r>
            <a:endParaRPr lang="en-US" sz="13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endPar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r>
              <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independent cost estimate (ICE) serves as the PHA’s yardstick for evaluating the reasonableness of the contractor’s proposed costs or prices.</a:t>
            </a:r>
          </a:p>
          <a:p>
            <a:endPar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defTabSz="966612">
              <a:defRPr/>
            </a:pPr>
            <a:r>
              <a:rPr lang="en-US" sz="1900" dirty="0">
                <a:latin typeface="Times New Roman" panose="02020603050405020304" pitchFamily="18" charset="0"/>
                <a:ea typeface="Times New Roman" panose="02020603050405020304" pitchFamily="18" charset="0"/>
              </a:rPr>
              <a:t>The ICE also helps the Contracting Officer determine the contracting method to be used.  For example, if the costs can be estimated with a high degree of confidence in their accuracy, sealed bidding may be possible. </a:t>
            </a:r>
          </a:p>
          <a:p>
            <a:endPar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r>
              <a:rPr lang="en-US" sz="1900" dirty="0">
                <a:latin typeface="Helvetica" panose="020B0604020202020204" pitchFamily="34" charset="0"/>
                <a:ea typeface="Times New Roman" panose="02020603050405020304" pitchFamily="18" charset="0"/>
                <a:cs typeface="Times New Roman" panose="02020603050405020304" pitchFamily="18" charset="0"/>
              </a:rPr>
              <a:t>The PHA may develop the ICE using its own employees, outside parties (e.g., consultants), or a combination of the two.  If any outside party (whether compensated or not) assists in developing the ICE, the PHA must take appropriate steps to ensure that organizational conflicts of interest are avoided and that the outside party does not obtain any competitive advantage from its advance knowledge of the PHA’s cost estimate.</a:t>
            </a:r>
            <a:endParaRPr lang="en-US" sz="1300" dirty="0">
              <a:solidFill>
                <a:schemeClr val="bg1"/>
              </a:solidFill>
              <a:effectLst>
                <a:outerShdw blurRad="38100" dist="38100" dir="2700000" algn="tl">
                  <a:srgbClr val="000000">
                    <a:alpha val="43137"/>
                  </a:srgbClr>
                </a:outerShdw>
              </a:effectLst>
              <a:latin typeface="Segoe UI" panose="020B0502040204020203" pitchFamily="34" charset="0"/>
              <a:ea typeface="Times New Roman" panose="02020603050405020304" pitchFamily="18" charset="0"/>
              <a:cs typeface="Segoe UI" panose="020B0502040204020203" pitchFamily="34" charset="0"/>
            </a:endParaRPr>
          </a:p>
          <a:p>
            <a:endPar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r>
              <a:rPr lang="en-US" b="1" dirty="0"/>
              <a:t>Requirement:</a:t>
            </a:r>
          </a:p>
          <a:p>
            <a:pPr marL="181240" indent="-181240" defTabSz="966612">
              <a:buFontTx/>
              <a:buChar char="-"/>
              <a:defRPr/>
            </a:pPr>
            <a:r>
              <a:rPr lang="en-US" b="1" dirty="0"/>
              <a:t>Micro purchases</a:t>
            </a:r>
            <a:r>
              <a:rPr lang="en-US" b="0" dirty="0"/>
              <a:t>: </a:t>
            </a:r>
            <a:r>
              <a:rPr lang="en-US" sz="1900" dirty="0">
                <a:latin typeface="Times New Roman" panose="02020603050405020304" pitchFamily="18" charset="0"/>
                <a:ea typeface="Times New Roman" panose="02020603050405020304" pitchFamily="18" charset="0"/>
              </a:rPr>
              <a:t>the Contracting Officer generally does not need to prepare an ICE.  Price reasonableness normally will be based on a comparison with historical prices paid for the item, commercial catalog prices, or other offers.</a:t>
            </a:r>
          </a:p>
          <a:p>
            <a:pPr marL="181240" indent="-181240" defTabSz="966612">
              <a:buFontTx/>
              <a:buChar char="-"/>
              <a:defRPr/>
            </a:pPr>
            <a:r>
              <a:rPr lang="en-US" sz="1900" b="1" dirty="0">
                <a:latin typeface="Times New Roman" panose="02020603050405020304" pitchFamily="18" charset="0"/>
                <a:ea typeface="Times New Roman" panose="02020603050405020304" pitchFamily="18" charset="0"/>
              </a:rPr>
              <a:t>Under small purchase threshold</a:t>
            </a:r>
            <a:r>
              <a:rPr lang="en-US" sz="1900" dirty="0">
                <a:latin typeface="Times New Roman" panose="02020603050405020304" pitchFamily="18" charset="0"/>
                <a:ea typeface="Times New Roman" panose="02020603050405020304" pitchFamily="18" charset="0"/>
              </a:rPr>
              <a:t>: </a:t>
            </a:r>
            <a:r>
              <a:rPr lang="en-US" sz="1900" dirty="0">
                <a:latin typeface="Helvetica" panose="020B0604020202020204" pitchFamily="34" charset="0"/>
                <a:ea typeface="Times New Roman" panose="02020603050405020304" pitchFamily="18" charset="0"/>
                <a:cs typeface="Times New Roman" panose="02020603050405020304" pitchFamily="18" charset="0"/>
              </a:rPr>
              <a:t>documentation should be kept to a minimum.  The ICE may be based on prior purchases, commercial catalogs, or detailed analyses.</a:t>
            </a:r>
          </a:p>
          <a:p>
            <a:pPr marL="181240" indent="-181240" defTabSz="966612">
              <a:buFontTx/>
              <a:buChar char="-"/>
              <a:defRPr/>
            </a:pPr>
            <a:r>
              <a:rPr lang="en-US" sz="1900" b="1" dirty="0">
                <a:latin typeface="Helvetica" panose="020B0604020202020204" pitchFamily="34" charset="0"/>
                <a:ea typeface="Times New Roman" panose="02020603050405020304" pitchFamily="18" charset="0"/>
                <a:cs typeface="Times New Roman" panose="02020603050405020304" pitchFamily="18" charset="0"/>
              </a:rPr>
              <a:t>For purchases above the PHA’s small purchase threshold,</a:t>
            </a:r>
            <a:r>
              <a:rPr lang="en-US" sz="1900" dirty="0">
                <a:latin typeface="Helvetica" panose="020B0604020202020204" pitchFamily="34" charset="0"/>
                <a:ea typeface="Times New Roman" panose="02020603050405020304" pitchFamily="18" charset="0"/>
                <a:cs typeface="Times New Roman" panose="02020603050405020304" pitchFamily="18" charset="0"/>
              </a:rPr>
              <a:t> ICE should be commensurate with the size (i.e., dollar value), complexity, and nature of the requirement. </a:t>
            </a:r>
          </a:p>
          <a:p>
            <a:pPr marL="181240" indent="-181240" defTabSz="966612">
              <a:buFontTx/>
              <a:buChar char="-"/>
              <a:defRPr/>
            </a:pPr>
            <a:endParaRPr lang="en-US" sz="1900" dirty="0">
              <a:latin typeface="Helvetica" panose="020B0604020202020204" pitchFamily="34" charset="0"/>
              <a:ea typeface="Times New Roman" panose="02020603050405020304" pitchFamily="18" charset="0"/>
              <a:cs typeface="Times New Roman" panose="02020603050405020304" pitchFamily="18" charset="0"/>
            </a:endParaRPr>
          </a:p>
          <a:p>
            <a:pPr defTabSz="966612">
              <a:defRPr/>
            </a:pPr>
            <a:r>
              <a:rPr lang="en-US" sz="1900" dirty="0">
                <a:latin typeface="Helvetica" panose="020B0604020202020204" pitchFamily="34" charset="0"/>
                <a:ea typeface="Times New Roman" panose="02020603050405020304" pitchFamily="18" charset="0"/>
                <a:cs typeface="Times New Roman" panose="02020603050405020304" pitchFamily="18" charset="0"/>
              </a:rPr>
              <a:t>Detail will vary based on complexity of procurement action</a:t>
            </a:r>
          </a:p>
          <a:p>
            <a:pPr defTabSz="966612">
              <a:defRPr/>
            </a:pPr>
            <a:endParaRPr lang="en-US" sz="1900" dirty="0">
              <a:latin typeface="Helvetica" panose="020B0604020202020204" pitchFamily="34" charset="0"/>
              <a:ea typeface="Times New Roman" panose="02020603050405020304" pitchFamily="18" charset="0"/>
              <a:cs typeface="Times New Roman" panose="02020603050405020304" pitchFamily="18" charset="0"/>
            </a:endParaRPr>
          </a:p>
          <a:p>
            <a:pPr defTabSz="966612">
              <a:defRPr/>
            </a:pPr>
            <a:endParaRPr lang="en-US" sz="1900" dirty="0">
              <a:latin typeface="Times New Roman" panose="02020603050405020304" pitchFamily="18" charset="0"/>
              <a:ea typeface="Times New Roman" panose="02020603050405020304" pitchFamily="18" charset="0"/>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9ED7E023-38D3-4816-BA35-7F69907D9F35}" type="slidenum">
              <a:rPr lang="en-US" smtClean="0"/>
              <a:t>115</a:t>
            </a:fld>
            <a:endParaRPr lang="en-US"/>
          </a:p>
        </p:txBody>
      </p:sp>
    </p:spTree>
    <p:extLst>
      <p:ext uri="{BB962C8B-B14F-4D97-AF65-F5344CB8AC3E}">
        <p14:creationId xmlns:p14="http://schemas.microsoft.com/office/powerpoint/2010/main" val="6473721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a:t>
            </a:r>
          </a:p>
        </p:txBody>
      </p:sp>
      <p:sp>
        <p:nvSpPr>
          <p:cNvPr id="4" name="Slide Number Placeholder 3"/>
          <p:cNvSpPr>
            <a:spLocks noGrp="1"/>
          </p:cNvSpPr>
          <p:nvPr>
            <p:ph type="sldNum" sz="quarter" idx="5"/>
          </p:nvPr>
        </p:nvSpPr>
        <p:spPr/>
        <p:txBody>
          <a:bodyPr/>
          <a:lstStyle/>
          <a:p>
            <a:fld id="{9ED7E023-38D3-4816-BA35-7F69907D9F35}" type="slidenum">
              <a:rPr lang="en-US" smtClean="0"/>
              <a:t>116</a:t>
            </a:fld>
            <a:endParaRPr lang="en-US"/>
          </a:p>
        </p:txBody>
      </p:sp>
    </p:spTree>
    <p:extLst>
      <p:ext uri="{BB962C8B-B14F-4D97-AF65-F5344CB8AC3E}">
        <p14:creationId xmlns:p14="http://schemas.microsoft.com/office/powerpoint/2010/main" val="11948064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117</a:t>
            </a:fld>
            <a:endParaRPr lang="en-US"/>
          </a:p>
        </p:txBody>
      </p:sp>
    </p:spTree>
    <p:extLst>
      <p:ext uri="{BB962C8B-B14F-4D97-AF65-F5344CB8AC3E}">
        <p14:creationId xmlns:p14="http://schemas.microsoft.com/office/powerpoint/2010/main" val="2003658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0000"/>
                </a:solidFill>
                <a:effectLst/>
                <a:latin typeface="Open Sans" panose="020B0606030504020204" pitchFamily="34" charset="0"/>
              </a:rPr>
              <a:t>Formal procurement methods.</a:t>
            </a:r>
            <a:r>
              <a:rPr lang="en-US" b="0" i="0" dirty="0">
                <a:solidFill>
                  <a:srgbClr val="000000"/>
                </a:solidFill>
                <a:effectLst/>
                <a:latin typeface="Open Sans" panose="020B0606030504020204" pitchFamily="34" charset="0"/>
              </a:rPr>
              <a:t> When the value of the procurement for property or services exceeds the SAT, or a lower threshold established by a non-Federal entity, formal procurement methods are required.</a:t>
            </a:r>
          </a:p>
          <a:p>
            <a:pPr marL="181240" indent="-181240">
              <a:buFontTx/>
              <a:buChar char="-"/>
            </a:pPr>
            <a:r>
              <a:rPr lang="en-US" b="0" i="0" dirty="0">
                <a:solidFill>
                  <a:srgbClr val="000000"/>
                </a:solidFill>
                <a:effectLst/>
                <a:latin typeface="Open Sans" panose="020B0606030504020204" pitchFamily="34" charset="0"/>
              </a:rPr>
              <a:t>Following documented procedures</a:t>
            </a:r>
          </a:p>
          <a:p>
            <a:pPr marL="181240" indent="-181240">
              <a:buFontTx/>
              <a:buChar char="-"/>
            </a:pPr>
            <a:r>
              <a:rPr lang="en-US" b="0" i="0" dirty="0">
                <a:solidFill>
                  <a:srgbClr val="000000"/>
                </a:solidFill>
                <a:effectLst/>
                <a:latin typeface="Open Sans" panose="020B0606030504020204" pitchFamily="34" charset="0"/>
              </a:rPr>
              <a:t>Public advertisement</a:t>
            </a:r>
          </a:p>
          <a:p>
            <a:pPr marL="181240" indent="-181240">
              <a:buFontTx/>
              <a:buChar char="-"/>
            </a:pPr>
            <a:endParaRPr lang="en-US" b="0" i="0" dirty="0">
              <a:solidFill>
                <a:srgbClr val="000000"/>
              </a:solidFill>
              <a:effectLst/>
              <a:latin typeface="Open Sans" panose="020B0606030504020204" pitchFamily="34" charset="0"/>
            </a:endParaRPr>
          </a:p>
          <a:p>
            <a:pPr defTabSz="966612">
              <a:spcAft>
                <a:spcPts val="1903"/>
              </a:spcAft>
              <a:defRPr/>
            </a:pPr>
            <a:r>
              <a:rPr lang="en-US" sz="1700" b="1"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INVITATION FOR BIDS (IFB)</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Used to solicit competitive sealed bid responses.  </a:t>
            </a:r>
          </a:p>
          <a:p>
            <a:pPr defTabSz="966612">
              <a:defRPr/>
            </a:pPr>
            <a:r>
              <a:rPr lang="en-US" sz="1300" dirty="0">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Decision is made based on the lowest responsive bid and responsible bidder.</a:t>
            </a:r>
          </a:p>
          <a:p>
            <a:endParaRPr lang="en-US" b="0"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REQUEST FOR PROPOSAL (RFP) or REQUEST FOR QUALIFICATIONS (RFQ)</a:t>
            </a:r>
          </a:p>
          <a:p>
            <a:r>
              <a:rPr lang="en-US" b="0" i="0" dirty="0">
                <a:solidFill>
                  <a:srgbClr val="000000"/>
                </a:solidFill>
                <a:effectLst/>
                <a:latin typeface="Open Sans" panose="020B0606030504020204" pitchFamily="34" charset="0"/>
              </a:rPr>
              <a:t>Method used to solicit proposals from potential providers for goods and services.</a:t>
            </a:r>
          </a:p>
          <a:p>
            <a:r>
              <a:rPr lang="en-US" b="0" i="0" dirty="0">
                <a:solidFill>
                  <a:srgbClr val="000000"/>
                </a:solidFill>
                <a:effectLst/>
                <a:latin typeface="Open Sans" panose="020B0606030504020204" pitchFamily="34" charset="0"/>
              </a:rPr>
              <a:t>Decision is made through discussions and negotiations.</a:t>
            </a:r>
          </a:p>
          <a:p>
            <a:endParaRPr lang="en-US" b="0" i="0" dirty="0">
              <a:solidFill>
                <a:srgbClr val="000000"/>
              </a:solidFill>
              <a:effectLst/>
              <a:latin typeface="Open Sans" panose="020B0606030504020204" pitchFamily="34" charset="0"/>
            </a:endParaRPr>
          </a:p>
          <a:p>
            <a:pPr marL="181240" indent="-181240">
              <a:buFontTx/>
              <a:buChar char="-"/>
            </a:pPr>
            <a:endParaRPr lang="en-US" b="0" i="0" dirty="0">
              <a:solidFill>
                <a:srgbClr val="000000"/>
              </a:solidFill>
              <a:effectLst/>
              <a:latin typeface="Open Sans" panose="020B0606030504020204" pitchFamily="34"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6EEAAEC9-CCD5-41FA-A9FA-BC50BCE6773F}" type="slidenum">
              <a:rPr lang="en-US" smtClean="0"/>
              <a:t>118</a:t>
            </a:fld>
            <a:endParaRPr lang="en-US"/>
          </a:p>
        </p:txBody>
      </p:sp>
    </p:spTree>
    <p:extLst>
      <p:ext uri="{BB962C8B-B14F-4D97-AF65-F5344CB8AC3E}">
        <p14:creationId xmlns:p14="http://schemas.microsoft.com/office/powerpoint/2010/main" val="125131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D8E1-12A7-4B50-A7EB-D6DAF4D82B7D}"/>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BA279D-61A6-4180-90A0-74C494EFDBCF}"/>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2ABB15-3BE8-4ACF-AA4E-D926018A87EB}"/>
              </a:ext>
            </a:extLst>
          </p:cNvPr>
          <p:cNvSpPr>
            <a:spLocks noGrp="1"/>
          </p:cNvSpPr>
          <p:nvPr>
            <p:ph type="dt" sz="half" idx="10"/>
          </p:nvPr>
        </p:nvSpPr>
        <p:spPr>
          <a:xfrm>
            <a:off x="838200" y="6356350"/>
            <a:ext cx="2743200" cy="365125"/>
          </a:xfrm>
          <a:prstGeom prst="rect">
            <a:avLst/>
          </a:prstGeom>
        </p:spPr>
        <p:txBody>
          <a:bodyPr/>
          <a:lstStyle/>
          <a:p>
            <a:fld id="{B01F92EB-E021-46FA-812F-395C88E6EA5A}" type="datetime1">
              <a:rPr lang="en-US" smtClean="0"/>
              <a:t>4/8/2024</a:t>
            </a:fld>
            <a:endParaRPr lang="en-US" dirty="0"/>
          </a:p>
        </p:txBody>
      </p:sp>
      <p:sp>
        <p:nvSpPr>
          <p:cNvPr id="5" name="Footer Placeholder 4">
            <a:extLst>
              <a:ext uri="{FF2B5EF4-FFF2-40B4-BE49-F238E27FC236}">
                <a16:creationId xmlns:a16="http://schemas.microsoft.com/office/drawing/2014/main" id="{C7D6684D-9555-45D1-9EB9-B5C08FB8515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E61931-DA75-4331-A3A9-1D2CED37186F}"/>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97022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7CB4-3B6D-4AFC-8767-289F0C5F7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EA804-8E3F-4386-BF96-86514C6E1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1B10B3-7DBF-4B2C-9744-9572DF88B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C0BE7-B9DE-4550-BDC6-20AA4DD66DE6}"/>
              </a:ext>
            </a:extLst>
          </p:cNvPr>
          <p:cNvSpPr>
            <a:spLocks noGrp="1"/>
          </p:cNvSpPr>
          <p:nvPr>
            <p:ph type="dt" sz="half" idx="10"/>
          </p:nvPr>
        </p:nvSpPr>
        <p:spPr>
          <a:xfrm>
            <a:off x="838200" y="6356350"/>
            <a:ext cx="2743200" cy="365125"/>
          </a:xfrm>
          <a:prstGeom prst="rect">
            <a:avLst/>
          </a:prstGeom>
        </p:spPr>
        <p:txBody>
          <a:bodyPr/>
          <a:lstStyle/>
          <a:p>
            <a:fld id="{B9D850FA-B088-4600-A98D-99B1DAFB35F0}" type="datetime1">
              <a:rPr lang="en-US" smtClean="0"/>
              <a:t>4/8/2024</a:t>
            </a:fld>
            <a:endParaRPr lang="en-US" dirty="0"/>
          </a:p>
        </p:txBody>
      </p:sp>
      <p:sp>
        <p:nvSpPr>
          <p:cNvPr id="6" name="Footer Placeholder 5">
            <a:extLst>
              <a:ext uri="{FF2B5EF4-FFF2-40B4-BE49-F238E27FC236}">
                <a16:creationId xmlns:a16="http://schemas.microsoft.com/office/drawing/2014/main" id="{239B1B13-1D5E-4DBE-80F4-24B6A9C61C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EEF0202-12C3-419C-A49D-36D1492C9DD8}"/>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1097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9277-A21F-4499-A8B9-61A3DAC2F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B841A-74AB-422B-AC1A-A3E3D2D8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1089-68E4-4C3E-A551-BAB3F6554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78EE9-E47D-4026-9CA1-82DCA9E9A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DDB21-DF9D-4252-9C43-20AD99CF3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0ADD-5A2A-430B-9B89-9EE746981AB5}"/>
              </a:ext>
            </a:extLst>
          </p:cNvPr>
          <p:cNvSpPr>
            <a:spLocks noGrp="1"/>
          </p:cNvSpPr>
          <p:nvPr>
            <p:ph type="dt" sz="half" idx="10"/>
          </p:nvPr>
        </p:nvSpPr>
        <p:spPr>
          <a:xfrm>
            <a:off x="838200" y="6356350"/>
            <a:ext cx="2743200" cy="365125"/>
          </a:xfrm>
          <a:prstGeom prst="rect">
            <a:avLst/>
          </a:prstGeom>
        </p:spPr>
        <p:txBody>
          <a:bodyPr/>
          <a:lstStyle/>
          <a:p>
            <a:fld id="{80394278-2B54-4500-9E4D-9C4C3CA4C198}" type="datetime1">
              <a:rPr lang="en-US" smtClean="0"/>
              <a:t>4/8/2024</a:t>
            </a:fld>
            <a:endParaRPr lang="en-US" dirty="0"/>
          </a:p>
        </p:txBody>
      </p:sp>
      <p:sp>
        <p:nvSpPr>
          <p:cNvPr id="8" name="Footer Placeholder 7">
            <a:extLst>
              <a:ext uri="{FF2B5EF4-FFF2-40B4-BE49-F238E27FC236}">
                <a16:creationId xmlns:a16="http://schemas.microsoft.com/office/drawing/2014/main" id="{8683EAB3-0362-4AAF-8ECB-6D7270557C1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284C2B5A-8A3A-41D1-8DC3-DCFCA27302A5}"/>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67254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149A-61CF-4B73-90FE-10D09DFAB2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6D7B2-CD53-43CD-9868-7C3CB7F7B2BB}"/>
              </a:ext>
            </a:extLst>
          </p:cNvPr>
          <p:cNvSpPr>
            <a:spLocks noGrp="1"/>
          </p:cNvSpPr>
          <p:nvPr>
            <p:ph type="dt" sz="half" idx="10"/>
          </p:nvPr>
        </p:nvSpPr>
        <p:spPr>
          <a:xfrm>
            <a:off x="838200" y="6356350"/>
            <a:ext cx="2743200" cy="365125"/>
          </a:xfrm>
          <a:prstGeom prst="rect">
            <a:avLst/>
          </a:prstGeom>
        </p:spPr>
        <p:txBody>
          <a:bodyPr/>
          <a:lstStyle/>
          <a:p>
            <a:fld id="{C5605139-ECA3-4CD1-8FD8-E6758088B38F}" type="datetime1">
              <a:rPr lang="en-US" smtClean="0"/>
              <a:t>4/8/2024</a:t>
            </a:fld>
            <a:endParaRPr lang="en-US" dirty="0"/>
          </a:p>
        </p:txBody>
      </p:sp>
      <p:sp>
        <p:nvSpPr>
          <p:cNvPr id="4" name="Footer Placeholder 3">
            <a:extLst>
              <a:ext uri="{FF2B5EF4-FFF2-40B4-BE49-F238E27FC236}">
                <a16:creationId xmlns:a16="http://schemas.microsoft.com/office/drawing/2014/main" id="{EFFC8B2E-CC28-4398-BE6E-A8EE3DF8285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C0C6403-99A7-4F45-8D69-C8A314FE0C7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37634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12F2E8-068F-457E-A3FE-4E589AFF614B}"/>
              </a:ext>
            </a:extLst>
          </p:cNvPr>
          <p:cNvSpPr>
            <a:spLocks noGrp="1"/>
          </p:cNvSpPr>
          <p:nvPr>
            <p:ph type="dt" sz="half" idx="10"/>
          </p:nvPr>
        </p:nvSpPr>
        <p:spPr>
          <a:xfrm>
            <a:off x="838200" y="6356350"/>
            <a:ext cx="2743200" cy="365125"/>
          </a:xfrm>
          <a:prstGeom prst="rect">
            <a:avLst/>
          </a:prstGeom>
        </p:spPr>
        <p:txBody>
          <a:bodyPr/>
          <a:lstStyle/>
          <a:p>
            <a:fld id="{03BEB57E-BC1D-437A-9702-DC0E2A087E21}" type="datetime1">
              <a:rPr lang="en-US" smtClean="0"/>
              <a:t>4/8/2024</a:t>
            </a:fld>
            <a:endParaRPr lang="en-US" dirty="0"/>
          </a:p>
        </p:txBody>
      </p:sp>
      <p:sp>
        <p:nvSpPr>
          <p:cNvPr id="3" name="Footer Placeholder 2">
            <a:extLst>
              <a:ext uri="{FF2B5EF4-FFF2-40B4-BE49-F238E27FC236}">
                <a16:creationId xmlns:a16="http://schemas.microsoft.com/office/drawing/2014/main" id="{94F7791B-933E-4A8E-9A34-8C0CA7D1E5C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55AEFB0-63B0-4B48-9D5C-CF0448E6D67A}"/>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824877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6BA-5613-4A19-BCE5-4A2BD3ECE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EAAC46-98DD-4717-AD9F-7549A1882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BAAFB4-FCB7-4FAB-A594-DDC190E2B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B7DB4-7834-4D30-8EC5-9668556481C2}"/>
              </a:ext>
            </a:extLst>
          </p:cNvPr>
          <p:cNvSpPr>
            <a:spLocks noGrp="1"/>
          </p:cNvSpPr>
          <p:nvPr>
            <p:ph type="dt" sz="half" idx="10"/>
          </p:nvPr>
        </p:nvSpPr>
        <p:spPr>
          <a:xfrm>
            <a:off x="838200" y="6356350"/>
            <a:ext cx="2743200" cy="365125"/>
          </a:xfrm>
          <a:prstGeom prst="rect">
            <a:avLst/>
          </a:prstGeom>
        </p:spPr>
        <p:txBody>
          <a:bodyPr/>
          <a:lstStyle/>
          <a:p>
            <a:fld id="{C382E595-1358-4267-8FA1-0426EE8BD453}" type="datetime1">
              <a:rPr lang="en-US" smtClean="0"/>
              <a:t>4/8/2024</a:t>
            </a:fld>
            <a:endParaRPr lang="en-US" dirty="0"/>
          </a:p>
        </p:txBody>
      </p:sp>
      <p:sp>
        <p:nvSpPr>
          <p:cNvPr id="6" name="Footer Placeholder 5">
            <a:extLst>
              <a:ext uri="{FF2B5EF4-FFF2-40B4-BE49-F238E27FC236}">
                <a16:creationId xmlns:a16="http://schemas.microsoft.com/office/drawing/2014/main" id="{CAC33224-A9C6-45A2-9639-CD21B1E1B5B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7A5DC35-6221-48D9-9091-5F42E2B53F0D}"/>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33135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FE6F-A548-4B00-86B2-B2B6B360B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EBBE7-3F7B-4ADF-A235-787E0C668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44D65A-22AE-4A71-8560-E1BE08C37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8E0A8-86F8-421E-A6BB-216D87E6E18A}"/>
              </a:ext>
            </a:extLst>
          </p:cNvPr>
          <p:cNvSpPr>
            <a:spLocks noGrp="1"/>
          </p:cNvSpPr>
          <p:nvPr>
            <p:ph type="dt" sz="half" idx="10"/>
          </p:nvPr>
        </p:nvSpPr>
        <p:spPr>
          <a:xfrm>
            <a:off x="838200" y="6356350"/>
            <a:ext cx="2743200" cy="365125"/>
          </a:xfrm>
          <a:prstGeom prst="rect">
            <a:avLst/>
          </a:prstGeom>
        </p:spPr>
        <p:txBody>
          <a:bodyPr/>
          <a:lstStyle/>
          <a:p>
            <a:fld id="{6550935B-82C3-49CA-8A53-84D607290D35}" type="datetime1">
              <a:rPr lang="en-US" smtClean="0"/>
              <a:t>4/8/2024</a:t>
            </a:fld>
            <a:endParaRPr lang="en-US" dirty="0"/>
          </a:p>
        </p:txBody>
      </p:sp>
      <p:sp>
        <p:nvSpPr>
          <p:cNvPr id="6" name="Footer Placeholder 5">
            <a:extLst>
              <a:ext uri="{FF2B5EF4-FFF2-40B4-BE49-F238E27FC236}">
                <a16:creationId xmlns:a16="http://schemas.microsoft.com/office/drawing/2014/main" id="{5B8C8A08-227E-45F8-B5E0-7EE8E55AFE6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54BFDC6-7A26-48D3-8DD3-163CD2E5B317}"/>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427951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74A-A1F4-4B25-BDAE-70B2E908B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20D15-9350-4B99-8C0D-E16A6CC5F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A3957-DCF6-41BF-805C-BC116854BEA0}"/>
              </a:ext>
            </a:extLst>
          </p:cNvPr>
          <p:cNvSpPr>
            <a:spLocks noGrp="1"/>
          </p:cNvSpPr>
          <p:nvPr>
            <p:ph type="dt" sz="half" idx="10"/>
          </p:nvPr>
        </p:nvSpPr>
        <p:spPr>
          <a:xfrm>
            <a:off x="838200" y="6356350"/>
            <a:ext cx="2743200" cy="365125"/>
          </a:xfrm>
          <a:prstGeom prst="rect">
            <a:avLst/>
          </a:prstGeom>
        </p:spPr>
        <p:txBody>
          <a:bodyPr/>
          <a:lstStyle/>
          <a:p>
            <a:fld id="{D85EB74D-C5FD-4A84-853C-80EFFD5B02EF}" type="datetime1">
              <a:rPr lang="en-US" smtClean="0"/>
              <a:t>4/8/2024</a:t>
            </a:fld>
            <a:endParaRPr lang="en-US" dirty="0"/>
          </a:p>
        </p:txBody>
      </p:sp>
      <p:sp>
        <p:nvSpPr>
          <p:cNvPr id="5" name="Footer Placeholder 4">
            <a:extLst>
              <a:ext uri="{FF2B5EF4-FFF2-40B4-BE49-F238E27FC236}">
                <a16:creationId xmlns:a16="http://schemas.microsoft.com/office/drawing/2014/main" id="{A24E123B-643D-4C2E-90C6-80A212812E4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1EFAD4-71F4-4869-ADA1-8F68BD28CB16}"/>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160368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FBC89-7D80-4019-B516-69A5232C28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DEF9EC-CBC9-4644-9DA3-7ED78CDA1C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2BE6-2AD5-4340-A819-7FBEC5698E3C}"/>
              </a:ext>
            </a:extLst>
          </p:cNvPr>
          <p:cNvSpPr>
            <a:spLocks noGrp="1"/>
          </p:cNvSpPr>
          <p:nvPr>
            <p:ph type="dt" sz="half" idx="10"/>
          </p:nvPr>
        </p:nvSpPr>
        <p:spPr>
          <a:xfrm>
            <a:off x="838200" y="6356350"/>
            <a:ext cx="2743200" cy="365125"/>
          </a:xfrm>
          <a:prstGeom prst="rect">
            <a:avLst/>
          </a:prstGeom>
        </p:spPr>
        <p:txBody>
          <a:bodyPr/>
          <a:lstStyle/>
          <a:p>
            <a:fld id="{98FA2CCA-7190-415C-B7E1-BAAD4FE6EB51}" type="datetime1">
              <a:rPr lang="en-US" smtClean="0"/>
              <a:t>4/8/2024</a:t>
            </a:fld>
            <a:endParaRPr lang="en-US" dirty="0"/>
          </a:p>
        </p:txBody>
      </p:sp>
      <p:sp>
        <p:nvSpPr>
          <p:cNvPr id="5" name="Footer Placeholder 4">
            <a:extLst>
              <a:ext uri="{FF2B5EF4-FFF2-40B4-BE49-F238E27FC236}">
                <a16:creationId xmlns:a16="http://schemas.microsoft.com/office/drawing/2014/main" id="{471B9669-6BB1-43C6-99F2-3A199F0C14C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50C0E17-8EC9-4098-AEAE-CA147A22899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767522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174572-FE74-4779-A0B8-342D46922570}"/>
              </a:ext>
            </a:extLst>
          </p:cNvPr>
          <p:cNvSpPr>
            <a:spLocks noGrp="1"/>
          </p:cNvSpPr>
          <p:nvPr>
            <p:ph type="sldNum" sz="quarter" idx="12"/>
          </p:nvPr>
        </p:nvSpPr>
        <p:spPr>
          <a:xfrm>
            <a:off x="10672176" y="6368196"/>
            <a:ext cx="1450139" cy="365125"/>
          </a:xfrm>
          <a:prstGeom prst="rect">
            <a:avLst/>
          </a:prstGeom>
        </p:spPr>
        <p:txBody>
          <a:bodyPr/>
          <a:lstStyle/>
          <a:p>
            <a:fld id="{4662D866-2A90-468F-9B77-F2255EDF8DB5}" type="slidenum">
              <a:rPr lang="en-US" smtClean="0"/>
              <a:t>‹#›</a:t>
            </a:fld>
            <a:endParaRPr lang="en-US" dirty="0"/>
          </a:p>
        </p:txBody>
      </p:sp>
    </p:spTree>
    <p:extLst>
      <p:ext uri="{BB962C8B-B14F-4D97-AF65-F5344CB8AC3E}">
        <p14:creationId xmlns:p14="http://schemas.microsoft.com/office/powerpoint/2010/main" val="2355743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BD82-E1FC-4DFB-A3A5-E8AA704FAFA2}"/>
              </a:ext>
            </a:extLst>
          </p:cNvPr>
          <p:cNvSpPr>
            <a:spLocks noGrp="1"/>
          </p:cNvSpPr>
          <p:nvPr>
            <p:ph type="title"/>
          </p:nvPr>
        </p:nvSpPr>
        <p:spPr>
          <a:xfrm>
            <a:off x="360273" y="4149307"/>
            <a:ext cx="10515600" cy="1708030"/>
          </a:xfrm>
        </p:spPr>
        <p:txBody>
          <a:bodyPr anchor="b">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3109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C4F5-004A-4AA4-B105-943A09838BA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p:txBody>
          <a:bodyP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3380CD-A663-476F-BD90-BBF6E213E43D}"/>
              </a:ext>
            </a:extLst>
          </p:cNvPr>
          <p:cNvSpPr>
            <a:spLocks noGrp="1"/>
          </p:cNvSpPr>
          <p:nvPr>
            <p:ph type="dt" sz="half" idx="10"/>
          </p:nvPr>
        </p:nvSpPr>
        <p:spPr>
          <a:xfrm>
            <a:off x="838200" y="6356350"/>
            <a:ext cx="2743200" cy="365125"/>
          </a:xfrm>
          <a:prstGeom prst="rect">
            <a:avLst/>
          </a:prstGeom>
        </p:spPr>
        <p:txBody>
          <a:bodyPr/>
          <a:lstStyle/>
          <a:p>
            <a:fld id="{DFDD7980-95E5-4656-BF1A-A3DEC08754CE}" type="datetime1">
              <a:rPr lang="en-US" smtClean="0"/>
              <a:t>4/8/2024</a:t>
            </a:fld>
            <a:endParaRPr lang="en-US" dirty="0"/>
          </a:p>
        </p:txBody>
      </p:sp>
      <p:sp>
        <p:nvSpPr>
          <p:cNvPr id="5" name="Footer Placeholder 4">
            <a:extLst>
              <a:ext uri="{FF2B5EF4-FFF2-40B4-BE49-F238E27FC236}">
                <a16:creationId xmlns:a16="http://schemas.microsoft.com/office/drawing/2014/main" id="{C7E4041D-3ED8-4499-8D44-268C9FB7E89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4130021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BD82-E1FC-4DFB-A3A5-E8AA704FAFA2}"/>
              </a:ext>
            </a:extLst>
          </p:cNvPr>
          <p:cNvSpPr>
            <a:spLocks noGrp="1"/>
          </p:cNvSpPr>
          <p:nvPr>
            <p:ph type="title"/>
          </p:nvPr>
        </p:nvSpPr>
        <p:spPr>
          <a:xfrm>
            <a:off x="360273" y="4149307"/>
            <a:ext cx="10515600" cy="1708030"/>
          </a:xfrm>
        </p:spPr>
        <p:txBody>
          <a:bodyPr anchor="t">
            <a:normAutofit/>
          </a:bodyPr>
          <a:lstStyle>
            <a:lvl1pPr>
              <a:defRPr sz="5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4A0BE57-5DBF-4659-8637-4168C4FDEE5F}"/>
              </a:ext>
            </a:extLst>
          </p:cNvPr>
          <p:cNvSpPr>
            <a:spLocks noGrp="1"/>
          </p:cNvSpPr>
          <p:nvPr>
            <p:ph type="body" sz="quarter" idx="10"/>
          </p:nvPr>
        </p:nvSpPr>
        <p:spPr>
          <a:xfrm>
            <a:off x="6556076" y="5656568"/>
            <a:ext cx="5394384" cy="1072036"/>
          </a:xfrm>
        </p:spPr>
        <p:txBody>
          <a:bodyPr anchor="ctr">
            <a:noAutofit/>
          </a:bodyPr>
          <a:lstStyle>
            <a:lvl1pPr marL="0" indent="0" algn="r">
              <a:buNone/>
              <a:defRPr sz="3200" b="1">
                <a:solidFill>
                  <a:schemeClr val="bg1"/>
                </a:solidFill>
                <a:latin typeface="Abadi" panose="020B0604020104020204" pitchFamily="34" charset="0"/>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Tree>
    <p:extLst>
      <p:ext uri="{BB962C8B-B14F-4D97-AF65-F5344CB8AC3E}">
        <p14:creationId xmlns:p14="http://schemas.microsoft.com/office/powerpoint/2010/main" val="400561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174572-FE74-4779-A0B8-342D46922570}"/>
              </a:ext>
            </a:extLst>
          </p:cNvPr>
          <p:cNvSpPr>
            <a:spLocks noGrp="1"/>
          </p:cNvSpPr>
          <p:nvPr>
            <p:ph type="sldNum" sz="quarter" idx="12"/>
          </p:nvPr>
        </p:nvSpPr>
        <p:spPr>
          <a:xfrm>
            <a:off x="11277599" y="6371766"/>
            <a:ext cx="844713" cy="365125"/>
          </a:xfrm>
          <a:prstGeom prst="rect">
            <a:avLst/>
          </a:prstGeom>
        </p:spPr>
        <p:txBody>
          <a:bodyPr/>
          <a:lstStyle/>
          <a:p>
            <a:fld id="{4662D866-2A90-468F-9B77-F2255EDF8DB5}" type="slidenum">
              <a:rPr lang="en-US" smtClean="0"/>
              <a:t>‹#›</a:t>
            </a:fld>
            <a:endParaRPr lang="en-US" dirty="0"/>
          </a:p>
        </p:txBody>
      </p:sp>
      <p:sp>
        <p:nvSpPr>
          <p:cNvPr id="2" name="Rectangle 1" title="Side bar">
            <a:extLst>
              <a:ext uri="{FF2B5EF4-FFF2-40B4-BE49-F238E27FC236}">
                <a16:creationId xmlns:a16="http://schemas.microsoft.com/office/drawing/2014/main" id="{5B759A6A-C32F-4B70-8A4D-B5AB3DF088FD}"/>
              </a:ext>
            </a:extLst>
          </p:cNvPr>
          <p:cNvSpPr/>
          <p:nvPr userDrawn="1"/>
        </p:nvSpPr>
        <p:spPr>
          <a:xfrm>
            <a:off x="11141157" y="-12826"/>
            <a:ext cx="76200" cy="6858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4208486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D8E1-12A7-4B50-A7EB-D6DAF4D82B7D}"/>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BA279D-61A6-4180-90A0-74C494EFDBCF}"/>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2ABB15-3BE8-4ACF-AA4E-D926018A87EB}"/>
              </a:ext>
            </a:extLst>
          </p:cNvPr>
          <p:cNvSpPr>
            <a:spLocks noGrp="1"/>
          </p:cNvSpPr>
          <p:nvPr>
            <p:ph type="dt" sz="half" idx="10"/>
          </p:nvPr>
        </p:nvSpPr>
        <p:spPr>
          <a:xfrm>
            <a:off x="838200" y="6356350"/>
            <a:ext cx="2743200" cy="365125"/>
          </a:xfrm>
          <a:prstGeom prst="rect">
            <a:avLst/>
          </a:prstGeom>
        </p:spPr>
        <p:txBody>
          <a:bodyPr/>
          <a:lstStyle/>
          <a:p>
            <a:fld id="{B01F92EB-E021-46FA-812F-395C88E6EA5A}" type="datetime1">
              <a:rPr lang="en-US" smtClean="0"/>
              <a:t>4/8/2024</a:t>
            </a:fld>
            <a:endParaRPr lang="en-US" dirty="0"/>
          </a:p>
        </p:txBody>
      </p:sp>
      <p:sp>
        <p:nvSpPr>
          <p:cNvPr id="5" name="Footer Placeholder 4">
            <a:extLst>
              <a:ext uri="{FF2B5EF4-FFF2-40B4-BE49-F238E27FC236}">
                <a16:creationId xmlns:a16="http://schemas.microsoft.com/office/drawing/2014/main" id="{C7D6684D-9555-45D1-9EB9-B5C08FB8515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E61931-DA75-4331-A3A9-1D2CED37186F}"/>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412913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C4F5-004A-4AA4-B105-943A09838BA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p:txBody>
          <a:bodyP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3380CD-A663-476F-BD90-BBF6E213E43D}"/>
              </a:ext>
            </a:extLst>
          </p:cNvPr>
          <p:cNvSpPr>
            <a:spLocks noGrp="1"/>
          </p:cNvSpPr>
          <p:nvPr>
            <p:ph type="dt" sz="half" idx="10"/>
          </p:nvPr>
        </p:nvSpPr>
        <p:spPr>
          <a:xfrm>
            <a:off x="838200" y="6356350"/>
            <a:ext cx="2743200" cy="365125"/>
          </a:xfrm>
          <a:prstGeom prst="rect">
            <a:avLst/>
          </a:prstGeom>
        </p:spPr>
        <p:txBody>
          <a:bodyPr/>
          <a:lstStyle/>
          <a:p>
            <a:fld id="{DFDD7980-95E5-4656-BF1A-A3DEC08754CE}" type="datetime1">
              <a:rPr lang="en-US" smtClean="0"/>
              <a:t>4/8/2024</a:t>
            </a:fld>
            <a:endParaRPr lang="en-US" dirty="0"/>
          </a:p>
        </p:txBody>
      </p:sp>
      <p:sp>
        <p:nvSpPr>
          <p:cNvPr id="5" name="Footer Placeholder 4">
            <a:extLst>
              <a:ext uri="{FF2B5EF4-FFF2-40B4-BE49-F238E27FC236}">
                <a16:creationId xmlns:a16="http://schemas.microsoft.com/office/drawing/2014/main" id="{C7E4041D-3ED8-4499-8D44-268C9FB7E89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780902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CA7D-D72B-434C-A20C-BF710F3E9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4F368-B54B-415A-9225-30AABE3DCA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21EF6-6D11-49C9-83A7-74674C314B8F}"/>
              </a:ext>
            </a:extLst>
          </p:cNvPr>
          <p:cNvSpPr>
            <a:spLocks noGrp="1"/>
          </p:cNvSpPr>
          <p:nvPr>
            <p:ph type="dt" sz="half" idx="10"/>
          </p:nvPr>
        </p:nvSpPr>
        <p:spPr>
          <a:xfrm>
            <a:off x="838200" y="6356350"/>
            <a:ext cx="2743200" cy="365125"/>
          </a:xfrm>
          <a:prstGeom prst="rect">
            <a:avLst/>
          </a:prstGeom>
        </p:spPr>
        <p:txBody>
          <a:bodyPr/>
          <a:lstStyle/>
          <a:p>
            <a:fld id="{DCAFBF51-37CA-447F-AFBF-91010A159CD8}" type="datetime1">
              <a:rPr lang="en-US" smtClean="0"/>
              <a:t>4/8/2024</a:t>
            </a:fld>
            <a:endParaRPr lang="en-US" dirty="0"/>
          </a:p>
        </p:txBody>
      </p:sp>
      <p:sp>
        <p:nvSpPr>
          <p:cNvPr id="5" name="Footer Placeholder 4">
            <a:extLst>
              <a:ext uri="{FF2B5EF4-FFF2-40B4-BE49-F238E27FC236}">
                <a16:creationId xmlns:a16="http://schemas.microsoft.com/office/drawing/2014/main" id="{8C805BC9-BED2-455A-BBF3-EBDE63B4D5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2B37DA4-19F7-444F-8B0C-9F0F8E865D03}"/>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938886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7CB4-3B6D-4AFC-8767-289F0C5F7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EA804-8E3F-4386-BF96-86514C6E1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1B10B3-7DBF-4B2C-9744-9572DF88B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C0BE7-B9DE-4550-BDC6-20AA4DD66DE6}"/>
              </a:ext>
            </a:extLst>
          </p:cNvPr>
          <p:cNvSpPr>
            <a:spLocks noGrp="1"/>
          </p:cNvSpPr>
          <p:nvPr>
            <p:ph type="dt" sz="half" idx="10"/>
          </p:nvPr>
        </p:nvSpPr>
        <p:spPr>
          <a:xfrm>
            <a:off x="838200" y="6356350"/>
            <a:ext cx="2743200" cy="365125"/>
          </a:xfrm>
          <a:prstGeom prst="rect">
            <a:avLst/>
          </a:prstGeom>
        </p:spPr>
        <p:txBody>
          <a:bodyPr/>
          <a:lstStyle/>
          <a:p>
            <a:fld id="{B9D850FA-B088-4600-A98D-99B1DAFB35F0}" type="datetime1">
              <a:rPr lang="en-US" smtClean="0"/>
              <a:t>4/8/2024</a:t>
            </a:fld>
            <a:endParaRPr lang="en-US" dirty="0"/>
          </a:p>
        </p:txBody>
      </p:sp>
      <p:sp>
        <p:nvSpPr>
          <p:cNvPr id="6" name="Footer Placeholder 5">
            <a:extLst>
              <a:ext uri="{FF2B5EF4-FFF2-40B4-BE49-F238E27FC236}">
                <a16:creationId xmlns:a16="http://schemas.microsoft.com/office/drawing/2014/main" id="{239B1B13-1D5E-4DBE-80F4-24B6A9C61C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EEF0202-12C3-419C-A49D-36D1492C9DD8}"/>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53633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9277-A21F-4499-A8B9-61A3DAC2F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B841A-74AB-422B-AC1A-A3E3D2D8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1089-68E4-4C3E-A551-BAB3F6554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78EE9-E47D-4026-9CA1-82DCA9E9A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DDB21-DF9D-4252-9C43-20AD99CF3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0ADD-5A2A-430B-9B89-9EE746981AB5}"/>
              </a:ext>
            </a:extLst>
          </p:cNvPr>
          <p:cNvSpPr>
            <a:spLocks noGrp="1"/>
          </p:cNvSpPr>
          <p:nvPr>
            <p:ph type="dt" sz="half" idx="10"/>
          </p:nvPr>
        </p:nvSpPr>
        <p:spPr>
          <a:xfrm>
            <a:off x="838200" y="6356350"/>
            <a:ext cx="2743200" cy="365125"/>
          </a:xfrm>
          <a:prstGeom prst="rect">
            <a:avLst/>
          </a:prstGeom>
        </p:spPr>
        <p:txBody>
          <a:bodyPr/>
          <a:lstStyle/>
          <a:p>
            <a:fld id="{80394278-2B54-4500-9E4D-9C4C3CA4C198}" type="datetime1">
              <a:rPr lang="en-US" smtClean="0"/>
              <a:t>4/8/2024</a:t>
            </a:fld>
            <a:endParaRPr lang="en-US" dirty="0"/>
          </a:p>
        </p:txBody>
      </p:sp>
      <p:sp>
        <p:nvSpPr>
          <p:cNvPr id="8" name="Footer Placeholder 7">
            <a:extLst>
              <a:ext uri="{FF2B5EF4-FFF2-40B4-BE49-F238E27FC236}">
                <a16:creationId xmlns:a16="http://schemas.microsoft.com/office/drawing/2014/main" id="{8683EAB3-0362-4AAF-8ECB-6D7270557C1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284C2B5A-8A3A-41D1-8DC3-DCFCA27302A5}"/>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1537083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149A-61CF-4B73-90FE-10D09DFAB2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6D7B2-CD53-43CD-9868-7C3CB7F7B2BB}"/>
              </a:ext>
            </a:extLst>
          </p:cNvPr>
          <p:cNvSpPr>
            <a:spLocks noGrp="1"/>
          </p:cNvSpPr>
          <p:nvPr>
            <p:ph type="dt" sz="half" idx="10"/>
          </p:nvPr>
        </p:nvSpPr>
        <p:spPr>
          <a:xfrm>
            <a:off x="838200" y="6356350"/>
            <a:ext cx="2743200" cy="365125"/>
          </a:xfrm>
          <a:prstGeom prst="rect">
            <a:avLst/>
          </a:prstGeom>
        </p:spPr>
        <p:txBody>
          <a:bodyPr/>
          <a:lstStyle/>
          <a:p>
            <a:fld id="{C5605139-ECA3-4CD1-8FD8-E6758088B38F}" type="datetime1">
              <a:rPr lang="en-US" smtClean="0"/>
              <a:t>4/8/2024</a:t>
            </a:fld>
            <a:endParaRPr lang="en-US" dirty="0"/>
          </a:p>
        </p:txBody>
      </p:sp>
      <p:sp>
        <p:nvSpPr>
          <p:cNvPr id="4" name="Footer Placeholder 3">
            <a:extLst>
              <a:ext uri="{FF2B5EF4-FFF2-40B4-BE49-F238E27FC236}">
                <a16:creationId xmlns:a16="http://schemas.microsoft.com/office/drawing/2014/main" id="{EFFC8B2E-CC28-4398-BE6E-A8EE3DF8285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C0C6403-99A7-4F45-8D69-C8A314FE0C7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053224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12F2E8-068F-457E-A3FE-4E589AFF614B}"/>
              </a:ext>
            </a:extLst>
          </p:cNvPr>
          <p:cNvSpPr>
            <a:spLocks noGrp="1"/>
          </p:cNvSpPr>
          <p:nvPr>
            <p:ph type="dt" sz="half" idx="10"/>
          </p:nvPr>
        </p:nvSpPr>
        <p:spPr>
          <a:xfrm>
            <a:off x="838200" y="6356350"/>
            <a:ext cx="2743200" cy="365125"/>
          </a:xfrm>
          <a:prstGeom prst="rect">
            <a:avLst/>
          </a:prstGeom>
        </p:spPr>
        <p:txBody>
          <a:bodyPr/>
          <a:lstStyle/>
          <a:p>
            <a:fld id="{03BEB57E-BC1D-437A-9702-DC0E2A087E21}" type="datetime1">
              <a:rPr lang="en-US" smtClean="0"/>
              <a:t>4/8/2024</a:t>
            </a:fld>
            <a:endParaRPr lang="en-US" dirty="0"/>
          </a:p>
        </p:txBody>
      </p:sp>
      <p:sp>
        <p:nvSpPr>
          <p:cNvPr id="3" name="Footer Placeholder 2">
            <a:extLst>
              <a:ext uri="{FF2B5EF4-FFF2-40B4-BE49-F238E27FC236}">
                <a16:creationId xmlns:a16="http://schemas.microsoft.com/office/drawing/2014/main" id="{94F7791B-933E-4A8E-9A34-8C0CA7D1E5C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55AEFB0-63B0-4B48-9D5C-CF0448E6D67A}"/>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05185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6BA-5613-4A19-BCE5-4A2BD3ECE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EAAC46-98DD-4717-AD9F-7549A1882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BAAFB4-FCB7-4FAB-A594-DDC190E2B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B7DB4-7834-4D30-8EC5-9668556481C2}"/>
              </a:ext>
            </a:extLst>
          </p:cNvPr>
          <p:cNvSpPr>
            <a:spLocks noGrp="1"/>
          </p:cNvSpPr>
          <p:nvPr>
            <p:ph type="dt" sz="half" idx="10"/>
          </p:nvPr>
        </p:nvSpPr>
        <p:spPr>
          <a:xfrm>
            <a:off x="838200" y="6356350"/>
            <a:ext cx="2743200" cy="365125"/>
          </a:xfrm>
          <a:prstGeom prst="rect">
            <a:avLst/>
          </a:prstGeom>
        </p:spPr>
        <p:txBody>
          <a:bodyPr/>
          <a:lstStyle/>
          <a:p>
            <a:fld id="{C382E595-1358-4267-8FA1-0426EE8BD453}" type="datetime1">
              <a:rPr lang="en-US" smtClean="0"/>
              <a:t>4/8/2024</a:t>
            </a:fld>
            <a:endParaRPr lang="en-US" dirty="0"/>
          </a:p>
        </p:txBody>
      </p:sp>
      <p:sp>
        <p:nvSpPr>
          <p:cNvPr id="6" name="Footer Placeholder 5">
            <a:extLst>
              <a:ext uri="{FF2B5EF4-FFF2-40B4-BE49-F238E27FC236}">
                <a16:creationId xmlns:a16="http://schemas.microsoft.com/office/drawing/2014/main" id="{CAC33224-A9C6-45A2-9639-CD21B1E1B5B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7A5DC35-6221-48D9-9091-5F42E2B53F0D}"/>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69560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duotone>
              <a:prstClr val="black"/>
              <a:srgbClr val="D9C3A5">
                <a:tint val="50000"/>
                <a:satMod val="180000"/>
              </a:srgbClr>
            </a:duotone>
          </a:blip>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44379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FE6F-A548-4B00-86B2-B2B6B360B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EBBE7-3F7B-4ADF-A235-787E0C668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44D65A-22AE-4A71-8560-E1BE08C37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8E0A8-86F8-421E-A6BB-216D87E6E18A}"/>
              </a:ext>
            </a:extLst>
          </p:cNvPr>
          <p:cNvSpPr>
            <a:spLocks noGrp="1"/>
          </p:cNvSpPr>
          <p:nvPr>
            <p:ph type="dt" sz="half" idx="10"/>
          </p:nvPr>
        </p:nvSpPr>
        <p:spPr>
          <a:xfrm>
            <a:off x="838200" y="6356350"/>
            <a:ext cx="2743200" cy="365125"/>
          </a:xfrm>
          <a:prstGeom prst="rect">
            <a:avLst/>
          </a:prstGeom>
        </p:spPr>
        <p:txBody>
          <a:bodyPr/>
          <a:lstStyle/>
          <a:p>
            <a:fld id="{6550935B-82C3-49CA-8A53-84D607290D35}" type="datetime1">
              <a:rPr lang="en-US" smtClean="0"/>
              <a:t>4/8/2024</a:t>
            </a:fld>
            <a:endParaRPr lang="en-US" dirty="0"/>
          </a:p>
        </p:txBody>
      </p:sp>
      <p:sp>
        <p:nvSpPr>
          <p:cNvPr id="6" name="Footer Placeholder 5">
            <a:extLst>
              <a:ext uri="{FF2B5EF4-FFF2-40B4-BE49-F238E27FC236}">
                <a16:creationId xmlns:a16="http://schemas.microsoft.com/office/drawing/2014/main" id="{5B8C8A08-227E-45F8-B5E0-7EE8E55AFE6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54BFDC6-7A26-48D3-8DD3-163CD2E5B317}"/>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884887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74A-A1F4-4B25-BDAE-70B2E908B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20D15-9350-4B99-8C0D-E16A6CC5F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A3957-DCF6-41BF-805C-BC116854BEA0}"/>
              </a:ext>
            </a:extLst>
          </p:cNvPr>
          <p:cNvSpPr>
            <a:spLocks noGrp="1"/>
          </p:cNvSpPr>
          <p:nvPr>
            <p:ph type="dt" sz="half" idx="10"/>
          </p:nvPr>
        </p:nvSpPr>
        <p:spPr>
          <a:xfrm>
            <a:off x="838200" y="6356350"/>
            <a:ext cx="2743200" cy="365125"/>
          </a:xfrm>
          <a:prstGeom prst="rect">
            <a:avLst/>
          </a:prstGeom>
        </p:spPr>
        <p:txBody>
          <a:bodyPr/>
          <a:lstStyle/>
          <a:p>
            <a:fld id="{D85EB74D-C5FD-4A84-853C-80EFFD5B02EF}" type="datetime1">
              <a:rPr lang="en-US" smtClean="0"/>
              <a:t>4/8/2024</a:t>
            </a:fld>
            <a:endParaRPr lang="en-US" dirty="0"/>
          </a:p>
        </p:txBody>
      </p:sp>
      <p:sp>
        <p:nvSpPr>
          <p:cNvPr id="5" name="Footer Placeholder 4">
            <a:extLst>
              <a:ext uri="{FF2B5EF4-FFF2-40B4-BE49-F238E27FC236}">
                <a16:creationId xmlns:a16="http://schemas.microsoft.com/office/drawing/2014/main" id="{A24E123B-643D-4C2E-90C6-80A212812E4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1EFAD4-71F4-4869-ADA1-8F68BD28CB16}"/>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915654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FBC89-7D80-4019-B516-69A5232C28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DEF9EC-CBC9-4644-9DA3-7ED78CDA1C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2BE6-2AD5-4340-A819-7FBEC5698E3C}"/>
              </a:ext>
            </a:extLst>
          </p:cNvPr>
          <p:cNvSpPr>
            <a:spLocks noGrp="1"/>
          </p:cNvSpPr>
          <p:nvPr>
            <p:ph type="dt" sz="half" idx="10"/>
          </p:nvPr>
        </p:nvSpPr>
        <p:spPr>
          <a:xfrm>
            <a:off x="838200" y="6356350"/>
            <a:ext cx="2743200" cy="365125"/>
          </a:xfrm>
          <a:prstGeom prst="rect">
            <a:avLst/>
          </a:prstGeom>
        </p:spPr>
        <p:txBody>
          <a:bodyPr/>
          <a:lstStyle/>
          <a:p>
            <a:fld id="{98FA2CCA-7190-415C-B7E1-BAAD4FE6EB51}" type="datetime1">
              <a:rPr lang="en-US" smtClean="0"/>
              <a:t>4/8/2024</a:t>
            </a:fld>
            <a:endParaRPr lang="en-US" dirty="0"/>
          </a:p>
        </p:txBody>
      </p:sp>
      <p:sp>
        <p:nvSpPr>
          <p:cNvPr id="5" name="Footer Placeholder 4">
            <a:extLst>
              <a:ext uri="{FF2B5EF4-FFF2-40B4-BE49-F238E27FC236}">
                <a16:creationId xmlns:a16="http://schemas.microsoft.com/office/drawing/2014/main" id="{471B9669-6BB1-43C6-99F2-3A199F0C14C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50C0E17-8EC9-4098-AEAE-CA147A22899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1492856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D8E1-12A7-4B50-A7EB-D6DAF4D82B7D}"/>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BA279D-61A6-4180-90A0-74C494EFDBCF}"/>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2ABB15-3BE8-4ACF-AA4E-D926018A87EB}"/>
              </a:ext>
            </a:extLst>
          </p:cNvPr>
          <p:cNvSpPr>
            <a:spLocks noGrp="1"/>
          </p:cNvSpPr>
          <p:nvPr>
            <p:ph type="dt" sz="half" idx="10"/>
          </p:nvPr>
        </p:nvSpPr>
        <p:spPr>
          <a:xfrm>
            <a:off x="838200" y="6356350"/>
            <a:ext cx="2743200" cy="365125"/>
          </a:xfrm>
          <a:prstGeom prst="rect">
            <a:avLst/>
          </a:prstGeom>
        </p:spPr>
        <p:txBody>
          <a:bodyPr/>
          <a:lstStyle/>
          <a:p>
            <a:fld id="{B01F92EB-E021-46FA-812F-395C88E6EA5A}" type="datetime1">
              <a:rPr lang="en-US" smtClean="0"/>
              <a:t>4/8/2024</a:t>
            </a:fld>
            <a:endParaRPr lang="en-US" dirty="0"/>
          </a:p>
        </p:txBody>
      </p:sp>
      <p:sp>
        <p:nvSpPr>
          <p:cNvPr id="5" name="Footer Placeholder 4">
            <a:extLst>
              <a:ext uri="{FF2B5EF4-FFF2-40B4-BE49-F238E27FC236}">
                <a16:creationId xmlns:a16="http://schemas.microsoft.com/office/drawing/2014/main" id="{C7D6684D-9555-45D1-9EB9-B5C08FB8515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E61931-DA75-4331-A3A9-1D2CED37186F}"/>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13726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C4F5-004A-4AA4-B105-943A09838BA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p:txBody>
          <a:bodyP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3380CD-A663-476F-BD90-BBF6E213E43D}"/>
              </a:ext>
            </a:extLst>
          </p:cNvPr>
          <p:cNvSpPr>
            <a:spLocks noGrp="1"/>
          </p:cNvSpPr>
          <p:nvPr>
            <p:ph type="dt" sz="half" idx="10"/>
          </p:nvPr>
        </p:nvSpPr>
        <p:spPr>
          <a:xfrm>
            <a:off x="838200" y="6356350"/>
            <a:ext cx="2743200" cy="365125"/>
          </a:xfrm>
          <a:prstGeom prst="rect">
            <a:avLst/>
          </a:prstGeom>
        </p:spPr>
        <p:txBody>
          <a:bodyPr/>
          <a:lstStyle/>
          <a:p>
            <a:fld id="{DFDD7980-95E5-4656-BF1A-A3DEC08754CE}" type="datetime1">
              <a:rPr lang="en-US" smtClean="0"/>
              <a:t>4/8/2024</a:t>
            </a:fld>
            <a:endParaRPr lang="en-US" dirty="0"/>
          </a:p>
        </p:txBody>
      </p:sp>
      <p:sp>
        <p:nvSpPr>
          <p:cNvPr id="5" name="Footer Placeholder 4">
            <a:extLst>
              <a:ext uri="{FF2B5EF4-FFF2-40B4-BE49-F238E27FC236}">
                <a16:creationId xmlns:a16="http://schemas.microsoft.com/office/drawing/2014/main" id="{C7E4041D-3ED8-4499-8D44-268C9FB7E89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1015199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CA7D-D72B-434C-A20C-BF710F3E9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4F368-B54B-415A-9225-30AABE3DCA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21EF6-6D11-49C9-83A7-74674C314B8F}"/>
              </a:ext>
            </a:extLst>
          </p:cNvPr>
          <p:cNvSpPr>
            <a:spLocks noGrp="1"/>
          </p:cNvSpPr>
          <p:nvPr>
            <p:ph type="dt" sz="half" idx="10"/>
          </p:nvPr>
        </p:nvSpPr>
        <p:spPr>
          <a:xfrm>
            <a:off x="838200" y="6356350"/>
            <a:ext cx="2743200" cy="365125"/>
          </a:xfrm>
          <a:prstGeom prst="rect">
            <a:avLst/>
          </a:prstGeom>
        </p:spPr>
        <p:txBody>
          <a:bodyPr/>
          <a:lstStyle/>
          <a:p>
            <a:fld id="{DCAFBF51-37CA-447F-AFBF-91010A159CD8}" type="datetime1">
              <a:rPr lang="en-US" smtClean="0"/>
              <a:t>4/8/2024</a:t>
            </a:fld>
            <a:endParaRPr lang="en-US" dirty="0"/>
          </a:p>
        </p:txBody>
      </p:sp>
      <p:sp>
        <p:nvSpPr>
          <p:cNvPr id="5" name="Footer Placeholder 4">
            <a:extLst>
              <a:ext uri="{FF2B5EF4-FFF2-40B4-BE49-F238E27FC236}">
                <a16:creationId xmlns:a16="http://schemas.microsoft.com/office/drawing/2014/main" id="{8C805BC9-BED2-455A-BBF3-EBDE63B4D5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2B37DA4-19F7-444F-8B0C-9F0F8E865D03}"/>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961785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7CB4-3B6D-4AFC-8767-289F0C5F7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EA804-8E3F-4386-BF96-86514C6E1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1B10B3-7DBF-4B2C-9744-9572DF88B1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C0BE7-B9DE-4550-BDC6-20AA4DD66DE6}"/>
              </a:ext>
            </a:extLst>
          </p:cNvPr>
          <p:cNvSpPr>
            <a:spLocks noGrp="1"/>
          </p:cNvSpPr>
          <p:nvPr>
            <p:ph type="dt" sz="half" idx="10"/>
          </p:nvPr>
        </p:nvSpPr>
        <p:spPr>
          <a:xfrm>
            <a:off x="838200" y="6356350"/>
            <a:ext cx="2743200" cy="365125"/>
          </a:xfrm>
          <a:prstGeom prst="rect">
            <a:avLst/>
          </a:prstGeom>
        </p:spPr>
        <p:txBody>
          <a:bodyPr/>
          <a:lstStyle/>
          <a:p>
            <a:fld id="{B9D850FA-B088-4600-A98D-99B1DAFB35F0}" type="datetime1">
              <a:rPr lang="en-US" smtClean="0"/>
              <a:t>4/8/2024</a:t>
            </a:fld>
            <a:endParaRPr lang="en-US" dirty="0"/>
          </a:p>
        </p:txBody>
      </p:sp>
      <p:sp>
        <p:nvSpPr>
          <p:cNvPr id="6" name="Footer Placeholder 5">
            <a:extLst>
              <a:ext uri="{FF2B5EF4-FFF2-40B4-BE49-F238E27FC236}">
                <a16:creationId xmlns:a16="http://schemas.microsoft.com/office/drawing/2014/main" id="{239B1B13-1D5E-4DBE-80F4-24B6A9C61C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EEF0202-12C3-419C-A49D-36D1492C9DD8}"/>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437599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9277-A21F-4499-A8B9-61A3DAC2F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B841A-74AB-422B-AC1A-A3E3D2D8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11089-68E4-4C3E-A551-BAB3F6554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78EE9-E47D-4026-9CA1-82DCA9E9A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DDB21-DF9D-4252-9C43-20AD99CF3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20ADD-5A2A-430B-9B89-9EE746981AB5}"/>
              </a:ext>
            </a:extLst>
          </p:cNvPr>
          <p:cNvSpPr>
            <a:spLocks noGrp="1"/>
          </p:cNvSpPr>
          <p:nvPr>
            <p:ph type="dt" sz="half" idx="10"/>
          </p:nvPr>
        </p:nvSpPr>
        <p:spPr>
          <a:xfrm>
            <a:off x="838200" y="6356350"/>
            <a:ext cx="2743200" cy="365125"/>
          </a:xfrm>
          <a:prstGeom prst="rect">
            <a:avLst/>
          </a:prstGeom>
        </p:spPr>
        <p:txBody>
          <a:bodyPr/>
          <a:lstStyle/>
          <a:p>
            <a:fld id="{80394278-2B54-4500-9E4D-9C4C3CA4C198}" type="datetime1">
              <a:rPr lang="en-US" smtClean="0"/>
              <a:t>4/8/2024</a:t>
            </a:fld>
            <a:endParaRPr lang="en-US" dirty="0"/>
          </a:p>
        </p:txBody>
      </p:sp>
      <p:sp>
        <p:nvSpPr>
          <p:cNvPr id="8" name="Footer Placeholder 7">
            <a:extLst>
              <a:ext uri="{FF2B5EF4-FFF2-40B4-BE49-F238E27FC236}">
                <a16:creationId xmlns:a16="http://schemas.microsoft.com/office/drawing/2014/main" id="{8683EAB3-0362-4AAF-8ECB-6D7270557C1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284C2B5A-8A3A-41D1-8DC3-DCFCA27302A5}"/>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1936457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149A-61CF-4B73-90FE-10D09DFAB2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6D7B2-CD53-43CD-9868-7C3CB7F7B2BB}"/>
              </a:ext>
            </a:extLst>
          </p:cNvPr>
          <p:cNvSpPr>
            <a:spLocks noGrp="1"/>
          </p:cNvSpPr>
          <p:nvPr>
            <p:ph type="dt" sz="half" idx="10"/>
          </p:nvPr>
        </p:nvSpPr>
        <p:spPr>
          <a:xfrm>
            <a:off x="838200" y="6356350"/>
            <a:ext cx="2743200" cy="365125"/>
          </a:xfrm>
          <a:prstGeom prst="rect">
            <a:avLst/>
          </a:prstGeom>
        </p:spPr>
        <p:txBody>
          <a:bodyPr/>
          <a:lstStyle/>
          <a:p>
            <a:fld id="{C5605139-ECA3-4CD1-8FD8-E6758088B38F}" type="datetime1">
              <a:rPr lang="en-US" smtClean="0"/>
              <a:t>4/8/2024</a:t>
            </a:fld>
            <a:endParaRPr lang="en-US" dirty="0"/>
          </a:p>
        </p:txBody>
      </p:sp>
      <p:sp>
        <p:nvSpPr>
          <p:cNvPr id="4" name="Footer Placeholder 3">
            <a:extLst>
              <a:ext uri="{FF2B5EF4-FFF2-40B4-BE49-F238E27FC236}">
                <a16:creationId xmlns:a16="http://schemas.microsoft.com/office/drawing/2014/main" id="{EFFC8B2E-CC28-4398-BE6E-A8EE3DF8285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C0C6403-99A7-4F45-8D69-C8A314FE0C7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93827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12F2E8-068F-457E-A3FE-4E589AFF614B}"/>
              </a:ext>
            </a:extLst>
          </p:cNvPr>
          <p:cNvSpPr>
            <a:spLocks noGrp="1"/>
          </p:cNvSpPr>
          <p:nvPr>
            <p:ph type="dt" sz="half" idx="10"/>
          </p:nvPr>
        </p:nvSpPr>
        <p:spPr>
          <a:xfrm>
            <a:off x="838200" y="6356350"/>
            <a:ext cx="2743200" cy="365125"/>
          </a:xfrm>
          <a:prstGeom prst="rect">
            <a:avLst/>
          </a:prstGeom>
        </p:spPr>
        <p:txBody>
          <a:bodyPr/>
          <a:lstStyle/>
          <a:p>
            <a:fld id="{03BEB57E-BC1D-437A-9702-DC0E2A087E21}" type="datetime1">
              <a:rPr lang="en-US" smtClean="0"/>
              <a:t>4/8/2024</a:t>
            </a:fld>
            <a:endParaRPr lang="en-US" dirty="0"/>
          </a:p>
        </p:txBody>
      </p:sp>
      <p:sp>
        <p:nvSpPr>
          <p:cNvPr id="3" name="Footer Placeholder 2">
            <a:extLst>
              <a:ext uri="{FF2B5EF4-FFF2-40B4-BE49-F238E27FC236}">
                <a16:creationId xmlns:a16="http://schemas.microsoft.com/office/drawing/2014/main" id="{94F7791B-933E-4A8E-9A34-8C0CA7D1E5C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55AEFB0-63B0-4B48-9D5C-CF0448E6D67A}"/>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63913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duotone>
              <a:schemeClr val="accent6">
                <a:shade val="45000"/>
                <a:satMod val="135000"/>
              </a:schemeClr>
              <a:prstClr val="white"/>
            </a:duotone>
          </a:blip>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87152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6BA-5613-4A19-BCE5-4A2BD3ECE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EAAC46-98DD-4717-AD9F-7549A1882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BAAFB4-FCB7-4FAB-A594-DDC190E2B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B7DB4-7834-4D30-8EC5-9668556481C2}"/>
              </a:ext>
            </a:extLst>
          </p:cNvPr>
          <p:cNvSpPr>
            <a:spLocks noGrp="1"/>
          </p:cNvSpPr>
          <p:nvPr>
            <p:ph type="dt" sz="half" idx="10"/>
          </p:nvPr>
        </p:nvSpPr>
        <p:spPr>
          <a:xfrm>
            <a:off x="838200" y="6356350"/>
            <a:ext cx="2743200" cy="365125"/>
          </a:xfrm>
          <a:prstGeom prst="rect">
            <a:avLst/>
          </a:prstGeom>
        </p:spPr>
        <p:txBody>
          <a:bodyPr/>
          <a:lstStyle/>
          <a:p>
            <a:fld id="{C382E595-1358-4267-8FA1-0426EE8BD453}" type="datetime1">
              <a:rPr lang="en-US" smtClean="0"/>
              <a:t>4/8/2024</a:t>
            </a:fld>
            <a:endParaRPr lang="en-US" dirty="0"/>
          </a:p>
        </p:txBody>
      </p:sp>
      <p:sp>
        <p:nvSpPr>
          <p:cNvPr id="6" name="Footer Placeholder 5">
            <a:extLst>
              <a:ext uri="{FF2B5EF4-FFF2-40B4-BE49-F238E27FC236}">
                <a16:creationId xmlns:a16="http://schemas.microsoft.com/office/drawing/2014/main" id="{CAC33224-A9C6-45A2-9639-CD21B1E1B5B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7A5DC35-6221-48D9-9091-5F42E2B53F0D}"/>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559303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FE6F-A548-4B00-86B2-B2B6B360B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EBBE7-3F7B-4ADF-A235-787E0C668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44D65A-22AE-4A71-8560-E1BE08C37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8E0A8-86F8-421E-A6BB-216D87E6E18A}"/>
              </a:ext>
            </a:extLst>
          </p:cNvPr>
          <p:cNvSpPr>
            <a:spLocks noGrp="1"/>
          </p:cNvSpPr>
          <p:nvPr>
            <p:ph type="dt" sz="half" idx="10"/>
          </p:nvPr>
        </p:nvSpPr>
        <p:spPr>
          <a:xfrm>
            <a:off x="838200" y="6356350"/>
            <a:ext cx="2743200" cy="365125"/>
          </a:xfrm>
          <a:prstGeom prst="rect">
            <a:avLst/>
          </a:prstGeom>
        </p:spPr>
        <p:txBody>
          <a:bodyPr/>
          <a:lstStyle/>
          <a:p>
            <a:fld id="{6550935B-82C3-49CA-8A53-84D607290D35}" type="datetime1">
              <a:rPr lang="en-US" smtClean="0"/>
              <a:t>4/8/2024</a:t>
            </a:fld>
            <a:endParaRPr lang="en-US" dirty="0"/>
          </a:p>
        </p:txBody>
      </p:sp>
      <p:sp>
        <p:nvSpPr>
          <p:cNvPr id="6" name="Footer Placeholder 5">
            <a:extLst>
              <a:ext uri="{FF2B5EF4-FFF2-40B4-BE49-F238E27FC236}">
                <a16:creationId xmlns:a16="http://schemas.microsoft.com/office/drawing/2014/main" id="{5B8C8A08-227E-45F8-B5E0-7EE8E55AFE6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54BFDC6-7A26-48D3-8DD3-163CD2E5B317}"/>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775242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574A-A1F4-4B25-BDAE-70B2E908B1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20D15-9350-4B99-8C0D-E16A6CC5F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A3957-DCF6-41BF-805C-BC116854BEA0}"/>
              </a:ext>
            </a:extLst>
          </p:cNvPr>
          <p:cNvSpPr>
            <a:spLocks noGrp="1"/>
          </p:cNvSpPr>
          <p:nvPr>
            <p:ph type="dt" sz="half" idx="10"/>
          </p:nvPr>
        </p:nvSpPr>
        <p:spPr>
          <a:xfrm>
            <a:off x="838200" y="6356350"/>
            <a:ext cx="2743200" cy="365125"/>
          </a:xfrm>
          <a:prstGeom prst="rect">
            <a:avLst/>
          </a:prstGeom>
        </p:spPr>
        <p:txBody>
          <a:bodyPr/>
          <a:lstStyle/>
          <a:p>
            <a:fld id="{D85EB74D-C5FD-4A84-853C-80EFFD5B02EF}" type="datetime1">
              <a:rPr lang="en-US" smtClean="0"/>
              <a:t>4/8/2024</a:t>
            </a:fld>
            <a:endParaRPr lang="en-US" dirty="0"/>
          </a:p>
        </p:txBody>
      </p:sp>
      <p:sp>
        <p:nvSpPr>
          <p:cNvPr id="5" name="Footer Placeholder 4">
            <a:extLst>
              <a:ext uri="{FF2B5EF4-FFF2-40B4-BE49-F238E27FC236}">
                <a16:creationId xmlns:a16="http://schemas.microsoft.com/office/drawing/2014/main" id="{A24E123B-643D-4C2E-90C6-80A212812E4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61EFAD4-71F4-4869-ADA1-8F68BD28CB16}"/>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295369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FBC89-7D80-4019-B516-69A5232C28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DEF9EC-CBC9-4644-9DA3-7ED78CDA1C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2BE6-2AD5-4340-A819-7FBEC5698E3C}"/>
              </a:ext>
            </a:extLst>
          </p:cNvPr>
          <p:cNvSpPr>
            <a:spLocks noGrp="1"/>
          </p:cNvSpPr>
          <p:nvPr>
            <p:ph type="dt" sz="half" idx="10"/>
          </p:nvPr>
        </p:nvSpPr>
        <p:spPr>
          <a:xfrm>
            <a:off x="838200" y="6356350"/>
            <a:ext cx="2743200" cy="365125"/>
          </a:xfrm>
          <a:prstGeom prst="rect">
            <a:avLst/>
          </a:prstGeom>
        </p:spPr>
        <p:txBody>
          <a:bodyPr/>
          <a:lstStyle/>
          <a:p>
            <a:fld id="{98FA2CCA-7190-415C-B7E1-BAAD4FE6EB51}" type="datetime1">
              <a:rPr lang="en-US" smtClean="0"/>
              <a:t>4/8/2024</a:t>
            </a:fld>
            <a:endParaRPr lang="en-US" dirty="0"/>
          </a:p>
        </p:txBody>
      </p:sp>
      <p:sp>
        <p:nvSpPr>
          <p:cNvPr id="5" name="Footer Placeholder 4">
            <a:extLst>
              <a:ext uri="{FF2B5EF4-FFF2-40B4-BE49-F238E27FC236}">
                <a16:creationId xmlns:a16="http://schemas.microsoft.com/office/drawing/2014/main" id="{471B9669-6BB1-43C6-99F2-3A199F0C14C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50C0E17-8EC9-4098-AEAE-CA147A228990}"/>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6625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2611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duotone>
              <a:prstClr val="black"/>
              <a:srgbClr val="15B01A">
                <a:tint val="45000"/>
                <a:satMod val="400000"/>
              </a:srgbClr>
            </a:duotone>
          </a:blip>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duotone>
              <a:schemeClr val="accent4">
                <a:shade val="45000"/>
                <a:satMod val="135000"/>
              </a:schemeClr>
              <a:prstClr val="white"/>
            </a:duotone>
          </a:blip>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2614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27AB6-800A-45F2-A262-F4E410AD4907}"/>
              </a:ext>
            </a:extLst>
          </p:cNvPr>
          <p:cNvSpPr>
            <a:spLocks noGrp="1"/>
          </p:cNvSpPr>
          <p:nvPr>
            <p:ph idx="1"/>
          </p:nvPr>
        </p:nvSpPr>
        <p:spPr>
          <a:xfrm>
            <a:off x="5444836" y="734290"/>
            <a:ext cx="6068291" cy="5818909"/>
          </a:xfrm>
        </p:spPr>
        <p:txBody>
          <a:bodyPr anchor="ctr"/>
          <a:lstStyle>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44F198-A953-4CB1-9569-EA11AE91BFDC}"/>
              </a:ext>
            </a:extLst>
          </p:cNvPr>
          <p:cNvSpPr>
            <a:spLocks noGrp="1"/>
          </p:cNvSpPr>
          <p:nvPr>
            <p:ph type="sldNum" sz="quarter" idx="12"/>
          </p:nvPr>
        </p:nvSpPr>
        <p:spPr/>
        <p:txBody>
          <a:bodyPr/>
          <a:lstStyle/>
          <a:p>
            <a:fld id="{2B4E4CB5-4114-43C6-9692-AD84DAD01059}" type="slidenum">
              <a:rPr lang="en-US" smtClean="0"/>
              <a:t>‹#›</a:t>
            </a:fld>
            <a:endParaRPr lang="en-US" dirty="0"/>
          </a:p>
        </p:txBody>
      </p:sp>
      <p:pic>
        <p:nvPicPr>
          <p:cNvPr id="7" name="Picture 6">
            <a:extLst>
              <a:ext uri="{FF2B5EF4-FFF2-40B4-BE49-F238E27FC236}">
                <a16:creationId xmlns:a16="http://schemas.microsoft.com/office/drawing/2014/main" id="{CCF7FA37-E656-5FBD-B2B5-7C3F52505CB6}"/>
              </a:ext>
            </a:extLst>
          </p:cNvPr>
          <p:cNvPicPr>
            <a:picLocks noChangeAspect="1"/>
          </p:cNvPicPr>
          <p:nvPr userDrawn="1"/>
        </p:nvPicPr>
        <p:blipFill rotWithShape="1">
          <a:blip r:embed="rId2">
            <a:duotone>
              <a:prstClr val="black"/>
              <a:srgbClr val="663398">
                <a:tint val="45000"/>
                <a:satMod val="400000"/>
              </a:srgbClr>
            </a:duotone>
          </a:blip>
          <a:srcRect t="1937"/>
          <a:stretch/>
        </p:blipFill>
        <p:spPr>
          <a:xfrm>
            <a:off x="0" y="0"/>
            <a:ext cx="4747846" cy="6858000"/>
          </a:xfrm>
          <a:prstGeom prst="rect">
            <a:avLst/>
          </a:prstGeom>
        </p:spPr>
      </p:pic>
      <p:sp>
        <p:nvSpPr>
          <p:cNvPr id="9" name="Title 8">
            <a:extLst>
              <a:ext uri="{FF2B5EF4-FFF2-40B4-BE49-F238E27FC236}">
                <a16:creationId xmlns:a16="http://schemas.microsoft.com/office/drawing/2014/main" id="{7A5E21B8-EBFD-4153-12A6-740C6119D190}"/>
              </a:ext>
            </a:extLst>
          </p:cNvPr>
          <p:cNvSpPr>
            <a:spLocks noGrp="1"/>
          </p:cNvSpPr>
          <p:nvPr>
            <p:ph type="title" hasCustomPrompt="1"/>
          </p:nvPr>
        </p:nvSpPr>
        <p:spPr>
          <a:xfrm>
            <a:off x="69275" y="365125"/>
            <a:ext cx="4641273" cy="604953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24080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CA7D-D72B-434C-A20C-BF710F3E9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4F368-B54B-415A-9225-30AABE3DCA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21EF6-6D11-49C9-83A7-74674C314B8F}"/>
              </a:ext>
            </a:extLst>
          </p:cNvPr>
          <p:cNvSpPr>
            <a:spLocks noGrp="1"/>
          </p:cNvSpPr>
          <p:nvPr>
            <p:ph type="dt" sz="half" idx="10"/>
          </p:nvPr>
        </p:nvSpPr>
        <p:spPr>
          <a:xfrm>
            <a:off x="838200" y="6356350"/>
            <a:ext cx="2743200" cy="365125"/>
          </a:xfrm>
          <a:prstGeom prst="rect">
            <a:avLst/>
          </a:prstGeom>
        </p:spPr>
        <p:txBody>
          <a:bodyPr/>
          <a:lstStyle/>
          <a:p>
            <a:fld id="{DCAFBF51-37CA-447F-AFBF-91010A159CD8}" type="datetime1">
              <a:rPr lang="en-US" smtClean="0"/>
              <a:t>4/8/2024</a:t>
            </a:fld>
            <a:endParaRPr lang="en-US" dirty="0"/>
          </a:p>
        </p:txBody>
      </p:sp>
      <p:sp>
        <p:nvSpPr>
          <p:cNvPr id="5" name="Footer Placeholder 4">
            <a:extLst>
              <a:ext uri="{FF2B5EF4-FFF2-40B4-BE49-F238E27FC236}">
                <a16:creationId xmlns:a16="http://schemas.microsoft.com/office/drawing/2014/main" id="{8C805BC9-BED2-455A-BBF3-EBDE63B4D5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2B37DA4-19F7-444F-8B0C-9F0F8E865D03}"/>
              </a:ext>
            </a:extLst>
          </p:cNvPr>
          <p:cNvSpPr>
            <a:spLocks noGrp="1"/>
          </p:cNvSpPr>
          <p:nvPr>
            <p:ph type="sldNum" sz="quarter" idx="12"/>
          </p:nvPr>
        </p:nvSpPr>
        <p:spPr/>
        <p:txBody>
          <a:bodyPr/>
          <a:lstStyle/>
          <a:p>
            <a:fld id="{2B4E4CB5-4114-43C6-9692-AD84DAD01059}" type="slidenum">
              <a:rPr lang="en-US" smtClean="0"/>
              <a:t>‹#›</a:t>
            </a:fld>
            <a:endParaRPr lang="en-US" dirty="0"/>
          </a:p>
        </p:txBody>
      </p:sp>
    </p:spTree>
    <p:extLst>
      <p:ext uri="{BB962C8B-B14F-4D97-AF65-F5344CB8AC3E}">
        <p14:creationId xmlns:p14="http://schemas.microsoft.com/office/powerpoint/2010/main" val="319814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50B61-0840-4BBC-A11F-84670A22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728B05-22E4-45EE-967E-06984186D2F2}"/>
              </a:ext>
            </a:extLst>
          </p:cNvPr>
          <p:cNvSpPr>
            <a:spLocks noGrp="1"/>
          </p:cNvSpPr>
          <p:nvPr>
            <p:ph type="body" idx="1"/>
          </p:nvPr>
        </p:nvSpPr>
        <p:spPr>
          <a:xfrm>
            <a:off x="838200" y="1825624"/>
            <a:ext cx="10515600" cy="4727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5903C6-816B-4CD8-862E-BC6B905FF17C}"/>
              </a:ext>
            </a:extLst>
          </p:cNvPr>
          <p:cNvSpPr>
            <a:spLocks noGrp="1"/>
          </p:cNvSpPr>
          <p:nvPr>
            <p:ph type="sldNum" sz="quarter" idx="4"/>
          </p:nvPr>
        </p:nvSpPr>
        <p:spPr>
          <a:xfrm>
            <a:off x="9309340" y="6520585"/>
            <a:ext cx="2743200" cy="280359"/>
          </a:xfrm>
          <a:prstGeom prst="rect">
            <a:avLst/>
          </a:prstGeom>
        </p:spPr>
        <p:txBody>
          <a:bodyPr vert="horz" lIns="91440" tIns="45720" rIns="91440" bIns="45720" rtlCol="0" anchor="ctr"/>
          <a:lstStyle>
            <a:lvl1pPr algn="r">
              <a:defRPr sz="1800">
                <a:solidFill>
                  <a:schemeClr val="tx1">
                    <a:lumMod val="85000"/>
                    <a:lumOff val="15000"/>
                  </a:schemeClr>
                </a:solidFill>
                <a:latin typeface="Ink Free" panose="03080402000500000000" pitchFamily="66" charset="0"/>
              </a:defRPr>
            </a:lvl1pPr>
          </a:lstStyle>
          <a:p>
            <a:fld id="{2B4E4CB5-4114-43C6-9692-AD84DAD01059}" type="slidenum">
              <a:rPr lang="en-US" smtClean="0"/>
              <a:pPr/>
              <a:t>‹#›</a:t>
            </a:fld>
            <a:endParaRPr lang="en-US" dirty="0"/>
          </a:p>
        </p:txBody>
      </p:sp>
    </p:spTree>
    <p:extLst>
      <p:ext uri="{BB962C8B-B14F-4D97-AF65-F5344CB8AC3E}">
        <p14:creationId xmlns:p14="http://schemas.microsoft.com/office/powerpoint/2010/main" val="159389145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3" r:id="rId3"/>
    <p:sldLayoutId id="2147483784" r:id="rId4"/>
    <p:sldLayoutId id="2147483785" r:id="rId5"/>
    <p:sldLayoutId id="2147483786" r:id="rId6"/>
    <p:sldLayoutId id="2147483787" r:id="rId7"/>
    <p:sldLayoutId id="2147483788"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54" r:id="rId20"/>
    <p:sldLayoutId id="2147483755" r:id="rId21"/>
  </p:sldLayoutIdLst>
  <p:hf hdr="0" ftr="0" dt="0"/>
  <p:txStyles>
    <p:titleStyle>
      <a:lvl1pPr algn="l" defTabSz="914400" rtl="0" eaLnBrk="1" latinLnBrk="0" hangingPunct="1">
        <a:lnSpc>
          <a:spcPct val="90000"/>
        </a:lnSpc>
        <a:spcBef>
          <a:spcPct val="0"/>
        </a:spcBef>
        <a:buNone/>
        <a:defRPr sz="4000" b="1" kern="1200">
          <a:solidFill>
            <a:schemeClr val="tx1">
              <a:lumMod val="85000"/>
              <a:lumOff val="15000"/>
            </a:schemeClr>
          </a:solidFill>
          <a:latin typeface="Segoe UI" panose="020B0502040204020203" pitchFamily="34" charset="0"/>
          <a:ea typeface="+mj-ea"/>
          <a:cs typeface="Segoe UI" panose="020B0502040204020203" pitchFamily="34" charset="0"/>
        </a:defRPr>
      </a:lvl1pPr>
    </p:titleStyle>
    <p:bodyStyle>
      <a:lvl1pPr marL="457200" indent="-457200" algn="l" defTabSz="914400" rtl="0" eaLnBrk="1" latinLnBrk="0" hangingPunct="1">
        <a:lnSpc>
          <a:spcPct val="90000"/>
        </a:lnSpc>
        <a:spcBef>
          <a:spcPts val="1200"/>
        </a:spcBef>
        <a:spcAft>
          <a:spcPts val="1200"/>
        </a:spcAft>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801688" indent="-344488" algn="l" defTabSz="914400" rtl="0" eaLnBrk="1" latinLnBrk="0" hangingPunct="1">
        <a:lnSpc>
          <a:spcPct val="90000"/>
        </a:lnSpc>
        <a:spcBef>
          <a:spcPts val="1200"/>
        </a:spcBef>
        <a:spcAft>
          <a:spcPts val="1200"/>
        </a:spcAft>
        <a:buFont typeface="Wingdings" panose="05000000000000000000" pitchFamily="2" charset="2"/>
        <a:buChar char="ü"/>
        <a:defRPr sz="2400" kern="1200">
          <a:solidFill>
            <a:schemeClr val="tx1"/>
          </a:solidFill>
          <a:latin typeface="Segoe UI" panose="020B0502040204020203" pitchFamily="34" charset="0"/>
          <a:ea typeface="+mn-ea"/>
          <a:cs typeface="Segoe UI" panose="020B0502040204020203" pitchFamily="34" charset="0"/>
        </a:defRPr>
      </a:lvl2pPr>
      <a:lvl3pPr marL="1258888" indent="-344488" algn="l" defTabSz="914400" rtl="0" eaLnBrk="1" latinLnBrk="0" hangingPunct="1">
        <a:lnSpc>
          <a:spcPct val="90000"/>
        </a:lnSpc>
        <a:spcBef>
          <a:spcPts val="1200"/>
        </a:spcBef>
        <a:spcAft>
          <a:spcPts val="1200"/>
        </a:spcAft>
        <a:buFont typeface="Wingdings" panose="05000000000000000000" pitchFamily="2" charset="2"/>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384BA-0A70-4680-99FE-E4E18FAEA8D8}"/>
              </a:ext>
            </a:extLst>
          </p:cNvPr>
          <p:cNvSpPr/>
          <p:nvPr userDrawn="1"/>
        </p:nvSpPr>
        <p:spPr>
          <a:xfrm>
            <a:off x="0" y="6468433"/>
            <a:ext cx="12192000" cy="3895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CB50B61-0840-4BBC-A11F-84670A22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728B05-22E4-45EE-967E-06984186D2F2}"/>
              </a:ext>
            </a:extLst>
          </p:cNvPr>
          <p:cNvSpPr>
            <a:spLocks noGrp="1"/>
          </p:cNvSpPr>
          <p:nvPr>
            <p:ph type="body" idx="1"/>
          </p:nvPr>
        </p:nvSpPr>
        <p:spPr>
          <a:xfrm>
            <a:off x="838200" y="2064327"/>
            <a:ext cx="10515600" cy="41840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5903C6-816B-4CD8-862E-BC6B905FF17C}"/>
              </a:ext>
            </a:extLst>
          </p:cNvPr>
          <p:cNvSpPr>
            <a:spLocks noGrp="1"/>
          </p:cNvSpPr>
          <p:nvPr>
            <p:ph type="sldNum" sz="quarter" idx="4"/>
          </p:nvPr>
        </p:nvSpPr>
        <p:spPr>
          <a:xfrm>
            <a:off x="9309340" y="6520585"/>
            <a:ext cx="2743200" cy="280359"/>
          </a:xfrm>
          <a:prstGeom prst="rect">
            <a:avLst/>
          </a:prstGeom>
        </p:spPr>
        <p:txBody>
          <a:bodyPr vert="horz" lIns="91440" tIns="45720" rIns="91440" bIns="45720" rtlCol="0" anchor="ctr"/>
          <a:lstStyle>
            <a:lvl1pPr algn="r">
              <a:defRPr sz="1800">
                <a:solidFill>
                  <a:schemeClr val="bg1"/>
                </a:solidFill>
                <a:latin typeface="Ink Free" panose="03080402000500000000" pitchFamily="66" charset="0"/>
              </a:defRPr>
            </a:lvl1pPr>
          </a:lstStyle>
          <a:p>
            <a:fld id="{2B4E4CB5-4114-43C6-9692-AD84DAD01059}" type="slidenum">
              <a:rPr lang="en-US" smtClean="0"/>
              <a:pPr/>
              <a:t>‹#›</a:t>
            </a:fld>
            <a:endParaRPr lang="en-US" dirty="0"/>
          </a:p>
        </p:txBody>
      </p:sp>
    </p:spTree>
    <p:extLst>
      <p:ext uri="{BB962C8B-B14F-4D97-AF65-F5344CB8AC3E}">
        <p14:creationId xmlns:p14="http://schemas.microsoft.com/office/powerpoint/2010/main" val="9085566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l" defTabSz="914400" rtl="0" eaLnBrk="1" latinLnBrk="0" hangingPunct="1">
        <a:lnSpc>
          <a:spcPct val="90000"/>
        </a:lnSpc>
        <a:spcBef>
          <a:spcPct val="0"/>
        </a:spcBef>
        <a:buNone/>
        <a:defRPr sz="4000" b="1" kern="1200">
          <a:solidFill>
            <a:schemeClr val="tx1">
              <a:lumMod val="85000"/>
              <a:lumOff val="15000"/>
            </a:schemeClr>
          </a:solidFill>
          <a:latin typeface="Segoe UI" panose="020B0502040204020203" pitchFamily="34" charset="0"/>
          <a:ea typeface="+mj-ea"/>
          <a:cs typeface="Segoe UI" panose="020B0502040204020203" pitchFamily="34" charset="0"/>
        </a:defRPr>
      </a:lvl1pPr>
    </p:titleStyle>
    <p:bodyStyle>
      <a:lvl1pPr marL="457200" indent="-457200" algn="l" defTabSz="914400" rtl="0" eaLnBrk="1" latinLnBrk="0" hangingPunct="1">
        <a:lnSpc>
          <a:spcPct val="90000"/>
        </a:lnSpc>
        <a:spcBef>
          <a:spcPts val="1200"/>
        </a:spcBef>
        <a:spcAft>
          <a:spcPts val="1200"/>
        </a:spcAft>
        <a:buFont typeface="Segoe UI" panose="020B0502040204020203" pitchFamily="34" charset="0"/>
        <a:buChar char="→"/>
        <a:defRPr sz="2800" kern="1200">
          <a:solidFill>
            <a:schemeClr val="tx1">
              <a:lumMod val="85000"/>
              <a:lumOff val="15000"/>
            </a:schemeClr>
          </a:solidFill>
          <a:latin typeface="Segoe UI" panose="020B0502040204020203" pitchFamily="34" charset="0"/>
          <a:ea typeface="+mn-ea"/>
          <a:cs typeface="Segoe UI" panose="020B0502040204020203" pitchFamily="34" charset="0"/>
        </a:defRPr>
      </a:lvl1pPr>
      <a:lvl2pPr marL="801688" indent="-344488" algn="l" defTabSz="914400" rtl="0" eaLnBrk="1" latinLnBrk="0" hangingPunct="1">
        <a:lnSpc>
          <a:spcPct val="90000"/>
        </a:lnSpc>
        <a:spcBef>
          <a:spcPts val="1200"/>
        </a:spcBef>
        <a:spcAft>
          <a:spcPts val="1200"/>
        </a:spcAft>
        <a:buFont typeface="Wingdings" panose="05000000000000000000" pitchFamily="2" charset="2"/>
        <a:buChar char="ü"/>
        <a:defRPr sz="2400" kern="1200">
          <a:solidFill>
            <a:schemeClr val="tx1">
              <a:lumMod val="85000"/>
              <a:lumOff val="15000"/>
            </a:schemeClr>
          </a:solidFill>
          <a:latin typeface="Segoe UI" panose="020B0502040204020203" pitchFamily="34" charset="0"/>
          <a:ea typeface="+mn-ea"/>
          <a:cs typeface="Segoe UI" panose="020B0502040204020203" pitchFamily="34" charset="0"/>
        </a:defRPr>
      </a:lvl2pPr>
      <a:lvl3pPr marL="1258888" indent="-344488" algn="l" defTabSz="914400" rtl="0" eaLnBrk="1" latinLnBrk="0" hangingPunct="1">
        <a:lnSpc>
          <a:spcPct val="90000"/>
        </a:lnSpc>
        <a:spcBef>
          <a:spcPts val="1200"/>
        </a:spcBef>
        <a:spcAft>
          <a:spcPts val="1200"/>
        </a:spcAft>
        <a:buFont typeface="Wingdings" panose="05000000000000000000" pitchFamily="2" charset="2"/>
        <a:buChar char="§"/>
        <a:defRPr sz="2000" kern="1200">
          <a:solidFill>
            <a:schemeClr val="tx1">
              <a:lumMod val="85000"/>
              <a:lumOff val="1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lumMod val="85000"/>
              <a:lumOff val="1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lumMod val="85000"/>
              <a:lumOff val="1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384BA-0A70-4680-99FE-E4E18FAEA8D8}"/>
              </a:ext>
            </a:extLst>
          </p:cNvPr>
          <p:cNvSpPr/>
          <p:nvPr userDrawn="1"/>
        </p:nvSpPr>
        <p:spPr>
          <a:xfrm>
            <a:off x="0" y="6468433"/>
            <a:ext cx="12192000" cy="3895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CB50B61-0840-4BBC-A11F-84670A22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728B05-22E4-45EE-967E-06984186D2F2}"/>
              </a:ext>
            </a:extLst>
          </p:cNvPr>
          <p:cNvSpPr>
            <a:spLocks noGrp="1"/>
          </p:cNvSpPr>
          <p:nvPr>
            <p:ph type="body" idx="1"/>
          </p:nvPr>
        </p:nvSpPr>
        <p:spPr>
          <a:xfrm>
            <a:off x="838200" y="1825624"/>
            <a:ext cx="10515600" cy="47275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5903C6-816B-4CD8-862E-BC6B905FF17C}"/>
              </a:ext>
            </a:extLst>
          </p:cNvPr>
          <p:cNvSpPr>
            <a:spLocks noGrp="1"/>
          </p:cNvSpPr>
          <p:nvPr>
            <p:ph type="sldNum" sz="quarter" idx="4"/>
          </p:nvPr>
        </p:nvSpPr>
        <p:spPr>
          <a:xfrm>
            <a:off x="9309340" y="6520585"/>
            <a:ext cx="2743200" cy="280359"/>
          </a:xfrm>
          <a:prstGeom prst="rect">
            <a:avLst/>
          </a:prstGeom>
        </p:spPr>
        <p:txBody>
          <a:bodyPr vert="horz" lIns="91440" tIns="45720" rIns="91440" bIns="45720" rtlCol="0" anchor="ctr"/>
          <a:lstStyle>
            <a:lvl1pPr algn="r">
              <a:defRPr sz="1800">
                <a:solidFill>
                  <a:schemeClr val="bg1"/>
                </a:solidFill>
                <a:latin typeface="Ink Free" panose="03080402000500000000" pitchFamily="66" charset="0"/>
              </a:defRPr>
            </a:lvl1pPr>
          </a:lstStyle>
          <a:p>
            <a:fld id="{2B4E4CB5-4114-43C6-9692-AD84DAD01059}" type="slidenum">
              <a:rPr lang="en-US" smtClean="0"/>
              <a:pPr/>
              <a:t>‹#›</a:t>
            </a:fld>
            <a:endParaRPr lang="en-US" dirty="0"/>
          </a:p>
        </p:txBody>
      </p:sp>
    </p:spTree>
    <p:extLst>
      <p:ext uri="{BB962C8B-B14F-4D97-AF65-F5344CB8AC3E}">
        <p14:creationId xmlns:p14="http://schemas.microsoft.com/office/powerpoint/2010/main" val="170564781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914400" rtl="0" eaLnBrk="1" latinLnBrk="0" hangingPunct="1">
        <a:lnSpc>
          <a:spcPct val="90000"/>
        </a:lnSpc>
        <a:spcBef>
          <a:spcPct val="0"/>
        </a:spcBef>
        <a:buNone/>
        <a:defRPr sz="3800" b="1" kern="1200">
          <a:solidFill>
            <a:schemeClr val="tx1">
              <a:lumMod val="85000"/>
              <a:lumOff val="15000"/>
            </a:schemeClr>
          </a:solidFill>
          <a:latin typeface="Segoe UI" panose="020B0502040204020203" pitchFamily="34" charset="0"/>
          <a:ea typeface="+mj-ea"/>
          <a:cs typeface="Segoe UI" panose="020B0502040204020203" pitchFamily="34" charset="0"/>
        </a:defRPr>
      </a:lvl1pPr>
    </p:titleStyle>
    <p:bodyStyle>
      <a:lvl1pPr marL="457200" indent="-457200" algn="l" defTabSz="914400" rtl="0" eaLnBrk="1" latinLnBrk="0" hangingPunct="1">
        <a:lnSpc>
          <a:spcPct val="90000"/>
        </a:lnSpc>
        <a:spcBef>
          <a:spcPts val="1200"/>
        </a:spcBef>
        <a:spcAft>
          <a:spcPts val="1200"/>
        </a:spcAft>
        <a:buFont typeface="Segoe UI" panose="020B0502040204020203" pitchFamily="34" charset="0"/>
        <a:buChar char="→"/>
        <a:defRPr sz="2800" kern="1200">
          <a:solidFill>
            <a:schemeClr val="tx1">
              <a:lumMod val="85000"/>
              <a:lumOff val="15000"/>
            </a:schemeClr>
          </a:solidFill>
          <a:latin typeface="Segoe UI" panose="020B0502040204020203" pitchFamily="34" charset="0"/>
          <a:ea typeface="+mn-ea"/>
          <a:cs typeface="Segoe UI" panose="020B0502040204020203" pitchFamily="34" charset="0"/>
        </a:defRPr>
      </a:lvl1pPr>
      <a:lvl2pPr marL="801688" indent="-344488" algn="l" defTabSz="914400" rtl="0" eaLnBrk="1" latinLnBrk="0" hangingPunct="1">
        <a:lnSpc>
          <a:spcPct val="90000"/>
        </a:lnSpc>
        <a:spcBef>
          <a:spcPts val="1200"/>
        </a:spcBef>
        <a:spcAft>
          <a:spcPts val="1200"/>
        </a:spcAft>
        <a:buFont typeface="Wingdings" panose="05000000000000000000" pitchFamily="2" charset="2"/>
        <a:buChar char="ü"/>
        <a:defRPr sz="2400" kern="1200">
          <a:solidFill>
            <a:schemeClr val="tx1">
              <a:lumMod val="85000"/>
              <a:lumOff val="15000"/>
            </a:schemeClr>
          </a:solidFill>
          <a:latin typeface="Segoe UI" panose="020B0502040204020203" pitchFamily="34" charset="0"/>
          <a:ea typeface="+mn-ea"/>
          <a:cs typeface="Segoe UI" panose="020B0502040204020203" pitchFamily="34" charset="0"/>
        </a:defRPr>
      </a:lvl2pPr>
      <a:lvl3pPr marL="1258888" indent="-344488" algn="l" defTabSz="914400" rtl="0" eaLnBrk="1" latinLnBrk="0" hangingPunct="1">
        <a:lnSpc>
          <a:spcPct val="90000"/>
        </a:lnSpc>
        <a:spcBef>
          <a:spcPts val="1200"/>
        </a:spcBef>
        <a:spcAft>
          <a:spcPts val="1200"/>
        </a:spcAft>
        <a:buFont typeface="Wingdings" panose="05000000000000000000" pitchFamily="2" charset="2"/>
        <a:buChar char="§"/>
        <a:defRPr sz="2000" kern="1200">
          <a:solidFill>
            <a:schemeClr val="tx1">
              <a:lumMod val="85000"/>
              <a:lumOff val="1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lumMod val="85000"/>
              <a:lumOff val="1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spcAft>
          <a:spcPts val="1200"/>
        </a:spcAft>
        <a:buFont typeface="Wingdings" panose="05000000000000000000" pitchFamily="2" charset="2"/>
        <a:buChar char="§"/>
        <a:defRPr sz="1800" kern="1200">
          <a:solidFill>
            <a:schemeClr val="tx1">
              <a:lumMod val="85000"/>
              <a:lumOff val="1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28.sv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0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sv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svg"/><Relationship Id="rId9" Type="http://schemas.openxmlformats.org/officeDocument/2006/relationships/image" Target="../media/image139.svg"/></Relationships>
</file>

<file path=ppt/slides/_rels/slide107.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63.svg"/><Relationship Id="rId5" Type="http://schemas.openxmlformats.org/officeDocument/2006/relationships/image" Target="../media/image162.png"/><Relationship Id="rId10" Type="http://schemas.openxmlformats.org/officeDocument/2006/relationships/image" Target="../media/image167.svg"/><Relationship Id="rId4" Type="http://schemas.openxmlformats.org/officeDocument/2006/relationships/image" Target="../media/image161.svg"/><Relationship Id="rId9" Type="http://schemas.openxmlformats.org/officeDocument/2006/relationships/image" Target="../media/image166.png"/></Relationships>
</file>

<file path=ppt/slides/_rels/slide123.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jpg"/><Relationship Id="rId7" Type="http://schemas.openxmlformats.org/officeDocument/2006/relationships/image" Target="../media/image172.jp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 Id="rId9" Type="http://schemas.openxmlformats.org/officeDocument/2006/relationships/image" Target="../media/image174.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78.svg"/><Relationship Id="rId5" Type="http://schemas.openxmlformats.org/officeDocument/2006/relationships/image" Target="../media/image177.png"/><Relationship Id="rId4" Type="http://schemas.openxmlformats.org/officeDocument/2006/relationships/image" Target="../media/image176.sv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84.svg"/><Relationship Id="rId5" Type="http://schemas.openxmlformats.org/officeDocument/2006/relationships/image" Target="../media/image183.png"/><Relationship Id="rId10" Type="http://schemas.openxmlformats.org/officeDocument/2006/relationships/image" Target="../media/image132.svg"/><Relationship Id="rId4" Type="http://schemas.openxmlformats.org/officeDocument/2006/relationships/image" Target="../media/image182.svg"/><Relationship Id="rId9" Type="http://schemas.openxmlformats.org/officeDocument/2006/relationships/image" Target="../media/image131.png"/></Relationships>
</file>

<file path=ppt/slides/_rels/slide133.xml.rels><?xml version="1.0" encoding="UTF-8" standalone="yes"?>
<Relationships xmlns="http://schemas.openxmlformats.org/package/2006/relationships"><Relationship Id="rId8" Type="http://schemas.openxmlformats.org/officeDocument/2006/relationships/hyperlink" Target="https://www.sam.gov/SAM/" TargetMode="External"/><Relationship Id="rId3" Type="http://schemas.openxmlformats.org/officeDocument/2006/relationships/image" Target="../media/image188.svg"/><Relationship Id="rId7" Type="http://schemas.openxmlformats.org/officeDocument/2006/relationships/image" Target="../media/image192.jp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svg"/><Relationship Id="rId4" Type="http://schemas.openxmlformats.org/officeDocument/2006/relationships/image" Target="../media/image189.png"/><Relationship Id="rId9" Type="http://schemas.openxmlformats.org/officeDocument/2006/relationships/hyperlink" Target="https://www.hud.gov/topics/limited_denials_of_participation"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96.svg"/><Relationship Id="rId5" Type="http://schemas.openxmlformats.org/officeDocument/2006/relationships/image" Target="../media/image195.png"/><Relationship Id="rId10" Type="http://schemas.openxmlformats.org/officeDocument/2006/relationships/image" Target="../media/image200.svg"/><Relationship Id="rId4" Type="http://schemas.openxmlformats.org/officeDocument/2006/relationships/image" Target="../media/image194.svg"/><Relationship Id="rId9" Type="http://schemas.openxmlformats.org/officeDocument/2006/relationships/image" Target="../media/image199.png"/></Relationships>
</file>

<file path=ppt/slides/_rels/slide1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g"/><Relationship Id="rId1" Type="http://schemas.openxmlformats.org/officeDocument/2006/relationships/slideLayout" Target="../slideLayouts/slideLayout2.xml"/><Relationship Id="rId4" Type="http://schemas.microsoft.com/office/2007/relationships/hdphoto" Target="../media/hdphoto12.wdp"/></Relationships>
</file>

<file path=ppt/slides/_rels/slide142.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205.png"/></Relationships>
</file>

<file path=ppt/slides/_rels/slide1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4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04.jpg"/><Relationship Id="rId7" Type="http://schemas.openxmlformats.org/officeDocument/2006/relationships/image" Target="../media/image209.jp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208.jpg"/><Relationship Id="rId5" Type="http://schemas.openxmlformats.org/officeDocument/2006/relationships/image" Target="../media/image207.jpg"/><Relationship Id="rId4" Type="http://schemas.openxmlformats.org/officeDocument/2006/relationships/image" Target="../media/image202.jpg"/></Relationships>
</file>

<file path=ppt/slides/_rels/slide158.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microsoft.com/office/2007/relationships/hdphoto" Target="../media/hdphoto15.wdp"/></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g"/><Relationship Id="rId1" Type="http://schemas.openxmlformats.org/officeDocument/2006/relationships/slideLayout" Target="../slideLayouts/slideLayout2.xml"/><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g"/></Relationships>
</file>

<file path=ppt/slides/_rels/slide5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41.png"/><Relationship Id="rId10" Type="http://schemas.openxmlformats.org/officeDocument/2006/relationships/image" Target="../media/image73.svg"/><Relationship Id="rId4" Type="http://schemas.openxmlformats.org/officeDocument/2006/relationships/image" Target="../media/image68.svg"/><Relationship Id="rId9" Type="http://schemas.openxmlformats.org/officeDocument/2006/relationships/image" Target="../media/image72.png"/><Relationship Id="rId14" Type="http://schemas.openxmlformats.org/officeDocument/2006/relationships/image" Target="../media/image7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2.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2.sv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6.svg"/></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0.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image" Target="../media/image114.png"/><Relationship Id="rId7" Type="http://schemas.openxmlformats.org/officeDocument/2006/relationships/image" Target="../media/image118.svg"/><Relationship Id="rId12"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13E871-AB9C-DA73-3E12-08F37D42F25E}"/>
              </a:ext>
            </a:extLst>
          </p:cNvPr>
          <p:cNvSpPr/>
          <p:nvPr/>
        </p:nvSpPr>
        <p:spPr>
          <a:xfrm>
            <a:off x="0" y="0"/>
            <a:ext cx="9944100" cy="6858000"/>
          </a:xfrm>
          <a:prstGeom prst="rect">
            <a:avLst/>
          </a:prstGeom>
          <a:gradFill flip="none" rotWithShape="1">
            <a:gsLst>
              <a:gs pos="0">
                <a:schemeClr val="accent1">
                  <a:lumMod val="5000"/>
                  <a:lumOff val="95000"/>
                  <a:alpha val="0"/>
                </a:schemeClr>
              </a:gs>
              <a:gs pos="46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4D37A4-1747-761F-3DB0-D39D1B4415C9}"/>
              </a:ext>
            </a:extLst>
          </p:cNvPr>
          <p:cNvSpPr txBox="1">
            <a:spLocks/>
          </p:cNvSpPr>
          <p:nvPr/>
        </p:nvSpPr>
        <p:spPr>
          <a:xfrm>
            <a:off x="609600" y="2038350"/>
            <a:ext cx="8051416" cy="2953988"/>
          </a:xfrm>
          <a:prstGeom prst="rect">
            <a:avLst/>
          </a:prstGeom>
        </p:spPr>
        <p:txBody>
          <a:bodyPr vert="horz" lIns="91440" tIns="45720" rIns="91440" bIns="45720" rtlCol="0" anchor="ctr">
            <a:normAutofit lnSpcReduction="10000"/>
          </a:bodyPr>
          <a:lstStyle>
            <a:lvl1pPr marL="0" indent="0" algn="ctr" defTabSz="914400" rtl="0" eaLnBrk="1" latinLnBrk="0" hangingPunct="1">
              <a:lnSpc>
                <a:spcPct val="90000"/>
              </a:lnSpc>
              <a:spcBef>
                <a:spcPts val="1200"/>
              </a:spcBef>
              <a:spcAft>
                <a:spcPts val="600"/>
              </a:spcAft>
              <a:buClr>
                <a:schemeClr val="accent1"/>
              </a:buClr>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1200"/>
              </a:spcBef>
              <a:spcAft>
                <a:spcPts val="600"/>
              </a:spcAft>
              <a:buClr>
                <a:schemeClr val="accent1"/>
              </a:buClr>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200"/>
              </a:spcBef>
              <a:spcAft>
                <a:spcPts val="600"/>
              </a:spcAft>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20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200"/>
              </a:spcBef>
              <a:spcAft>
                <a:spcPts val="600"/>
              </a:spcAft>
              <a:buClr>
                <a:schemeClr val="accent1"/>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
                <a:srgbClr val="219EBC"/>
              </a:buClr>
              <a:buSzTx/>
              <a:buFont typeface="Wingdings" panose="05000000000000000000" pitchFamily="2" charset="2"/>
              <a:buNone/>
              <a:tabLst/>
              <a:defRPr/>
            </a:pPr>
            <a:r>
              <a:rPr kumimoji="0" lang="en-US" sz="5400" b="1" i="0" u="none" strike="noStrike" kern="1200" cap="none" spc="0" normalizeH="0" baseline="0" noProof="0" dirty="0">
                <a:ln>
                  <a:noFill/>
                </a:ln>
                <a:solidFill>
                  <a:prstClr val="black">
                    <a:lumMod val="85000"/>
                    <a:lumOff val="15000"/>
                  </a:prstClr>
                </a:solidFill>
                <a:effectLst/>
                <a:uLnTx/>
                <a:uFillTx/>
                <a:latin typeface="+mj-lt"/>
                <a:ea typeface="+mn-ea"/>
                <a:cs typeface="+mn-cs"/>
              </a:rPr>
              <a:t>CORE ESSENTIALS </a:t>
            </a:r>
          </a:p>
          <a:p>
            <a:pPr marL="0" marR="0" lvl="0" indent="0" algn="l" defTabSz="914400" rtl="0" eaLnBrk="1" fontAlgn="auto" latinLnBrk="0" hangingPunct="1">
              <a:lnSpc>
                <a:spcPct val="90000"/>
              </a:lnSpc>
              <a:spcBef>
                <a:spcPts val="300"/>
              </a:spcBef>
              <a:spcAft>
                <a:spcPts val="0"/>
              </a:spcAft>
              <a:buClr>
                <a:srgbClr val="219EBC"/>
              </a:buClr>
              <a:buSzTx/>
              <a:buFont typeface="Wingdings" panose="05000000000000000000" pitchFamily="2" charset="2"/>
              <a:buNone/>
              <a:tabLst/>
              <a:defRPr/>
            </a:pPr>
            <a:r>
              <a:rPr kumimoji="0" lang="en-US" sz="5400" b="1" i="0" u="none" strike="noStrike" kern="1200" cap="none" spc="0" normalizeH="0" baseline="0" noProof="0" dirty="0">
                <a:ln>
                  <a:noFill/>
                </a:ln>
                <a:solidFill>
                  <a:prstClr val="black">
                    <a:lumMod val="85000"/>
                    <a:lumOff val="15000"/>
                  </a:prstClr>
                </a:solidFill>
                <a:effectLst/>
                <a:uLnTx/>
                <a:uFillTx/>
                <a:latin typeface="+mj-lt"/>
                <a:ea typeface="+mn-ea"/>
                <a:cs typeface="+mn-cs"/>
              </a:rPr>
              <a:t>FOR EXECUTIVE DIRECTORS</a:t>
            </a:r>
          </a:p>
          <a:p>
            <a:pPr marL="0" marR="0" lvl="0" indent="0" algn="l" defTabSz="914400" rtl="0" eaLnBrk="1" fontAlgn="auto" latinLnBrk="0" hangingPunct="1">
              <a:lnSpc>
                <a:spcPct val="90000"/>
              </a:lnSpc>
              <a:spcBef>
                <a:spcPts val="300"/>
              </a:spcBef>
              <a:spcAft>
                <a:spcPts val="0"/>
              </a:spcAft>
              <a:buClr>
                <a:srgbClr val="219EBC"/>
              </a:buClr>
              <a:buSzTx/>
              <a:buFont typeface="Wingdings" panose="05000000000000000000" pitchFamily="2" charset="2"/>
              <a:buNone/>
              <a:tabLst/>
              <a:defRPr/>
            </a:pPr>
            <a:r>
              <a:rPr kumimoji="0" lang="en-US" sz="5400" b="1" i="0" u="none" strike="noStrike" kern="1200" cap="none" spc="0" normalizeH="0" baseline="0" noProof="0" dirty="0">
                <a:ln>
                  <a:noFill/>
                </a:ln>
                <a:solidFill>
                  <a:prstClr val="black">
                    <a:lumMod val="85000"/>
                    <a:lumOff val="15000"/>
                  </a:prstClr>
                </a:solidFill>
                <a:effectLst/>
                <a:uLnTx/>
                <a:uFillTx/>
                <a:latin typeface="+mj-lt"/>
                <a:ea typeface="+mn-ea"/>
                <a:cs typeface="+mn-cs"/>
              </a:rPr>
              <a:t>PART II</a:t>
            </a:r>
          </a:p>
        </p:txBody>
      </p:sp>
      <p:sp>
        <p:nvSpPr>
          <p:cNvPr id="7" name="Subtitle 2">
            <a:extLst>
              <a:ext uri="{FF2B5EF4-FFF2-40B4-BE49-F238E27FC236}">
                <a16:creationId xmlns:a16="http://schemas.microsoft.com/office/drawing/2014/main" id="{87D3688C-5783-E324-A6FD-59F8A5B43A6C}"/>
              </a:ext>
            </a:extLst>
          </p:cNvPr>
          <p:cNvSpPr>
            <a:spLocks noGrp="1"/>
          </p:cNvSpPr>
          <p:nvPr>
            <p:ph type="subTitle" idx="1"/>
          </p:nvPr>
        </p:nvSpPr>
        <p:spPr>
          <a:xfrm>
            <a:off x="609599" y="4992338"/>
            <a:ext cx="5867400" cy="1142175"/>
          </a:xfrm>
        </p:spPr>
        <p:txBody>
          <a:bodyPr anchor="ctr">
            <a:normAutofit/>
          </a:bodyPr>
          <a:lstStyle/>
          <a:p>
            <a:pPr algn="l"/>
            <a:r>
              <a:rPr lang="en-US" sz="2800" dirty="0">
                <a:solidFill>
                  <a:schemeClr val="tx1">
                    <a:lumMod val="85000"/>
                    <a:lumOff val="15000"/>
                  </a:schemeClr>
                </a:solidFill>
              </a:rPr>
              <a:t>JANICE GIBBONS, INSTRUCTOR</a:t>
            </a:r>
          </a:p>
        </p:txBody>
      </p:sp>
      <p:sp>
        <p:nvSpPr>
          <p:cNvPr id="6" name="Subtitle 2">
            <a:extLst>
              <a:ext uri="{FF2B5EF4-FFF2-40B4-BE49-F238E27FC236}">
                <a16:creationId xmlns:a16="http://schemas.microsoft.com/office/drawing/2014/main" id="{16C91A41-0B13-4F8A-A2BA-8DDB9BC27C17}"/>
              </a:ext>
            </a:extLst>
          </p:cNvPr>
          <p:cNvSpPr txBox="1">
            <a:spLocks/>
          </p:cNvSpPr>
          <p:nvPr/>
        </p:nvSpPr>
        <p:spPr>
          <a:xfrm>
            <a:off x="8661015" y="6620493"/>
            <a:ext cx="3530985" cy="237507"/>
          </a:xfrm>
          <a:prstGeom prst="rect">
            <a:avLst/>
          </a:prstGeom>
          <a:no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©2024 The Nelrod Company, Fort Worth, Texas 76107</a:t>
            </a:r>
          </a:p>
        </p:txBody>
      </p:sp>
      <p:pic>
        <p:nvPicPr>
          <p:cNvPr id="8" name="Picture 7" descr="A picture containing icon&#10;&#10;Description automatically generated">
            <a:extLst>
              <a:ext uri="{FF2B5EF4-FFF2-40B4-BE49-F238E27FC236}">
                <a16:creationId xmlns:a16="http://schemas.microsoft.com/office/drawing/2014/main" id="{BF195816-EA6F-42A4-B8B7-A9C28BFA1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371" y="896175"/>
            <a:ext cx="3832937" cy="611048"/>
          </a:xfrm>
          <a:prstGeom prst="rect">
            <a:avLst/>
          </a:prstGeom>
        </p:spPr>
      </p:pic>
    </p:spTree>
    <p:extLst>
      <p:ext uri="{BB962C8B-B14F-4D97-AF65-F5344CB8AC3E}">
        <p14:creationId xmlns:p14="http://schemas.microsoft.com/office/powerpoint/2010/main" val="1069400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7836A3B-9656-E788-87B8-354D91AB3FFD}"/>
              </a:ext>
            </a:extLst>
          </p:cNvPr>
          <p:cNvSpPr>
            <a:spLocks noGrp="1"/>
          </p:cNvSpPr>
          <p:nvPr>
            <p:ph idx="1"/>
          </p:nvPr>
        </p:nvSpPr>
        <p:spPr/>
        <p:txBody>
          <a:bodyPr/>
          <a:lstStyle/>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HUD uses both terms to track compliance</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HUD has used the terms interchangeably</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HUD has determined not to define the difference between these two terms but rather to increase the emphasis on outcomes as a result of these efforts</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“BEST EFFORTS” AND “TO THE GREATEST EXTENT FEASIBLE”</a:t>
            </a:r>
          </a:p>
        </p:txBody>
      </p:sp>
    </p:spTree>
    <p:extLst>
      <p:ext uri="{BB962C8B-B14F-4D97-AF65-F5344CB8AC3E}">
        <p14:creationId xmlns:p14="http://schemas.microsoft.com/office/powerpoint/2010/main" val="31160844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6C1D-70A1-E238-F69E-33ABD575572C}"/>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2 CFR 200</a:t>
            </a:r>
          </a:p>
        </p:txBody>
      </p:sp>
      <p:sp>
        <p:nvSpPr>
          <p:cNvPr id="3" name="Content Placeholder 2">
            <a:extLst>
              <a:ext uri="{FF2B5EF4-FFF2-40B4-BE49-F238E27FC236}">
                <a16:creationId xmlns:a16="http://schemas.microsoft.com/office/drawing/2014/main" id="{2EFC63F9-4200-FA3B-6AD0-CF530F14FF48}"/>
              </a:ext>
            </a:extLst>
          </p:cNvPr>
          <p:cNvSpPr>
            <a:spLocks noGrp="1"/>
          </p:cNvSpPr>
          <p:nvPr>
            <p:ph idx="1"/>
          </p:nvPr>
        </p:nvSpPr>
        <p:spPr/>
        <p:txBody>
          <a:bodyPr/>
          <a:lstStyle/>
          <a:p>
            <a:pPr marL="0" indent="0">
              <a:spcAft>
                <a:spcPts val="1800"/>
              </a:spcAft>
              <a:buNone/>
            </a:pPr>
            <a:r>
              <a:rPr lang="en-US" b="1" u="sng" dirty="0">
                <a:solidFill>
                  <a:schemeClr val="tx2"/>
                </a:solidFill>
              </a:rPr>
              <a:t>SUBPART A </a:t>
            </a:r>
            <a:r>
              <a:rPr lang="en-US" dirty="0"/>
              <a:t>- Acronyms and Definitions</a:t>
            </a:r>
          </a:p>
          <a:p>
            <a:pPr marL="0" indent="0">
              <a:spcAft>
                <a:spcPts val="1800"/>
              </a:spcAft>
              <a:buNone/>
            </a:pPr>
            <a:r>
              <a:rPr lang="en-US" b="1" u="sng" dirty="0">
                <a:solidFill>
                  <a:schemeClr val="tx2"/>
                </a:solidFill>
              </a:rPr>
              <a:t>SUBPART B </a:t>
            </a:r>
            <a:r>
              <a:rPr lang="en-US" dirty="0"/>
              <a:t>- General Provisions</a:t>
            </a:r>
          </a:p>
          <a:p>
            <a:pPr marL="2286000" indent="-2286000">
              <a:spcAft>
                <a:spcPts val="1800"/>
              </a:spcAft>
              <a:buNone/>
            </a:pPr>
            <a:r>
              <a:rPr lang="en-US" b="1" u="sng" dirty="0">
                <a:solidFill>
                  <a:schemeClr val="tx2"/>
                </a:solidFill>
              </a:rPr>
              <a:t>SUBPART C </a:t>
            </a:r>
            <a:r>
              <a:rPr lang="en-US" dirty="0"/>
              <a:t>– Pre-Federal Award Requirements and Contents of Federal Awards</a:t>
            </a:r>
          </a:p>
          <a:p>
            <a:pPr marL="0" indent="0">
              <a:spcAft>
                <a:spcPts val="1800"/>
              </a:spcAft>
              <a:buNone/>
            </a:pPr>
            <a:r>
              <a:rPr lang="en-US" b="1" u="sng" dirty="0">
                <a:solidFill>
                  <a:schemeClr val="tx2"/>
                </a:solidFill>
              </a:rPr>
              <a:t>SUBPART D </a:t>
            </a:r>
            <a:r>
              <a:rPr lang="en-US" dirty="0"/>
              <a:t>– Post Award Standards</a:t>
            </a:r>
          </a:p>
          <a:p>
            <a:pPr marL="0" indent="0">
              <a:spcAft>
                <a:spcPts val="1800"/>
              </a:spcAft>
              <a:buNone/>
            </a:pPr>
            <a:r>
              <a:rPr lang="en-US" b="1" u="sng" dirty="0">
                <a:solidFill>
                  <a:schemeClr val="tx2"/>
                </a:solidFill>
              </a:rPr>
              <a:t>SUBPART E </a:t>
            </a:r>
            <a:r>
              <a:rPr lang="en-US" dirty="0"/>
              <a:t>– Cost Principles</a:t>
            </a:r>
          </a:p>
          <a:p>
            <a:pPr marL="0" indent="0">
              <a:spcAft>
                <a:spcPts val="1800"/>
              </a:spcAft>
              <a:buNone/>
            </a:pPr>
            <a:r>
              <a:rPr lang="en-US" b="1" u="sng" dirty="0">
                <a:solidFill>
                  <a:schemeClr val="tx2"/>
                </a:solidFill>
              </a:rPr>
              <a:t>SUBPART F </a:t>
            </a:r>
            <a:r>
              <a:rPr lang="en-US" dirty="0"/>
              <a:t>– Audit Requirements</a:t>
            </a:r>
          </a:p>
        </p:txBody>
      </p:sp>
      <p:sp>
        <p:nvSpPr>
          <p:cNvPr id="4" name="Slide Number Placeholder 3">
            <a:extLst>
              <a:ext uri="{FF2B5EF4-FFF2-40B4-BE49-F238E27FC236}">
                <a16:creationId xmlns:a16="http://schemas.microsoft.com/office/drawing/2014/main" id="{3DB886EB-C2F0-1F69-F870-B50F057E8571}"/>
              </a:ext>
            </a:extLst>
          </p:cNvPr>
          <p:cNvSpPr>
            <a:spLocks noGrp="1"/>
          </p:cNvSpPr>
          <p:nvPr>
            <p:ph type="sldNum" sz="quarter" idx="12"/>
          </p:nvPr>
        </p:nvSpPr>
        <p:spPr/>
        <p:txBody>
          <a:bodyPr/>
          <a:lstStyle/>
          <a:p>
            <a:fld id="{AA73D2CB-2AC8-4A5F-BDD6-527F82BD513A}" type="slidenum">
              <a:rPr lang="en-US" smtClean="0"/>
              <a:pPr/>
              <a:t>100</a:t>
            </a:fld>
            <a:endParaRPr lang="en-US"/>
          </a:p>
        </p:txBody>
      </p:sp>
    </p:spTree>
    <p:extLst>
      <p:ext uri="{BB962C8B-B14F-4D97-AF65-F5344CB8AC3E}">
        <p14:creationId xmlns:p14="http://schemas.microsoft.com/office/powerpoint/2010/main" val="28858127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6C1D-70A1-E238-F69E-33ABD575572C}"/>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2 CFR 200, Subpart D</a:t>
            </a:r>
          </a:p>
        </p:txBody>
      </p:sp>
      <p:sp>
        <p:nvSpPr>
          <p:cNvPr id="3" name="Content Placeholder 2">
            <a:extLst>
              <a:ext uri="{FF2B5EF4-FFF2-40B4-BE49-F238E27FC236}">
                <a16:creationId xmlns:a16="http://schemas.microsoft.com/office/drawing/2014/main" id="{2EFC63F9-4200-FA3B-6AD0-CF530F14FF48}"/>
              </a:ext>
            </a:extLst>
          </p:cNvPr>
          <p:cNvSpPr>
            <a:spLocks noGrp="1"/>
          </p:cNvSpPr>
          <p:nvPr>
            <p:ph idx="1"/>
          </p:nvPr>
        </p:nvSpPr>
        <p:spPr/>
        <p:txBody>
          <a:bodyPr/>
          <a:lstStyle/>
          <a:p>
            <a:pPr marL="0" indent="0">
              <a:spcAft>
                <a:spcPts val="1800"/>
              </a:spcAft>
              <a:buNone/>
            </a:pPr>
            <a:r>
              <a:rPr lang="en-US" b="1" u="sng" dirty="0">
                <a:solidFill>
                  <a:schemeClr val="tx2"/>
                </a:solidFill>
              </a:rPr>
              <a:t>200.317</a:t>
            </a:r>
            <a:r>
              <a:rPr lang="en-US" dirty="0"/>
              <a:t>- Procurement by States</a:t>
            </a:r>
          </a:p>
          <a:p>
            <a:pPr marL="0" indent="0">
              <a:spcAft>
                <a:spcPts val="1800"/>
              </a:spcAft>
              <a:buNone/>
            </a:pPr>
            <a:r>
              <a:rPr lang="en-US" b="1" u="sng" dirty="0">
                <a:solidFill>
                  <a:schemeClr val="tx2"/>
                </a:solidFill>
              </a:rPr>
              <a:t>200.318</a:t>
            </a:r>
            <a:r>
              <a:rPr lang="en-US" dirty="0"/>
              <a:t> - General Standards</a:t>
            </a:r>
          </a:p>
          <a:p>
            <a:pPr marL="0" indent="0">
              <a:spcAft>
                <a:spcPts val="1800"/>
              </a:spcAft>
              <a:buNone/>
            </a:pPr>
            <a:r>
              <a:rPr lang="en-US" b="1" u="sng" dirty="0">
                <a:solidFill>
                  <a:schemeClr val="tx2"/>
                </a:solidFill>
              </a:rPr>
              <a:t>200.319</a:t>
            </a:r>
            <a:r>
              <a:rPr lang="en-US" dirty="0"/>
              <a:t> – Competition</a:t>
            </a:r>
          </a:p>
          <a:p>
            <a:pPr marL="0" indent="0">
              <a:spcAft>
                <a:spcPts val="1800"/>
              </a:spcAft>
              <a:buNone/>
            </a:pPr>
            <a:r>
              <a:rPr lang="en-US" b="1" u="sng" dirty="0">
                <a:solidFill>
                  <a:schemeClr val="tx2"/>
                </a:solidFill>
              </a:rPr>
              <a:t>200.320</a:t>
            </a:r>
            <a:r>
              <a:rPr lang="en-US" b="1" dirty="0">
                <a:solidFill>
                  <a:schemeClr val="tx2"/>
                </a:solidFill>
              </a:rPr>
              <a:t> </a:t>
            </a:r>
            <a:r>
              <a:rPr lang="en-US" dirty="0"/>
              <a:t>– Methods</a:t>
            </a:r>
          </a:p>
          <a:p>
            <a:pPr marL="0" indent="0">
              <a:spcAft>
                <a:spcPts val="1800"/>
              </a:spcAft>
              <a:buNone/>
            </a:pPr>
            <a:r>
              <a:rPr lang="en-US" b="1" u="sng" dirty="0">
                <a:solidFill>
                  <a:schemeClr val="tx2"/>
                </a:solidFill>
              </a:rPr>
              <a:t>200.321</a:t>
            </a:r>
            <a:r>
              <a:rPr lang="en-US" dirty="0"/>
              <a:t> – MBE, WBE, LSAF</a:t>
            </a:r>
          </a:p>
          <a:p>
            <a:endParaRPr lang="en-US" dirty="0"/>
          </a:p>
        </p:txBody>
      </p:sp>
      <p:sp>
        <p:nvSpPr>
          <p:cNvPr id="4" name="Slide Number Placeholder 3">
            <a:extLst>
              <a:ext uri="{FF2B5EF4-FFF2-40B4-BE49-F238E27FC236}">
                <a16:creationId xmlns:a16="http://schemas.microsoft.com/office/drawing/2014/main" id="{3DB886EB-C2F0-1F69-F870-B50F057E8571}"/>
              </a:ext>
            </a:extLst>
          </p:cNvPr>
          <p:cNvSpPr>
            <a:spLocks noGrp="1"/>
          </p:cNvSpPr>
          <p:nvPr>
            <p:ph type="sldNum" sz="quarter" idx="12"/>
          </p:nvPr>
        </p:nvSpPr>
        <p:spPr/>
        <p:txBody>
          <a:bodyPr/>
          <a:lstStyle/>
          <a:p>
            <a:fld id="{AA73D2CB-2AC8-4A5F-BDD6-527F82BD513A}" type="slidenum">
              <a:rPr lang="en-US" smtClean="0"/>
              <a:pPr/>
              <a:t>101</a:t>
            </a:fld>
            <a:endParaRPr lang="en-US"/>
          </a:p>
        </p:txBody>
      </p:sp>
    </p:spTree>
    <p:extLst>
      <p:ext uri="{BB962C8B-B14F-4D97-AF65-F5344CB8AC3E}">
        <p14:creationId xmlns:p14="http://schemas.microsoft.com/office/powerpoint/2010/main" val="3651607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6C1D-70A1-E238-F69E-33ABD575572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2 CFR 200</a:t>
            </a:r>
          </a:p>
        </p:txBody>
      </p:sp>
      <p:sp>
        <p:nvSpPr>
          <p:cNvPr id="3" name="Content Placeholder 2">
            <a:extLst>
              <a:ext uri="{FF2B5EF4-FFF2-40B4-BE49-F238E27FC236}">
                <a16:creationId xmlns:a16="http://schemas.microsoft.com/office/drawing/2014/main" id="{2EFC63F9-4200-FA3B-6AD0-CF530F14FF48}"/>
              </a:ext>
            </a:extLst>
          </p:cNvPr>
          <p:cNvSpPr>
            <a:spLocks noGrp="1"/>
          </p:cNvSpPr>
          <p:nvPr>
            <p:ph idx="1"/>
          </p:nvPr>
        </p:nvSpPr>
        <p:spPr/>
        <p:txBody>
          <a:bodyPr/>
          <a:lstStyle/>
          <a:p>
            <a:pPr marL="0" indent="0">
              <a:spcAft>
                <a:spcPts val="1800"/>
              </a:spcAft>
              <a:buNone/>
            </a:pPr>
            <a:r>
              <a:rPr lang="en-US" b="1" u="sng" dirty="0">
                <a:solidFill>
                  <a:schemeClr val="tx2"/>
                </a:solidFill>
              </a:rPr>
              <a:t>200.322 </a:t>
            </a:r>
            <a:r>
              <a:rPr lang="en-US" dirty="0"/>
              <a:t>- Procurement of Recovered Materials</a:t>
            </a:r>
          </a:p>
          <a:p>
            <a:pPr marL="0" indent="0">
              <a:spcAft>
                <a:spcPts val="1800"/>
              </a:spcAft>
              <a:buNone/>
            </a:pPr>
            <a:r>
              <a:rPr lang="en-US" b="1" u="sng" dirty="0">
                <a:solidFill>
                  <a:schemeClr val="tx2"/>
                </a:solidFill>
              </a:rPr>
              <a:t>200.323</a:t>
            </a:r>
            <a:r>
              <a:rPr lang="en-US" dirty="0"/>
              <a:t> - Contract Cost and Price</a:t>
            </a:r>
          </a:p>
          <a:p>
            <a:pPr marL="1714500" indent="-1714500">
              <a:spcAft>
                <a:spcPts val="1800"/>
              </a:spcAft>
              <a:buNone/>
            </a:pPr>
            <a:r>
              <a:rPr lang="en-US" b="1" u="sng" dirty="0">
                <a:solidFill>
                  <a:schemeClr val="tx2"/>
                </a:solidFill>
              </a:rPr>
              <a:t>200.324 </a:t>
            </a:r>
            <a:r>
              <a:rPr lang="en-US" dirty="0"/>
              <a:t>– Federal Awarding Agency or Pass-Through Entity Review</a:t>
            </a:r>
          </a:p>
          <a:p>
            <a:pPr marL="0" indent="0">
              <a:spcAft>
                <a:spcPts val="1800"/>
              </a:spcAft>
              <a:buNone/>
            </a:pPr>
            <a:r>
              <a:rPr lang="en-US" b="1" u="sng" dirty="0">
                <a:solidFill>
                  <a:schemeClr val="tx2"/>
                </a:solidFill>
              </a:rPr>
              <a:t>200.325 </a:t>
            </a:r>
            <a:r>
              <a:rPr lang="en-US" dirty="0"/>
              <a:t>– Bonding Requirements</a:t>
            </a:r>
          </a:p>
          <a:p>
            <a:pPr marL="0" indent="0">
              <a:spcAft>
                <a:spcPts val="1800"/>
              </a:spcAft>
              <a:buNone/>
            </a:pPr>
            <a:r>
              <a:rPr lang="en-US" b="1" u="sng" dirty="0">
                <a:solidFill>
                  <a:schemeClr val="tx2"/>
                </a:solidFill>
              </a:rPr>
              <a:t>200.326</a:t>
            </a:r>
            <a:r>
              <a:rPr lang="en-US" dirty="0"/>
              <a:t> – Contract Provisions</a:t>
            </a:r>
          </a:p>
          <a:p>
            <a:endParaRPr lang="en-US" dirty="0"/>
          </a:p>
        </p:txBody>
      </p:sp>
      <p:sp>
        <p:nvSpPr>
          <p:cNvPr id="4" name="Slide Number Placeholder 3">
            <a:extLst>
              <a:ext uri="{FF2B5EF4-FFF2-40B4-BE49-F238E27FC236}">
                <a16:creationId xmlns:a16="http://schemas.microsoft.com/office/drawing/2014/main" id="{3DB886EB-C2F0-1F69-F870-B50F057E8571}"/>
              </a:ext>
            </a:extLst>
          </p:cNvPr>
          <p:cNvSpPr>
            <a:spLocks noGrp="1"/>
          </p:cNvSpPr>
          <p:nvPr>
            <p:ph type="sldNum" sz="quarter" idx="12"/>
          </p:nvPr>
        </p:nvSpPr>
        <p:spPr/>
        <p:txBody>
          <a:bodyPr/>
          <a:lstStyle/>
          <a:p>
            <a:fld id="{AA73D2CB-2AC8-4A5F-BDD6-527F82BD513A}" type="slidenum">
              <a:rPr lang="en-US" smtClean="0"/>
              <a:pPr/>
              <a:t>102</a:t>
            </a:fld>
            <a:endParaRPr lang="en-US"/>
          </a:p>
        </p:txBody>
      </p:sp>
    </p:spTree>
    <p:extLst>
      <p:ext uri="{BB962C8B-B14F-4D97-AF65-F5344CB8AC3E}">
        <p14:creationId xmlns:p14="http://schemas.microsoft.com/office/powerpoint/2010/main" val="29757633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38F173-935F-4CDD-B7BA-67C928A3E2CE}"/>
              </a:ext>
            </a:extLst>
          </p:cNvPr>
          <p:cNvSpPr txBox="1"/>
          <p:nvPr/>
        </p:nvSpPr>
        <p:spPr>
          <a:xfrm>
            <a:off x="396875" y="711200"/>
            <a:ext cx="5184775" cy="586105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b="1" dirty="0">
                <a:solidFill>
                  <a:schemeClr val="tx1">
                    <a:lumMod val="75000"/>
                    <a:lumOff val="25000"/>
                  </a:schemeClr>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HUD HANDBOOK 7460.8 REV 2</a:t>
            </a:r>
          </a:p>
          <a:p>
            <a:pPr algn="ctr">
              <a:lnSpc>
                <a:spcPct val="90000"/>
              </a:lnSpc>
              <a:spcBef>
                <a:spcPct val="0"/>
              </a:spcBef>
              <a:spcAft>
                <a:spcPts val="600"/>
              </a:spcAft>
            </a:pPr>
            <a:r>
              <a:rPr lang="en-US" sz="2400" b="1" i="1" dirty="0">
                <a:solidFill>
                  <a:schemeClr val="tx2"/>
                </a:solidFill>
                <a:latin typeface="Segoe UI" panose="020B0502040204020203" pitchFamily="34" charset="0"/>
                <a:ea typeface="+mj-ea"/>
                <a:cs typeface="Segoe UI" panose="020B0502040204020203" pitchFamily="34" charset="0"/>
              </a:rPr>
              <a:t>PROCUREMENT HANDBOOK</a:t>
            </a:r>
          </a:p>
          <a:p>
            <a:pPr algn="ctr">
              <a:lnSpc>
                <a:spcPct val="90000"/>
              </a:lnSpc>
              <a:spcBef>
                <a:spcPct val="0"/>
              </a:spcBef>
              <a:spcAft>
                <a:spcPts val="600"/>
              </a:spcAft>
            </a:pPr>
            <a:endParaRPr lang="en-US" sz="2400" b="1" dirty="0">
              <a:solidFill>
                <a:schemeClr val="tx1">
                  <a:lumMod val="75000"/>
                  <a:lumOff val="25000"/>
                </a:schemeClr>
              </a:solidFill>
              <a:latin typeface="Segoe UI" panose="020B0502040204020203" pitchFamily="34" charset="0"/>
              <a:ea typeface="+mj-ea"/>
              <a:cs typeface="Segoe UI" panose="020B0502040204020203" pitchFamily="34" charset="0"/>
            </a:endParaRPr>
          </a:p>
          <a:p>
            <a:pPr>
              <a:lnSpc>
                <a:spcPct val="90000"/>
              </a:lnSpc>
              <a:spcBef>
                <a:spcPct val="0"/>
              </a:spcBef>
              <a:spcAft>
                <a:spcPts val="600"/>
              </a:spcAft>
            </a:pPr>
            <a:r>
              <a:rPr lang="en-US" sz="2600" dirty="0">
                <a:solidFill>
                  <a:schemeClr val="tx1">
                    <a:lumMod val="85000"/>
                    <a:lumOff val="15000"/>
                  </a:schemeClr>
                </a:solidFill>
                <a:latin typeface="Segoe UI" panose="020B0502040204020203" pitchFamily="34" charset="0"/>
                <a:ea typeface="+mj-ea"/>
                <a:cs typeface="Segoe UI" panose="020B0502040204020203" pitchFamily="34" charset="0"/>
              </a:rPr>
              <a:t>Provides operational requirements and guidance on procurement for:</a:t>
            </a:r>
          </a:p>
          <a:p>
            <a:pPr marL="742950" lvl="1" indent="-285750">
              <a:lnSpc>
                <a:spcPct val="90000"/>
              </a:lnSpc>
              <a:spcBef>
                <a:spcPts val="1200"/>
              </a:spcBef>
              <a:spcAft>
                <a:spcPts val="600"/>
              </a:spcAft>
              <a:buFont typeface="Wingdings" panose="05000000000000000000" pitchFamily="2" charset="2"/>
              <a:buChar char="§"/>
            </a:pPr>
            <a:r>
              <a:rPr lang="en-US" sz="2600" dirty="0">
                <a:solidFill>
                  <a:schemeClr val="tx1">
                    <a:lumMod val="85000"/>
                    <a:lumOff val="15000"/>
                  </a:schemeClr>
                </a:solidFill>
                <a:latin typeface="Segoe UI" panose="020B0502040204020203" pitchFamily="34" charset="0"/>
                <a:ea typeface="+mj-ea"/>
                <a:cs typeface="Segoe UI" panose="020B0502040204020203" pitchFamily="34" charset="0"/>
              </a:rPr>
              <a:t>Capital Fund Grants</a:t>
            </a:r>
          </a:p>
          <a:p>
            <a:pPr marL="742950" lvl="1" indent="-285750">
              <a:lnSpc>
                <a:spcPct val="90000"/>
              </a:lnSpc>
              <a:spcBef>
                <a:spcPts val="1200"/>
              </a:spcBef>
              <a:spcAft>
                <a:spcPts val="600"/>
              </a:spcAft>
              <a:buFont typeface="Wingdings" panose="05000000000000000000" pitchFamily="2" charset="2"/>
              <a:buChar char="§"/>
            </a:pPr>
            <a:r>
              <a:rPr lang="en-US" sz="2600" dirty="0">
                <a:solidFill>
                  <a:schemeClr val="tx1">
                    <a:lumMod val="85000"/>
                    <a:lumOff val="15000"/>
                  </a:schemeClr>
                </a:solidFill>
                <a:latin typeface="Segoe UI" panose="020B0502040204020203" pitchFamily="34" charset="0"/>
                <a:ea typeface="+mj-ea"/>
                <a:cs typeface="Segoe UI" panose="020B0502040204020203" pitchFamily="34" charset="0"/>
              </a:rPr>
              <a:t>Operating Fund Grants</a:t>
            </a:r>
          </a:p>
          <a:p>
            <a:pPr marL="742950" lvl="1" indent="-285750">
              <a:lnSpc>
                <a:spcPct val="90000"/>
              </a:lnSpc>
              <a:spcBef>
                <a:spcPts val="1200"/>
              </a:spcBef>
              <a:spcAft>
                <a:spcPts val="600"/>
              </a:spcAft>
              <a:buFont typeface="Wingdings" panose="05000000000000000000" pitchFamily="2" charset="2"/>
              <a:buChar char="§"/>
            </a:pPr>
            <a:r>
              <a:rPr lang="en-US" sz="2600" dirty="0">
                <a:solidFill>
                  <a:schemeClr val="tx1">
                    <a:lumMod val="85000"/>
                    <a:lumOff val="15000"/>
                  </a:schemeClr>
                </a:solidFill>
                <a:latin typeface="Segoe UI" panose="020B0502040204020203" pitchFamily="34" charset="0"/>
                <a:ea typeface="+mj-ea"/>
                <a:cs typeface="Segoe UI" panose="020B0502040204020203" pitchFamily="34" charset="0"/>
              </a:rPr>
              <a:t>Development</a:t>
            </a:r>
          </a:p>
          <a:p>
            <a:pPr marL="742950" lvl="1" indent="-285750">
              <a:lnSpc>
                <a:spcPct val="90000"/>
              </a:lnSpc>
              <a:spcBef>
                <a:spcPts val="1200"/>
              </a:spcBef>
              <a:spcAft>
                <a:spcPts val="600"/>
              </a:spcAft>
              <a:buFont typeface="Wingdings" panose="05000000000000000000" pitchFamily="2" charset="2"/>
              <a:buChar char="§"/>
            </a:pPr>
            <a:r>
              <a:rPr lang="en-US" sz="2600" dirty="0">
                <a:solidFill>
                  <a:schemeClr val="tx1">
                    <a:lumMod val="85000"/>
                    <a:lumOff val="15000"/>
                  </a:schemeClr>
                </a:solidFill>
                <a:latin typeface="Segoe UI" panose="020B0502040204020203" pitchFamily="34" charset="0"/>
                <a:ea typeface="+mj-ea"/>
                <a:cs typeface="Segoe UI" panose="020B0502040204020203" pitchFamily="34" charset="0"/>
              </a:rPr>
              <a:t>Other</a:t>
            </a:r>
          </a:p>
        </p:txBody>
      </p:sp>
      <p:grpSp>
        <p:nvGrpSpPr>
          <p:cNvPr id="21" name="Group 20">
            <a:extLst>
              <a:ext uri="{FF2B5EF4-FFF2-40B4-BE49-F238E27FC236}">
                <a16:creationId xmlns:a16="http://schemas.microsoft.com/office/drawing/2014/main" id="{3DF65D27-BE54-4D64-887F-F92A0B1CD905}"/>
              </a:ext>
            </a:extLst>
          </p:cNvPr>
          <p:cNvGrpSpPr/>
          <p:nvPr/>
        </p:nvGrpSpPr>
        <p:grpSpPr>
          <a:xfrm>
            <a:off x="5848350" y="2225675"/>
            <a:ext cx="5699125" cy="1371600"/>
            <a:chOff x="6096000" y="2082800"/>
            <a:chExt cx="5699125" cy="1371600"/>
          </a:xfrm>
        </p:grpSpPr>
        <p:grpSp>
          <p:nvGrpSpPr>
            <p:cNvPr id="3" name="Group 2">
              <a:extLst>
                <a:ext uri="{FF2B5EF4-FFF2-40B4-BE49-F238E27FC236}">
                  <a16:creationId xmlns:a16="http://schemas.microsoft.com/office/drawing/2014/main" id="{AC589DCF-0404-4379-923B-2C0381E95AD5}"/>
                </a:ext>
              </a:extLst>
            </p:cNvPr>
            <p:cNvGrpSpPr/>
            <p:nvPr/>
          </p:nvGrpSpPr>
          <p:grpSpPr>
            <a:xfrm>
              <a:off x="6096000" y="2082800"/>
              <a:ext cx="5699125" cy="1371600"/>
              <a:chOff x="6096000" y="2082800"/>
              <a:chExt cx="5699125" cy="1371600"/>
            </a:xfrm>
          </p:grpSpPr>
          <p:sp>
            <p:nvSpPr>
              <p:cNvPr id="7" name="Rectangle 6">
                <a:extLst>
                  <a:ext uri="{FF2B5EF4-FFF2-40B4-BE49-F238E27FC236}">
                    <a16:creationId xmlns:a16="http://schemas.microsoft.com/office/drawing/2014/main" id="{B1F8E94B-1A6D-4A2E-BDFF-84381836BC72}"/>
                  </a:ext>
                </a:extLst>
              </p:cNvPr>
              <p:cNvSpPr/>
              <p:nvPr/>
            </p:nvSpPr>
            <p:spPr>
              <a:xfrm>
                <a:off x="6096000" y="2082800"/>
                <a:ext cx="1371600" cy="1371600"/>
              </a:xfrm>
              <a:prstGeom prst="rect">
                <a:avLst/>
              </a:prstGeom>
              <a:solidFill>
                <a:schemeClr val="tx1">
                  <a:lumMod val="65000"/>
                  <a:lumOff val="3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6CDD6A5-45C9-4E0E-A924-FF6FAD21F221}"/>
                  </a:ext>
                </a:extLst>
              </p:cNvPr>
              <p:cNvSpPr txBox="1"/>
              <p:nvPr/>
            </p:nvSpPr>
            <p:spPr>
              <a:xfrm>
                <a:off x="7591425" y="2311400"/>
                <a:ext cx="4203700" cy="830997"/>
              </a:xfrm>
              <a:prstGeom prst="rect">
                <a:avLst/>
              </a:prstGeom>
              <a:noFill/>
            </p:spPr>
            <p:txBody>
              <a:bodyPr wrap="square" rtlCol="0">
                <a:spAutoFit/>
              </a:bodyPr>
              <a:lstStyle/>
              <a:p>
                <a:r>
                  <a:rPr lang="en-US" sz="2400" dirty="0">
                    <a:solidFill>
                      <a:schemeClr val="tx1">
                        <a:lumMod val="85000"/>
                        <a:lumOff val="15000"/>
                      </a:schemeClr>
                    </a:solidFill>
                    <a:latin typeface="Segoe UI" panose="020B0502040204020203" pitchFamily="34" charset="0"/>
                    <a:cs typeface="Segoe UI" panose="020B0502040204020203" pitchFamily="34" charset="0"/>
                  </a:rPr>
                  <a:t>Reviewed for compliance with </a:t>
                </a:r>
              </a:p>
              <a:p>
                <a:r>
                  <a:rPr lang="en-US" sz="2400" dirty="0">
                    <a:solidFill>
                      <a:schemeClr val="tx1">
                        <a:lumMod val="85000"/>
                        <a:lumOff val="15000"/>
                      </a:schemeClr>
                    </a:solidFill>
                    <a:latin typeface="Segoe UI" panose="020B0502040204020203" pitchFamily="34" charset="0"/>
                    <a:cs typeface="Segoe UI" panose="020B0502040204020203" pitchFamily="34" charset="0"/>
                  </a:rPr>
                  <a:t>State law</a:t>
                </a:r>
              </a:p>
            </p:txBody>
          </p:sp>
        </p:grpSp>
        <p:pic>
          <p:nvPicPr>
            <p:cNvPr id="17" name="Graphic 16" descr="Books on shelf with solid fill">
              <a:extLst>
                <a:ext uri="{FF2B5EF4-FFF2-40B4-BE49-F238E27FC236}">
                  <a16:creationId xmlns:a16="http://schemas.microsoft.com/office/drawing/2014/main" id="{02A4148D-3517-4323-8EB5-FC8A991B1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24600" y="2311400"/>
              <a:ext cx="914400" cy="914400"/>
            </a:xfrm>
            <a:prstGeom prst="rect">
              <a:avLst/>
            </a:prstGeom>
          </p:spPr>
        </p:pic>
      </p:grpSp>
      <p:grpSp>
        <p:nvGrpSpPr>
          <p:cNvPr id="20" name="Group 19">
            <a:extLst>
              <a:ext uri="{FF2B5EF4-FFF2-40B4-BE49-F238E27FC236}">
                <a16:creationId xmlns:a16="http://schemas.microsoft.com/office/drawing/2014/main" id="{408CF628-170B-48D4-915B-AEE9A1F294E4}"/>
              </a:ext>
            </a:extLst>
          </p:cNvPr>
          <p:cNvGrpSpPr/>
          <p:nvPr/>
        </p:nvGrpSpPr>
        <p:grpSpPr>
          <a:xfrm>
            <a:off x="5848350" y="3597275"/>
            <a:ext cx="5776691" cy="1371600"/>
            <a:chOff x="6096000" y="3454400"/>
            <a:chExt cx="5776691" cy="1371600"/>
          </a:xfrm>
        </p:grpSpPr>
        <p:sp>
          <p:nvSpPr>
            <p:cNvPr id="8" name="Rectangle 7">
              <a:extLst>
                <a:ext uri="{FF2B5EF4-FFF2-40B4-BE49-F238E27FC236}">
                  <a16:creationId xmlns:a16="http://schemas.microsoft.com/office/drawing/2014/main" id="{95A50043-DB2A-4809-BA07-F9B771FD4079}"/>
                </a:ext>
              </a:extLst>
            </p:cNvPr>
            <p:cNvSpPr/>
            <p:nvPr/>
          </p:nvSpPr>
          <p:spPr>
            <a:xfrm>
              <a:off x="6096000" y="3454400"/>
              <a:ext cx="1371600" cy="1371600"/>
            </a:xfrm>
            <a:prstGeom prst="rect">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A4E0CE4-542F-4E3A-9037-BFDEC1E83073}"/>
                </a:ext>
              </a:extLst>
            </p:cNvPr>
            <p:cNvSpPr txBox="1"/>
            <p:nvPr/>
          </p:nvSpPr>
          <p:spPr>
            <a:xfrm>
              <a:off x="7668991" y="3676996"/>
              <a:ext cx="4203700" cy="830997"/>
            </a:xfrm>
            <a:prstGeom prst="rect">
              <a:avLst/>
            </a:prstGeom>
            <a:noFill/>
          </p:spPr>
          <p:txBody>
            <a:bodyPr wrap="square" rtlCol="0">
              <a:spAutoFit/>
            </a:bodyPr>
            <a:lstStyle/>
            <a:p>
              <a:r>
                <a:rPr lang="en-US" sz="2400" dirty="0">
                  <a:solidFill>
                    <a:schemeClr val="tx1">
                      <a:lumMod val="85000"/>
                      <a:lumOff val="15000"/>
                    </a:schemeClr>
                  </a:solidFill>
                  <a:latin typeface="Segoe UI" panose="020B0502040204020203" pitchFamily="34" charset="0"/>
                  <a:cs typeface="Segoe UI" panose="020B0502040204020203" pitchFamily="34" charset="0"/>
                </a:rPr>
                <a:t>Operational procedures in addition to policies</a:t>
              </a:r>
            </a:p>
          </p:txBody>
        </p:sp>
        <p:pic>
          <p:nvPicPr>
            <p:cNvPr id="18" name="Graphic 17" descr="Closed book with solid fill">
              <a:extLst>
                <a:ext uri="{FF2B5EF4-FFF2-40B4-BE49-F238E27FC236}">
                  <a16:creationId xmlns:a16="http://schemas.microsoft.com/office/drawing/2014/main" id="{0BF99FC5-E3F9-4B18-9F98-9BB2FB47BA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24600" y="3683000"/>
              <a:ext cx="914400" cy="914400"/>
            </a:xfrm>
            <a:prstGeom prst="rect">
              <a:avLst/>
            </a:prstGeom>
          </p:spPr>
        </p:pic>
      </p:grpSp>
      <p:grpSp>
        <p:nvGrpSpPr>
          <p:cNvPr id="11" name="Group 10">
            <a:extLst>
              <a:ext uri="{FF2B5EF4-FFF2-40B4-BE49-F238E27FC236}">
                <a16:creationId xmlns:a16="http://schemas.microsoft.com/office/drawing/2014/main" id="{0FE15C6B-A774-4D36-B2F5-782AACEEB43B}"/>
              </a:ext>
            </a:extLst>
          </p:cNvPr>
          <p:cNvGrpSpPr/>
          <p:nvPr/>
        </p:nvGrpSpPr>
        <p:grpSpPr>
          <a:xfrm>
            <a:off x="5848350" y="4968875"/>
            <a:ext cx="6259291" cy="1371600"/>
            <a:chOff x="6096000" y="4826000"/>
            <a:chExt cx="6014933" cy="1371600"/>
          </a:xfrm>
        </p:grpSpPr>
        <p:sp>
          <p:nvSpPr>
            <p:cNvPr id="9" name="Rectangle 8">
              <a:extLst>
                <a:ext uri="{FF2B5EF4-FFF2-40B4-BE49-F238E27FC236}">
                  <a16:creationId xmlns:a16="http://schemas.microsoft.com/office/drawing/2014/main" id="{EBC9F102-4751-4F10-A269-BB45C91637B5}"/>
                </a:ext>
              </a:extLst>
            </p:cNvPr>
            <p:cNvSpPr/>
            <p:nvPr/>
          </p:nvSpPr>
          <p:spPr>
            <a:xfrm>
              <a:off x="6096000" y="4826000"/>
              <a:ext cx="1318054" cy="1371600"/>
            </a:xfrm>
            <a:prstGeom prst="rect">
              <a:avLst/>
            </a:prstGeom>
            <a:solidFill>
              <a:schemeClr val="accent1">
                <a:lumMod val="50000"/>
                <a:alpha val="50196"/>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FEF3F2FE-FDB8-4403-BB26-799BB1DA17EA}"/>
                </a:ext>
              </a:extLst>
            </p:cNvPr>
            <p:cNvSpPr txBox="1"/>
            <p:nvPr/>
          </p:nvSpPr>
          <p:spPr>
            <a:xfrm>
              <a:off x="7587924" y="5053528"/>
              <a:ext cx="4523009" cy="830997"/>
            </a:xfrm>
            <a:prstGeom prst="rect">
              <a:avLst/>
            </a:prstGeom>
            <a:noFill/>
          </p:spPr>
          <p:txBody>
            <a:bodyPr wrap="square" rtlCol="0" anchor="ctr">
              <a:spAutoFit/>
            </a:bodyPr>
            <a:lstStyle/>
            <a:p>
              <a:r>
                <a:rPr lang="en-US" sz="2400" dirty="0">
                  <a:solidFill>
                    <a:schemeClr val="tx1">
                      <a:lumMod val="85000"/>
                      <a:lumOff val="15000"/>
                    </a:schemeClr>
                  </a:solidFill>
                  <a:latin typeface="Segoe UI" panose="020B0502040204020203" pitchFamily="34" charset="0"/>
                  <a:cs typeface="Segoe UI" panose="020B0502040204020203" pitchFamily="34" charset="0"/>
                </a:rPr>
                <a:t>Staff must follow all Procurement Policies and Procedures</a:t>
              </a:r>
            </a:p>
          </p:txBody>
        </p:sp>
        <p:pic>
          <p:nvPicPr>
            <p:cNvPr id="19" name="Graphic 18" descr="Customer review with solid fill">
              <a:extLst>
                <a:ext uri="{FF2B5EF4-FFF2-40B4-BE49-F238E27FC236}">
                  <a16:creationId xmlns:a16="http://schemas.microsoft.com/office/drawing/2014/main" id="{D1A846E7-A264-49BC-83FA-2BA6BC94D4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24600" y="5053528"/>
              <a:ext cx="914400" cy="914400"/>
            </a:xfrm>
            <a:prstGeom prst="rect">
              <a:avLst/>
            </a:prstGeom>
          </p:spPr>
        </p:pic>
      </p:grpSp>
      <p:grpSp>
        <p:nvGrpSpPr>
          <p:cNvPr id="22" name="Group 21">
            <a:extLst>
              <a:ext uri="{FF2B5EF4-FFF2-40B4-BE49-F238E27FC236}">
                <a16:creationId xmlns:a16="http://schemas.microsoft.com/office/drawing/2014/main" id="{B84C94A2-6F5C-496D-BEBB-E76D26EC7BC2}"/>
              </a:ext>
            </a:extLst>
          </p:cNvPr>
          <p:cNvGrpSpPr/>
          <p:nvPr/>
        </p:nvGrpSpPr>
        <p:grpSpPr>
          <a:xfrm>
            <a:off x="5848350" y="854075"/>
            <a:ext cx="5803900" cy="1371600"/>
            <a:chOff x="6096000" y="711200"/>
            <a:chExt cx="5803900" cy="1371600"/>
          </a:xfrm>
        </p:grpSpPr>
        <p:sp>
          <p:nvSpPr>
            <p:cNvPr id="5" name="Rectangle 4">
              <a:extLst>
                <a:ext uri="{FF2B5EF4-FFF2-40B4-BE49-F238E27FC236}">
                  <a16:creationId xmlns:a16="http://schemas.microsoft.com/office/drawing/2014/main" id="{F04DDD0F-2BE1-4DE1-877F-037BF644F18E}"/>
                </a:ext>
              </a:extLst>
            </p:cNvPr>
            <p:cNvSpPr/>
            <p:nvPr/>
          </p:nvSpPr>
          <p:spPr>
            <a:xfrm>
              <a:off x="6096000" y="711200"/>
              <a:ext cx="1371600" cy="1371600"/>
            </a:xfrm>
            <a:prstGeom prst="rect">
              <a:avLst/>
            </a:prstGeom>
            <a:solidFill>
              <a:schemeClr val="accent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F5A29B7A-83B1-4A86-AA1A-338FBA3E5CE0}"/>
                </a:ext>
              </a:extLst>
            </p:cNvPr>
            <p:cNvSpPr txBox="1"/>
            <p:nvPr/>
          </p:nvSpPr>
          <p:spPr>
            <a:xfrm>
              <a:off x="7591425" y="939800"/>
              <a:ext cx="4308475" cy="830997"/>
            </a:xfrm>
            <a:prstGeom prst="rect">
              <a:avLst/>
            </a:prstGeom>
            <a:noFill/>
          </p:spPr>
          <p:txBody>
            <a:bodyPr wrap="square" rtlCol="0">
              <a:spAutoFit/>
            </a:bodyPr>
            <a:lstStyle/>
            <a:p>
              <a:r>
                <a:rPr lang="en-US" sz="2400" dirty="0">
                  <a:solidFill>
                    <a:schemeClr val="tx1">
                      <a:lumMod val="85000"/>
                      <a:lumOff val="15000"/>
                    </a:schemeClr>
                  </a:solidFill>
                  <a:latin typeface="Segoe UI" panose="020B0502040204020203" pitchFamily="34" charset="0"/>
                  <a:cs typeface="Segoe UI" panose="020B0502040204020203" pitchFamily="34" charset="0"/>
                </a:rPr>
                <a:t>PHAs must have their own Procurement Policy</a:t>
              </a:r>
            </a:p>
          </p:txBody>
        </p:sp>
        <p:pic>
          <p:nvPicPr>
            <p:cNvPr id="12" name="Graphic 11" descr="Open book with solid fill">
              <a:extLst>
                <a:ext uri="{FF2B5EF4-FFF2-40B4-BE49-F238E27FC236}">
                  <a16:creationId xmlns:a16="http://schemas.microsoft.com/office/drawing/2014/main" id="{9D3905F6-97CA-47B5-AFE2-914952E48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24600" y="939800"/>
              <a:ext cx="914400" cy="914400"/>
            </a:xfrm>
            <a:prstGeom prst="rect">
              <a:avLst/>
            </a:prstGeom>
          </p:spPr>
        </p:pic>
      </p:grpSp>
    </p:spTree>
    <p:extLst>
      <p:ext uri="{BB962C8B-B14F-4D97-AF65-F5344CB8AC3E}">
        <p14:creationId xmlns:p14="http://schemas.microsoft.com/office/powerpoint/2010/main" val="344714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93FEA3-3F28-4D68-BF5F-525C9E6490EC}"/>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PURCHASING THRESHOLDS</a:t>
            </a:r>
          </a:p>
        </p:txBody>
      </p:sp>
      <p:sp>
        <p:nvSpPr>
          <p:cNvPr id="3" name="Oval 2">
            <a:extLst>
              <a:ext uri="{FF2B5EF4-FFF2-40B4-BE49-F238E27FC236}">
                <a16:creationId xmlns:a16="http://schemas.microsoft.com/office/drawing/2014/main" id="{FCC62932-008E-438B-973F-6727807B838B}"/>
              </a:ext>
            </a:extLst>
          </p:cNvPr>
          <p:cNvSpPr/>
          <p:nvPr/>
        </p:nvSpPr>
        <p:spPr>
          <a:xfrm>
            <a:off x="1050471" y="1920875"/>
            <a:ext cx="4572000" cy="4572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93AC3E-9EA3-4DFE-936D-A67AFA44920D}"/>
              </a:ext>
            </a:extLst>
          </p:cNvPr>
          <p:cNvSpPr/>
          <p:nvPr/>
        </p:nvSpPr>
        <p:spPr>
          <a:xfrm>
            <a:off x="6493331" y="1920875"/>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FDA8E9-AC2F-4238-A4F9-8EEC6570B7D2}"/>
              </a:ext>
            </a:extLst>
          </p:cNvPr>
          <p:cNvSpPr txBox="1"/>
          <p:nvPr/>
        </p:nvSpPr>
        <p:spPr>
          <a:xfrm>
            <a:off x="1841499" y="3346552"/>
            <a:ext cx="2989943" cy="523220"/>
          </a:xfrm>
          <a:prstGeom prst="rect">
            <a:avLst/>
          </a:prstGeom>
          <a:noFill/>
        </p:spPr>
        <p:txBody>
          <a:bodyPr wrap="square" rtlCol="0">
            <a:spAutoFit/>
          </a:bodyPr>
          <a:lstStyle/>
          <a:p>
            <a:pPr algn="ctr"/>
            <a:r>
              <a:rPr lang="en-US" sz="2800" b="1" dirty="0">
                <a:solidFill>
                  <a:schemeClr val="bg1"/>
                </a:solidFill>
                <a:latin typeface="Segoe UI" panose="020B0502040204020203" pitchFamily="34" charset="0"/>
                <a:cs typeface="Segoe UI" panose="020B0502040204020203" pitchFamily="34" charset="0"/>
              </a:rPr>
              <a:t>Micro-Purchase</a:t>
            </a:r>
          </a:p>
        </p:txBody>
      </p:sp>
      <p:sp>
        <p:nvSpPr>
          <p:cNvPr id="9" name="TextBox 8">
            <a:extLst>
              <a:ext uri="{FF2B5EF4-FFF2-40B4-BE49-F238E27FC236}">
                <a16:creationId xmlns:a16="http://schemas.microsoft.com/office/drawing/2014/main" id="{D661CE30-F6EF-429C-9011-7C6CC634ACA9}"/>
              </a:ext>
            </a:extLst>
          </p:cNvPr>
          <p:cNvSpPr txBox="1"/>
          <p:nvPr/>
        </p:nvSpPr>
        <p:spPr>
          <a:xfrm>
            <a:off x="7284358" y="3346552"/>
            <a:ext cx="2989943" cy="523220"/>
          </a:xfrm>
          <a:prstGeom prst="rect">
            <a:avLst/>
          </a:prstGeom>
          <a:noFill/>
        </p:spPr>
        <p:txBody>
          <a:bodyPr wrap="square" rtlCol="0">
            <a:spAutoFit/>
          </a:bodyPr>
          <a:lstStyle/>
          <a:p>
            <a:pPr algn="ctr"/>
            <a:r>
              <a:rPr lang="en-US" sz="2800" b="1" dirty="0">
                <a:solidFill>
                  <a:schemeClr val="bg1"/>
                </a:solidFill>
                <a:latin typeface="Segoe UI" panose="020B0502040204020203" pitchFamily="34" charset="0"/>
                <a:cs typeface="Segoe UI" panose="020B0502040204020203" pitchFamily="34" charset="0"/>
              </a:rPr>
              <a:t>Small Purchase</a:t>
            </a:r>
          </a:p>
        </p:txBody>
      </p:sp>
      <p:pic>
        <p:nvPicPr>
          <p:cNvPr id="7" name="Graphic 6" descr="Money with solid fill">
            <a:extLst>
              <a:ext uri="{FF2B5EF4-FFF2-40B4-BE49-F238E27FC236}">
                <a16:creationId xmlns:a16="http://schemas.microsoft.com/office/drawing/2014/main" id="{96B27116-7547-42A1-A65A-A74B958D3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9270" y="2411836"/>
            <a:ext cx="914400" cy="914400"/>
          </a:xfrm>
          <a:prstGeom prst="rect">
            <a:avLst/>
          </a:prstGeom>
        </p:spPr>
      </p:pic>
      <p:pic>
        <p:nvPicPr>
          <p:cNvPr id="11" name="Graphic 10" descr="Flying Money with solid fill">
            <a:extLst>
              <a:ext uri="{FF2B5EF4-FFF2-40B4-BE49-F238E27FC236}">
                <a16:creationId xmlns:a16="http://schemas.microsoft.com/office/drawing/2014/main" id="{A09A57FE-9A46-4C9F-92A6-D2B02FC9B9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22129" y="2411836"/>
            <a:ext cx="914400" cy="914400"/>
          </a:xfrm>
          <a:prstGeom prst="rect">
            <a:avLst/>
          </a:prstGeom>
        </p:spPr>
      </p:pic>
      <p:sp>
        <p:nvSpPr>
          <p:cNvPr id="13" name="TextBox 12">
            <a:extLst>
              <a:ext uri="{FF2B5EF4-FFF2-40B4-BE49-F238E27FC236}">
                <a16:creationId xmlns:a16="http://schemas.microsoft.com/office/drawing/2014/main" id="{214FDB5E-8A4B-4072-AA91-6C654A1C0C12}"/>
              </a:ext>
            </a:extLst>
          </p:cNvPr>
          <p:cNvSpPr txBox="1"/>
          <p:nvPr/>
        </p:nvSpPr>
        <p:spPr>
          <a:xfrm>
            <a:off x="1757463" y="4206875"/>
            <a:ext cx="3158014" cy="923330"/>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$10,000*</a:t>
            </a:r>
          </a:p>
        </p:txBody>
      </p:sp>
      <p:sp>
        <p:nvSpPr>
          <p:cNvPr id="15" name="TextBox 14">
            <a:extLst>
              <a:ext uri="{FF2B5EF4-FFF2-40B4-BE49-F238E27FC236}">
                <a16:creationId xmlns:a16="http://schemas.microsoft.com/office/drawing/2014/main" id="{930AF961-BB1A-443A-8FB5-5E32DFA8B280}"/>
              </a:ext>
            </a:extLst>
          </p:cNvPr>
          <p:cNvSpPr txBox="1"/>
          <p:nvPr/>
        </p:nvSpPr>
        <p:spPr>
          <a:xfrm>
            <a:off x="7186385" y="4206875"/>
            <a:ext cx="3185887" cy="923330"/>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$250,000</a:t>
            </a:r>
          </a:p>
        </p:txBody>
      </p:sp>
    </p:spTree>
    <p:extLst>
      <p:ext uri="{BB962C8B-B14F-4D97-AF65-F5344CB8AC3E}">
        <p14:creationId xmlns:p14="http://schemas.microsoft.com/office/powerpoint/2010/main" val="307828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1F76A-DFA1-4933-85B7-084D8517BD66}"/>
              </a:ext>
            </a:extLst>
          </p:cNvPr>
          <p:cNvSpPr txBox="1"/>
          <p:nvPr/>
        </p:nvSpPr>
        <p:spPr>
          <a:xfrm rot="20906779">
            <a:off x="7429996" y="201787"/>
            <a:ext cx="3524596" cy="1015663"/>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rPr>
              <a:t>HOLD UP!</a:t>
            </a:r>
            <a:endParaRPr lang="en-US" sz="8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90086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43DA51-CD61-4A57-A63D-FEC7AE73B55B}"/>
              </a:ext>
            </a:extLst>
          </p:cNvPr>
          <p:cNvGrpSpPr/>
          <p:nvPr/>
        </p:nvGrpSpPr>
        <p:grpSpPr>
          <a:xfrm>
            <a:off x="209572" y="2537988"/>
            <a:ext cx="3057503" cy="2884964"/>
            <a:chOff x="1373497" y="1783006"/>
            <a:chExt cx="1856507" cy="1775251"/>
          </a:xfrm>
        </p:grpSpPr>
        <p:sp>
          <p:nvSpPr>
            <p:cNvPr id="10" name="TextBox 9">
              <a:extLst>
                <a:ext uri="{FF2B5EF4-FFF2-40B4-BE49-F238E27FC236}">
                  <a16:creationId xmlns:a16="http://schemas.microsoft.com/office/drawing/2014/main" id="{53859F72-EEA8-420A-8B04-885F671F18F6}"/>
                </a:ext>
              </a:extLst>
            </p:cNvPr>
            <p:cNvSpPr txBox="1"/>
            <p:nvPr/>
          </p:nvSpPr>
          <p:spPr>
            <a:xfrm>
              <a:off x="1373497" y="3274173"/>
              <a:ext cx="1856507" cy="284084"/>
            </a:xfrm>
            <a:prstGeom prst="rect">
              <a:avLst/>
            </a:prstGeom>
            <a:noFill/>
          </p:spPr>
          <p:txBody>
            <a:bodyPr wrap="square" rtlCol="0" anchor="ctr">
              <a:spAutoFit/>
            </a:bodyPr>
            <a:lstStyle/>
            <a:p>
              <a:pPr algn="ctr"/>
              <a:r>
                <a:rPr lang="en-US" sz="2400" b="1" dirty="0">
                  <a:solidFill>
                    <a:schemeClr val="tx1">
                      <a:lumMod val="85000"/>
                      <a:lumOff val="15000"/>
                    </a:schemeClr>
                  </a:solidFill>
                  <a:latin typeface="Segoe UI" panose="020B0502040204020203" pitchFamily="34" charset="0"/>
                  <a:ea typeface="Segoe UI Black" panose="020B0A02040204020203" pitchFamily="34" charset="0"/>
                  <a:cs typeface="Segoe UI" panose="020B0502040204020203" pitchFamily="34" charset="0"/>
                </a:rPr>
                <a:t>THRESHOLDS</a:t>
              </a:r>
            </a:p>
          </p:txBody>
        </p:sp>
        <p:pic>
          <p:nvPicPr>
            <p:cNvPr id="12" name="Graphic 11" descr="Flying Money with solid fill">
              <a:extLst>
                <a:ext uri="{FF2B5EF4-FFF2-40B4-BE49-F238E27FC236}">
                  <a16:creationId xmlns:a16="http://schemas.microsoft.com/office/drawing/2014/main" id="{D93CAB42-9A4F-470E-8E2A-A44DEBB82B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83834" y="1783006"/>
              <a:ext cx="1371600" cy="1371600"/>
            </a:xfrm>
            <a:prstGeom prst="rect">
              <a:avLst/>
            </a:prstGeom>
          </p:spPr>
        </p:pic>
      </p:grpSp>
      <p:grpSp>
        <p:nvGrpSpPr>
          <p:cNvPr id="4" name="Group 3">
            <a:extLst>
              <a:ext uri="{FF2B5EF4-FFF2-40B4-BE49-F238E27FC236}">
                <a16:creationId xmlns:a16="http://schemas.microsoft.com/office/drawing/2014/main" id="{926C4716-F1C3-4234-A1AB-8DA9FE3676D9}"/>
              </a:ext>
            </a:extLst>
          </p:cNvPr>
          <p:cNvGrpSpPr/>
          <p:nvPr/>
        </p:nvGrpSpPr>
        <p:grpSpPr>
          <a:xfrm>
            <a:off x="2813009" y="2461618"/>
            <a:ext cx="3614247" cy="2975891"/>
            <a:chOff x="3675131" y="2441848"/>
            <a:chExt cx="2194560" cy="1831203"/>
          </a:xfrm>
        </p:grpSpPr>
        <p:sp>
          <p:nvSpPr>
            <p:cNvPr id="14" name="TextBox 13">
              <a:extLst>
                <a:ext uri="{FF2B5EF4-FFF2-40B4-BE49-F238E27FC236}">
                  <a16:creationId xmlns:a16="http://schemas.microsoft.com/office/drawing/2014/main" id="{9539E5FE-BA5C-4E5B-A68E-81F0AFF5581E}"/>
                </a:ext>
              </a:extLst>
            </p:cNvPr>
            <p:cNvSpPr txBox="1"/>
            <p:nvPr/>
          </p:nvSpPr>
          <p:spPr>
            <a:xfrm>
              <a:off x="3676274" y="3988967"/>
              <a:ext cx="2192274" cy="284084"/>
            </a:xfrm>
            <a:prstGeom prst="rect">
              <a:avLst/>
            </a:prstGeom>
            <a:noFill/>
          </p:spPr>
          <p:txBody>
            <a:bodyPr wrap="square" rtlCol="0" anchor="ctr">
              <a:spAutoFit/>
            </a:bodyPr>
            <a:lstStyle/>
            <a:p>
              <a:pPr algn="ctr"/>
              <a:r>
                <a:rPr lang="en-US" sz="2400" b="1" dirty="0">
                  <a:solidFill>
                    <a:schemeClr val="tx1">
                      <a:lumMod val="85000"/>
                      <a:lumOff val="15000"/>
                    </a:schemeClr>
                  </a:solidFill>
                  <a:latin typeface="Segoe UI" panose="020B0502040204020203" pitchFamily="34" charset="0"/>
                  <a:cs typeface="Segoe UI" panose="020B0502040204020203" pitchFamily="34" charset="0"/>
                </a:rPr>
                <a:t>TRANSPARENCY</a:t>
              </a:r>
            </a:p>
          </p:txBody>
        </p:sp>
        <p:pic>
          <p:nvPicPr>
            <p:cNvPr id="15" name="Graphic 14">
              <a:extLst>
                <a:ext uri="{FF2B5EF4-FFF2-40B4-BE49-F238E27FC236}">
                  <a16:creationId xmlns:a16="http://schemas.microsoft.com/office/drawing/2014/main" id="{07A885F7-AA27-49CD-A263-976C7A518E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75131" y="2441848"/>
              <a:ext cx="2194560" cy="1371599"/>
            </a:xfrm>
            <a:prstGeom prst="rect">
              <a:avLst/>
            </a:prstGeom>
          </p:spPr>
        </p:pic>
      </p:grpSp>
      <p:grpSp>
        <p:nvGrpSpPr>
          <p:cNvPr id="3" name="Group 2">
            <a:extLst>
              <a:ext uri="{FF2B5EF4-FFF2-40B4-BE49-F238E27FC236}">
                <a16:creationId xmlns:a16="http://schemas.microsoft.com/office/drawing/2014/main" id="{D62B5534-F6D1-4BD3-99B7-C5542623D9AA}"/>
              </a:ext>
            </a:extLst>
          </p:cNvPr>
          <p:cNvGrpSpPr/>
          <p:nvPr/>
        </p:nvGrpSpPr>
        <p:grpSpPr>
          <a:xfrm>
            <a:off x="5543407" y="2518938"/>
            <a:ext cx="3792472" cy="2884965"/>
            <a:chOff x="6268201" y="1783006"/>
            <a:chExt cx="2302778" cy="1775252"/>
          </a:xfrm>
        </p:grpSpPr>
        <p:sp>
          <p:nvSpPr>
            <p:cNvPr id="17" name="TextBox 16">
              <a:extLst>
                <a:ext uri="{FF2B5EF4-FFF2-40B4-BE49-F238E27FC236}">
                  <a16:creationId xmlns:a16="http://schemas.microsoft.com/office/drawing/2014/main" id="{582881BA-1841-4111-A36E-0D71FC9EBEC0}"/>
                </a:ext>
              </a:extLst>
            </p:cNvPr>
            <p:cNvSpPr txBox="1"/>
            <p:nvPr/>
          </p:nvSpPr>
          <p:spPr>
            <a:xfrm>
              <a:off x="6268201" y="3274174"/>
              <a:ext cx="2302778" cy="284084"/>
            </a:xfrm>
            <a:prstGeom prst="rect">
              <a:avLst/>
            </a:prstGeom>
            <a:noFill/>
          </p:spPr>
          <p:txBody>
            <a:bodyPr wrap="square" rtlCol="0" anchor="ctr">
              <a:spAutoFit/>
            </a:bodyPr>
            <a:lstStyle/>
            <a:p>
              <a:pPr algn="ctr"/>
              <a:r>
                <a:rPr lang="en-US" sz="2400" b="1" dirty="0">
                  <a:solidFill>
                    <a:schemeClr val="tx1">
                      <a:lumMod val="85000"/>
                      <a:lumOff val="15000"/>
                    </a:schemeClr>
                  </a:solidFill>
                  <a:latin typeface="Segoe UI" panose="020B0502040204020203" pitchFamily="34" charset="0"/>
                  <a:cs typeface="Segoe UI" panose="020B0502040204020203" pitchFamily="34" charset="0"/>
                </a:rPr>
                <a:t>BONDING</a:t>
              </a:r>
            </a:p>
          </p:txBody>
        </p:sp>
        <p:pic>
          <p:nvPicPr>
            <p:cNvPr id="18" name="Graphic 17" descr="Contract with solid fill">
              <a:extLst>
                <a:ext uri="{FF2B5EF4-FFF2-40B4-BE49-F238E27FC236}">
                  <a16:creationId xmlns:a16="http://schemas.microsoft.com/office/drawing/2014/main" id="{E286CD7E-18D2-4EE9-A88E-A82B7B3ABC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33790" y="1783006"/>
              <a:ext cx="1371600" cy="1371600"/>
            </a:xfrm>
            <a:prstGeom prst="rect">
              <a:avLst/>
            </a:prstGeom>
          </p:spPr>
        </p:pic>
      </p:grpSp>
      <p:grpSp>
        <p:nvGrpSpPr>
          <p:cNvPr id="2" name="Group 1">
            <a:extLst>
              <a:ext uri="{FF2B5EF4-FFF2-40B4-BE49-F238E27FC236}">
                <a16:creationId xmlns:a16="http://schemas.microsoft.com/office/drawing/2014/main" id="{402FC48C-C189-4DF8-8CDD-F08B4B0FDFEB}"/>
              </a:ext>
            </a:extLst>
          </p:cNvPr>
          <p:cNvGrpSpPr/>
          <p:nvPr/>
        </p:nvGrpSpPr>
        <p:grpSpPr>
          <a:xfrm>
            <a:off x="8354904" y="2518938"/>
            <a:ext cx="3792472" cy="2884965"/>
            <a:chOff x="8743179" y="1783006"/>
            <a:chExt cx="2302778" cy="1775252"/>
          </a:xfrm>
        </p:grpSpPr>
        <p:sp>
          <p:nvSpPr>
            <p:cNvPr id="20" name="TextBox 19">
              <a:extLst>
                <a:ext uri="{FF2B5EF4-FFF2-40B4-BE49-F238E27FC236}">
                  <a16:creationId xmlns:a16="http://schemas.microsoft.com/office/drawing/2014/main" id="{A260E05A-2B7F-4BCA-ABB6-7837B947679B}"/>
                </a:ext>
              </a:extLst>
            </p:cNvPr>
            <p:cNvSpPr txBox="1"/>
            <p:nvPr/>
          </p:nvSpPr>
          <p:spPr>
            <a:xfrm>
              <a:off x="8743179" y="3274174"/>
              <a:ext cx="2302778" cy="284084"/>
            </a:xfrm>
            <a:prstGeom prst="rect">
              <a:avLst/>
            </a:prstGeom>
            <a:noFill/>
          </p:spPr>
          <p:txBody>
            <a:bodyPr wrap="square" rtlCol="0" anchor="ctr">
              <a:spAutoFit/>
            </a:bodyPr>
            <a:lstStyle/>
            <a:p>
              <a:pPr algn="ctr"/>
              <a:r>
                <a:rPr lang="en-US" sz="2400" b="1" dirty="0">
                  <a:solidFill>
                    <a:schemeClr val="tx1">
                      <a:lumMod val="85000"/>
                      <a:lumOff val="15000"/>
                    </a:schemeClr>
                  </a:solidFill>
                  <a:latin typeface="Segoe UI" panose="020B0502040204020203" pitchFamily="34" charset="0"/>
                  <a:ea typeface="Cambria" panose="02040503050406030204" pitchFamily="18" charset="0"/>
                  <a:cs typeface="Segoe UI" panose="020B0502040204020203" pitchFamily="34" charset="0"/>
                </a:rPr>
                <a:t>FEDERAL vs. STATE</a:t>
              </a:r>
            </a:p>
          </p:txBody>
        </p:sp>
        <p:pic>
          <p:nvPicPr>
            <p:cNvPr id="21" name="Graphic 20" descr="Warning with solid fill">
              <a:extLst>
                <a:ext uri="{FF2B5EF4-FFF2-40B4-BE49-F238E27FC236}">
                  <a16:creationId xmlns:a16="http://schemas.microsoft.com/office/drawing/2014/main" id="{AA1D8599-AF79-4EDD-8D0B-91EA8C5BCF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08768" y="1783006"/>
              <a:ext cx="1371600" cy="1371600"/>
            </a:xfrm>
            <a:prstGeom prst="rect">
              <a:avLst/>
            </a:prstGeom>
          </p:spPr>
        </p:pic>
      </p:grpSp>
      <p:sp>
        <p:nvSpPr>
          <p:cNvPr id="22" name="Title 1">
            <a:extLst>
              <a:ext uri="{FF2B5EF4-FFF2-40B4-BE49-F238E27FC236}">
                <a16:creationId xmlns:a16="http://schemas.microsoft.com/office/drawing/2014/main" id="{E4E0FDAD-3E40-4B4D-A3E2-1BD2FBB1240E}"/>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STATE AND LOCAL REQUIREMENTS</a:t>
            </a:r>
          </a:p>
        </p:txBody>
      </p:sp>
    </p:spTree>
    <p:extLst>
      <p:ext uri="{BB962C8B-B14F-4D97-AF65-F5344CB8AC3E}">
        <p14:creationId xmlns:p14="http://schemas.microsoft.com/office/powerpoint/2010/main" val="14592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38F173-935F-4CDD-B7BA-67C928A3E2CE}"/>
              </a:ext>
            </a:extLst>
          </p:cNvPr>
          <p:cNvSpPr txBox="1"/>
          <p:nvPr/>
        </p:nvSpPr>
        <p:spPr>
          <a:xfrm>
            <a:off x="444501" y="976746"/>
            <a:ext cx="4994274" cy="483350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chemeClr val="tx1">
                    <a:lumMod val="85000"/>
                    <a:lumOff val="15000"/>
                  </a:schemeClr>
                </a:solidFill>
                <a:latin typeface="Segoe UI" panose="020B0502040204020203" pitchFamily="34" charset="0"/>
                <a:ea typeface="+mj-ea"/>
                <a:cs typeface="Segoe UI" panose="020B0502040204020203" pitchFamily="34" charset="0"/>
              </a:rPr>
              <a:t>CONFLICTS OF INTEREST</a:t>
            </a:r>
          </a:p>
          <a:p>
            <a:pPr algn="ctr">
              <a:lnSpc>
                <a:spcPct val="90000"/>
              </a:lnSpc>
              <a:spcBef>
                <a:spcPct val="0"/>
              </a:spcBef>
              <a:spcAft>
                <a:spcPts val="600"/>
              </a:spcAft>
            </a:pPr>
            <a:endParaRPr lang="en-US" sz="2400" b="1" dirty="0">
              <a:solidFill>
                <a:schemeClr val="tx1">
                  <a:lumMod val="85000"/>
                  <a:lumOff val="15000"/>
                </a:schemeClr>
              </a:solidFill>
              <a:latin typeface="Segoe UI" panose="020B0502040204020203" pitchFamily="34" charset="0"/>
              <a:ea typeface="+mj-ea"/>
              <a:cs typeface="Segoe UI" panose="020B0502040204020203" pitchFamily="34" charset="0"/>
            </a:endParaRPr>
          </a:p>
          <a:p>
            <a:pPr algn="ctr">
              <a:lnSpc>
                <a:spcPct val="110000"/>
              </a:lnSpc>
              <a:spcBef>
                <a:spcPct val="0"/>
              </a:spcBef>
              <a:spcAft>
                <a:spcPts val="600"/>
              </a:spcAft>
            </a:pPr>
            <a:r>
              <a:rPr lang="en-US" sz="2400" dirty="0">
                <a:solidFill>
                  <a:schemeClr val="tx1">
                    <a:lumMod val="85000"/>
                    <a:lumOff val="15000"/>
                  </a:schemeClr>
                </a:solidFill>
                <a:latin typeface="Segoe UI" panose="020B0502040204020203" pitchFamily="34" charset="0"/>
                <a:ea typeface="+mj-ea"/>
                <a:cs typeface="Segoe UI" panose="020B0502040204020203" pitchFamily="34" charset="0"/>
              </a:rPr>
              <a:t>No PHA employee, officer, or agent shall participate in the selection, award or administration of a contract supported by Federal funds if a conflict of interest, financial or otherwise, </a:t>
            </a:r>
            <a:r>
              <a:rPr lang="en-US" sz="2800" b="1" dirty="0">
                <a:solidFill>
                  <a:schemeClr val="accent6"/>
                </a:solidFill>
                <a:latin typeface="Segoe UI" panose="020B0502040204020203" pitchFamily="34" charset="0"/>
                <a:ea typeface="+mj-ea"/>
                <a:cs typeface="Segoe UI" panose="020B0502040204020203" pitchFamily="34" charset="0"/>
              </a:rPr>
              <a:t>REAL OR APPARENT,</a:t>
            </a:r>
            <a:r>
              <a:rPr lang="en-US" sz="2400" b="1" dirty="0">
                <a:solidFill>
                  <a:schemeClr val="accent6"/>
                </a:solidFill>
                <a:latin typeface="Segoe UI" panose="020B0502040204020203" pitchFamily="34" charset="0"/>
                <a:ea typeface="+mj-ea"/>
                <a:cs typeface="Segoe UI" panose="020B0502040204020203" pitchFamily="34" charset="0"/>
              </a:rPr>
              <a:t> </a:t>
            </a:r>
            <a:r>
              <a:rPr lang="en-US" sz="2400" dirty="0">
                <a:solidFill>
                  <a:schemeClr val="tx1">
                    <a:lumMod val="75000"/>
                    <a:lumOff val="25000"/>
                  </a:schemeClr>
                </a:solidFill>
                <a:latin typeface="Segoe UI" panose="020B0502040204020203" pitchFamily="34" charset="0"/>
                <a:ea typeface="+mj-ea"/>
                <a:cs typeface="Segoe UI" panose="020B0502040204020203" pitchFamily="34" charset="0"/>
              </a:rPr>
              <a:t>would be involved</a:t>
            </a:r>
          </a:p>
        </p:txBody>
      </p:sp>
      <p:grpSp>
        <p:nvGrpSpPr>
          <p:cNvPr id="21" name="Group 20">
            <a:extLst>
              <a:ext uri="{FF2B5EF4-FFF2-40B4-BE49-F238E27FC236}">
                <a16:creationId xmlns:a16="http://schemas.microsoft.com/office/drawing/2014/main" id="{3DF65D27-BE54-4D64-887F-F92A0B1CD905}"/>
              </a:ext>
            </a:extLst>
          </p:cNvPr>
          <p:cNvGrpSpPr/>
          <p:nvPr/>
        </p:nvGrpSpPr>
        <p:grpSpPr>
          <a:xfrm>
            <a:off x="5943600" y="2145723"/>
            <a:ext cx="5803900" cy="1371600"/>
            <a:chOff x="6096000" y="2082800"/>
            <a:chExt cx="5803900" cy="1371600"/>
          </a:xfrm>
        </p:grpSpPr>
        <p:grpSp>
          <p:nvGrpSpPr>
            <p:cNvPr id="3" name="Group 2">
              <a:extLst>
                <a:ext uri="{FF2B5EF4-FFF2-40B4-BE49-F238E27FC236}">
                  <a16:creationId xmlns:a16="http://schemas.microsoft.com/office/drawing/2014/main" id="{AC589DCF-0404-4379-923B-2C0381E95AD5}"/>
                </a:ext>
              </a:extLst>
            </p:cNvPr>
            <p:cNvGrpSpPr/>
            <p:nvPr/>
          </p:nvGrpSpPr>
          <p:grpSpPr>
            <a:xfrm>
              <a:off x="6096000" y="2082800"/>
              <a:ext cx="5803900" cy="1371600"/>
              <a:chOff x="6096000" y="2082800"/>
              <a:chExt cx="5803900" cy="1371600"/>
            </a:xfrm>
          </p:grpSpPr>
          <p:sp>
            <p:nvSpPr>
              <p:cNvPr id="7" name="Rectangle 6">
                <a:extLst>
                  <a:ext uri="{FF2B5EF4-FFF2-40B4-BE49-F238E27FC236}">
                    <a16:creationId xmlns:a16="http://schemas.microsoft.com/office/drawing/2014/main" id="{B1F8E94B-1A6D-4A2E-BDFF-84381836BC72}"/>
                  </a:ext>
                </a:extLst>
              </p:cNvPr>
              <p:cNvSpPr/>
              <p:nvPr/>
            </p:nvSpPr>
            <p:spPr>
              <a:xfrm>
                <a:off x="6096000" y="2082800"/>
                <a:ext cx="1371600" cy="13716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6CDD6A5-45C9-4E0E-A924-FF6FAD21F221}"/>
                  </a:ext>
                </a:extLst>
              </p:cNvPr>
              <p:cNvSpPr txBox="1"/>
              <p:nvPr/>
            </p:nvSpPr>
            <p:spPr>
              <a:xfrm>
                <a:off x="7696200" y="2506990"/>
                <a:ext cx="4203700" cy="523220"/>
              </a:xfrm>
              <a:prstGeom prst="rect">
                <a:avLst/>
              </a:prstGeom>
              <a:noFill/>
            </p:spPr>
            <p:txBody>
              <a:bodyPr wrap="square" rtlCol="0">
                <a:spAutoFit/>
              </a:bodyPr>
              <a:lstStyle/>
              <a:p>
                <a:r>
                  <a:rPr lang="en-US" sz="2800" dirty="0">
                    <a:solidFill>
                      <a:schemeClr val="tx1">
                        <a:lumMod val="75000"/>
                        <a:lumOff val="25000"/>
                      </a:schemeClr>
                    </a:solidFill>
                    <a:latin typeface="Segoe UI" panose="020B0502040204020203" pitchFamily="34" charset="0"/>
                    <a:cs typeface="Segoe UI" panose="020B0502040204020203" pitchFamily="34" charset="0"/>
                  </a:rPr>
                  <a:t>Financial or other interest</a:t>
                </a:r>
              </a:p>
            </p:txBody>
          </p:sp>
        </p:grpSp>
        <p:pic>
          <p:nvPicPr>
            <p:cNvPr id="17" name="Graphic 16" descr="Siren with solid fill">
              <a:extLst>
                <a:ext uri="{FF2B5EF4-FFF2-40B4-BE49-F238E27FC236}">
                  <a16:creationId xmlns:a16="http://schemas.microsoft.com/office/drawing/2014/main" id="{02A4148D-3517-4323-8EB5-FC8A991B1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24600" y="2311400"/>
              <a:ext cx="914400" cy="914400"/>
            </a:xfrm>
            <a:prstGeom prst="rect">
              <a:avLst/>
            </a:prstGeom>
          </p:spPr>
        </p:pic>
      </p:grpSp>
      <p:grpSp>
        <p:nvGrpSpPr>
          <p:cNvPr id="20" name="Group 19">
            <a:extLst>
              <a:ext uri="{FF2B5EF4-FFF2-40B4-BE49-F238E27FC236}">
                <a16:creationId xmlns:a16="http://schemas.microsoft.com/office/drawing/2014/main" id="{408CF628-170B-48D4-915B-AEE9A1F294E4}"/>
              </a:ext>
            </a:extLst>
          </p:cNvPr>
          <p:cNvGrpSpPr/>
          <p:nvPr/>
        </p:nvGrpSpPr>
        <p:grpSpPr>
          <a:xfrm>
            <a:off x="5943600" y="3517323"/>
            <a:ext cx="5803900" cy="1371600"/>
            <a:chOff x="6096000" y="3454400"/>
            <a:chExt cx="5803900" cy="1371600"/>
          </a:xfrm>
        </p:grpSpPr>
        <p:sp>
          <p:nvSpPr>
            <p:cNvPr id="8" name="Rectangle 7">
              <a:extLst>
                <a:ext uri="{FF2B5EF4-FFF2-40B4-BE49-F238E27FC236}">
                  <a16:creationId xmlns:a16="http://schemas.microsoft.com/office/drawing/2014/main" id="{95A50043-DB2A-4809-BA07-F9B771FD4079}"/>
                </a:ext>
              </a:extLst>
            </p:cNvPr>
            <p:cNvSpPr/>
            <p:nvPr/>
          </p:nvSpPr>
          <p:spPr>
            <a:xfrm>
              <a:off x="6096000" y="3454400"/>
              <a:ext cx="1371600" cy="13716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4E0CE4-542F-4E3A-9037-BFDEC1E83073}"/>
                </a:ext>
              </a:extLst>
            </p:cNvPr>
            <p:cNvSpPr txBox="1"/>
            <p:nvPr/>
          </p:nvSpPr>
          <p:spPr>
            <a:xfrm>
              <a:off x="7696200" y="3877518"/>
              <a:ext cx="4203700" cy="523220"/>
            </a:xfrm>
            <a:prstGeom prst="rect">
              <a:avLst/>
            </a:prstGeom>
            <a:noFill/>
            <a:ln>
              <a:solidFill>
                <a:schemeClr val="bg1"/>
              </a:solidFill>
            </a:ln>
          </p:spPr>
          <p:txBody>
            <a:bodyPr wrap="square" rtlCol="0">
              <a:spAutoFit/>
            </a:bodyPr>
            <a:lstStyle/>
            <a:p>
              <a:r>
                <a:rPr lang="en-US" sz="2800" dirty="0">
                  <a:solidFill>
                    <a:schemeClr val="tx1">
                      <a:lumMod val="75000"/>
                      <a:lumOff val="25000"/>
                    </a:schemeClr>
                  </a:solidFill>
                  <a:latin typeface="Segoe UI" panose="020B0502040204020203" pitchFamily="34" charset="0"/>
                  <a:cs typeface="Segoe UI" panose="020B0502040204020203" pitchFamily="34" charset="0"/>
                </a:rPr>
                <a:t>Gratuity or kickbacks</a:t>
              </a:r>
            </a:p>
          </p:txBody>
        </p:sp>
        <p:pic>
          <p:nvPicPr>
            <p:cNvPr id="18" name="Graphic 17" descr="No Walking with solid fill">
              <a:extLst>
                <a:ext uri="{FF2B5EF4-FFF2-40B4-BE49-F238E27FC236}">
                  <a16:creationId xmlns:a16="http://schemas.microsoft.com/office/drawing/2014/main" id="{0BF99FC5-E3F9-4B18-9F98-9BB2FB47BA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24600" y="3683000"/>
              <a:ext cx="914400" cy="914400"/>
            </a:xfrm>
            <a:prstGeom prst="rect">
              <a:avLst/>
            </a:prstGeom>
          </p:spPr>
        </p:pic>
      </p:grpSp>
      <p:grpSp>
        <p:nvGrpSpPr>
          <p:cNvPr id="11" name="Group 10">
            <a:extLst>
              <a:ext uri="{FF2B5EF4-FFF2-40B4-BE49-F238E27FC236}">
                <a16:creationId xmlns:a16="http://schemas.microsoft.com/office/drawing/2014/main" id="{0FE15C6B-A774-4D36-B2F5-782AACEEB43B}"/>
              </a:ext>
            </a:extLst>
          </p:cNvPr>
          <p:cNvGrpSpPr/>
          <p:nvPr/>
        </p:nvGrpSpPr>
        <p:grpSpPr>
          <a:xfrm>
            <a:off x="5943600" y="4888923"/>
            <a:ext cx="5803900" cy="1371600"/>
            <a:chOff x="6096000" y="4826000"/>
            <a:chExt cx="5803900" cy="1371600"/>
          </a:xfrm>
        </p:grpSpPr>
        <p:sp>
          <p:nvSpPr>
            <p:cNvPr id="9" name="Rectangle 8">
              <a:extLst>
                <a:ext uri="{FF2B5EF4-FFF2-40B4-BE49-F238E27FC236}">
                  <a16:creationId xmlns:a16="http://schemas.microsoft.com/office/drawing/2014/main" id="{EBC9F102-4751-4F10-A269-BB45C91637B5}"/>
                </a:ext>
              </a:extLst>
            </p:cNvPr>
            <p:cNvSpPr/>
            <p:nvPr/>
          </p:nvSpPr>
          <p:spPr>
            <a:xfrm>
              <a:off x="6096000" y="4826000"/>
              <a:ext cx="1371600" cy="13716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EF3F2FE-FDB8-4403-BB26-799BB1DA17EA}"/>
                </a:ext>
              </a:extLst>
            </p:cNvPr>
            <p:cNvSpPr txBox="1"/>
            <p:nvPr/>
          </p:nvSpPr>
          <p:spPr>
            <a:xfrm>
              <a:off x="7696200" y="5033674"/>
              <a:ext cx="4203700" cy="954107"/>
            </a:xfrm>
            <a:prstGeom prst="rect">
              <a:avLst/>
            </a:prstGeom>
            <a:noFill/>
          </p:spPr>
          <p:txBody>
            <a:bodyPr wrap="square" rtlCol="0">
              <a:spAutoFit/>
            </a:bodyPr>
            <a:lstStyle/>
            <a:p>
              <a:r>
                <a:rPr lang="en-US" sz="2800" dirty="0">
                  <a:solidFill>
                    <a:schemeClr val="tx1">
                      <a:lumMod val="75000"/>
                      <a:lumOff val="25000"/>
                    </a:schemeClr>
                  </a:solidFill>
                  <a:latin typeface="Segoe UI" panose="020B0502040204020203" pitchFamily="34" charset="0"/>
                  <a:cs typeface="Segoe UI" panose="020B0502040204020203" pitchFamily="34" charset="0"/>
                </a:rPr>
                <a:t>Disclosure of confidential information</a:t>
              </a:r>
            </a:p>
          </p:txBody>
        </p:sp>
        <p:pic>
          <p:nvPicPr>
            <p:cNvPr id="19" name="Graphic 18" descr="Badge Cross with solid fill">
              <a:extLst>
                <a:ext uri="{FF2B5EF4-FFF2-40B4-BE49-F238E27FC236}">
                  <a16:creationId xmlns:a16="http://schemas.microsoft.com/office/drawing/2014/main" id="{D1A846E7-A264-49BC-83FA-2BA6BC94D4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24600" y="5053528"/>
              <a:ext cx="914400" cy="914400"/>
            </a:xfrm>
            <a:prstGeom prst="rect">
              <a:avLst/>
            </a:prstGeom>
          </p:spPr>
        </p:pic>
      </p:grpSp>
      <p:grpSp>
        <p:nvGrpSpPr>
          <p:cNvPr id="22" name="Group 21">
            <a:extLst>
              <a:ext uri="{FF2B5EF4-FFF2-40B4-BE49-F238E27FC236}">
                <a16:creationId xmlns:a16="http://schemas.microsoft.com/office/drawing/2014/main" id="{B84C94A2-6F5C-496D-BEBB-E76D26EC7BC2}"/>
              </a:ext>
            </a:extLst>
          </p:cNvPr>
          <p:cNvGrpSpPr/>
          <p:nvPr/>
        </p:nvGrpSpPr>
        <p:grpSpPr>
          <a:xfrm>
            <a:off x="5943600" y="774123"/>
            <a:ext cx="5803900" cy="1371600"/>
            <a:chOff x="6096000" y="711200"/>
            <a:chExt cx="5803900" cy="1371600"/>
          </a:xfrm>
        </p:grpSpPr>
        <p:sp>
          <p:nvSpPr>
            <p:cNvPr id="5" name="Rectangle 4">
              <a:extLst>
                <a:ext uri="{FF2B5EF4-FFF2-40B4-BE49-F238E27FC236}">
                  <a16:creationId xmlns:a16="http://schemas.microsoft.com/office/drawing/2014/main" id="{F04DDD0F-2BE1-4DE1-877F-037BF644F18E}"/>
                </a:ext>
              </a:extLst>
            </p:cNvPr>
            <p:cNvSpPr/>
            <p:nvPr/>
          </p:nvSpPr>
          <p:spPr>
            <a:xfrm>
              <a:off x="6096000" y="711200"/>
              <a:ext cx="1371600" cy="13716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TextBox 12">
              <a:extLst>
                <a:ext uri="{FF2B5EF4-FFF2-40B4-BE49-F238E27FC236}">
                  <a16:creationId xmlns:a16="http://schemas.microsoft.com/office/drawing/2014/main" id="{F5A29B7A-83B1-4A86-AA1A-338FBA3E5CE0}"/>
                </a:ext>
              </a:extLst>
            </p:cNvPr>
            <p:cNvSpPr txBox="1"/>
            <p:nvPr/>
          </p:nvSpPr>
          <p:spPr>
            <a:xfrm>
              <a:off x="7696200" y="1135390"/>
              <a:ext cx="4203700" cy="523220"/>
            </a:xfrm>
            <a:prstGeom prst="rect">
              <a:avLst/>
            </a:prstGeom>
            <a:noFill/>
          </p:spPr>
          <p:txBody>
            <a:bodyPr wrap="square" rtlCol="0">
              <a:spAutoFit/>
            </a:bodyPr>
            <a:lstStyle/>
            <a:p>
              <a:r>
                <a:rPr lang="en-US" sz="2800" dirty="0">
                  <a:solidFill>
                    <a:schemeClr val="tx1">
                      <a:lumMod val="75000"/>
                      <a:lumOff val="25000"/>
                    </a:schemeClr>
                  </a:solidFill>
                  <a:latin typeface="Segoe UI" panose="020B0502040204020203" pitchFamily="34" charset="0"/>
                  <a:cs typeface="Segoe UI" panose="020B0502040204020203" pitchFamily="34" charset="0"/>
                </a:rPr>
                <a:t>Immediate family</a:t>
              </a:r>
            </a:p>
          </p:txBody>
        </p:sp>
        <p:pic>
          <p:nvPicPr>
            <p:cNvPr id="12" name="Graphic 11" descr="Warning with solid fill">
              <a:extLst>
                <a:ext uri="{FF2B5EF4-FFF2-40B4-BE49-F238E27FC236}">
                  <a16:creationId xmlns:a16="http://schemas.microsoft.com/office/drawing/2014/main" id="{9D3905F6-97CA-47B5-AFE2-914952E48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24600" y="939800"/>
              <a:ext cx="914400" cy="914400"/>
            </a:xfrm>
            <a:prstGeom prst="rect">
              <a:avLst/>
            </a:prstGeom>
          </p:spPr>
        </p:pic>
      </p:grpSp>
    </p:spTree>
    <p:extLst>
      <p:ext uri="{BB962C8B-B14F-4D97-AF65-F5344CB8AC3E}">
        <p14:creationId xmlns:p14="http://schemas.microsoft.com/office/powerpoint/2010/main" val="26784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4BB7B-2C0E-4CBC-87D2-495315C36330}"/>
              </a:ext>
            </a:extLst>
          </p:cNvPr>
          <p:cNvSpPr>
            <a:spLocks noGrp="1"/>
          </p:cNvSpPr>
          <p:nvPr>
            <p:ph type="title"/>
          </p:nvPr>
        </p:nvSpPr>
        <p:spPr>
          <a:xfrm>
            <a:off x="504824" y="694878"/>
            <a:ext cx="6191249" cy="1400621"/>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WHY ALL THE FUSS?</a:t>
            </a:r>
          </a:p>
        </p:txBody>
      </p:sp>
      <p:sp>
        <p:nvSpPr>
          <p:cNvPr id="5" name="Title 1">
            <a:extLst>
              <a:ext uri="{FF2B5EF4-FFF2-40B4-BE49-F238E27FC236}">
                <a16:creationId xmlns:a16="http://schemas.microsoft.com/office/drawing/2014/main" id="{CE239D4F-D5DD-4CBC-8111-8CD58B3AAFF2}"/>
              </a:ext>
            </a:extLst>
          </p:cNvPr>
          <p:cNvSpPr txBox="1">
            <a:spLocks/>
          </p:cNvSpPr>
          <p:nvPr/>
        </p:nvSpPr>
        <p:spPr>
          <a:xfrm>
            <a:off x="4495800" y="1988773"/>
            <a:ext cx="7191375" cy="23151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4000" b="1" dirty="0">
                <a:solidFill>
                  <a:schemeClr val="accent1">
                    <a:lumMod val="75000"/>
                  </a:schemeClr>
                </a:solidFill>
                <a:latin typeface="Segoe UI" panose="020B0502040204020203" pitchFamily="34" charset="0"/>
                <a:cs typeface="Segoe UI" panose="020B0502040204020203" pitchFamily="34" charset="0"/>
              </a:rPr>
              <a:t>PRACTICAL JURISPRUDENCE</a:t>
            </a:r>
          </a:p>
          <a:p>
            <a:pPr algn="r">
              <a:spcAft>
                <a:spcPts val="600"/>
              </a:spcAft>
            </a:pPr>
            <a:r>
              <a:rPr lang="en-US" sz="2400" b="1" dirty="0">
                <a:solidFill>
                  <a:schemeClr val="bg1">
                    <a:lumMod val="65000"/>
                  </a:schemeClr>
                </a:solidFill>
                <a:latin typeface="Segoe UI" panose="020B0502040204020203" pitchFamily="34" charset="0"/>
                <a:cs typeface="Segoe UI" panose="020B0502040204020203" pitchFamily="34" charset="0"/>
              </a:rPr>
              <a:t>Agency Accountability</a:t>
            </a:r>
          </a:p>
          <a:p>
            <a:pPr algn="r">
              <a:spcAft>
                <a:spcPts val="600"/>
              </a:spcAft>
            </a:pPr>
            <a:r>
              <a:rPr lang="en-US" sz="2400" b="1" dirty="0">
                <a:solidFill>
                  <a:schemeClr val="bg1">
                    <a:lumMod val="65000"/>
                  </a:schemeClr>
                </a:solidFill>
                <a:latin typeface="Segoe UI" panose="020B0502040204020203" pitchFamily="34" charset="0"/>
                <a:cs typeface="Segoe UI" panose="020B0502040204020203" pitchFamily="34" charset="0"/>
              </a:rPr>
              <a:t>Employee Sanctions</a:t>
            </a:r>
          </a:p>
        </p:txBody>
      </p:sp>
      <p:sp>
        <p:nvSpPr>
          <p:cNvPr id="6" name="TextBox 5">
            <a:extLst>
              <a:ext uri="{FF2B5EF4-FFF2-40B4-BE49-F238E27FC236}">
                <a16:creationId xmlns:a16="http://schemas.microsoft.com/office/drawing/2014/main" id="{1E615FF8-D4AE-4DBC-9DA0-218872782D72}"/>
              </a:ext>
            </a:extLst>
          </p:cNvPr>
          <p:cNvSpPr txBox="1"/>
          <p:nvPr/>
        </p:nvSpPr>
        <p:spPr>
          <a:xfrm>
            <a:off x="504825" y="3352800"/>
            <a:ext cx="6553200" cy="2985433"/>
          </a:xfrm>
          <a:prstGeom prst="rect">
            <a:avLst/>
          </a:prstGeom>
          <a:noFill/>
        </p:spPr>
        <p:txBody>
          <a:bodyPr wrap="square" rtlCol="0">
            <a:spAutoFit/>
          </a:bodyPr>
          <a:lstStyle/>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Taxpayer funding</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PHA must be above reproach</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Fair and impartial</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Ethical conduct</a:t>
            </a:r>
          </a:p>
        </p:txBody>
      </p:sp>
    </p:spTree>
    <p:extLst>
      <p:ext uri="{BB962C8B-B14F-4D97-AF65-F5344CB8AC3E}">
        <p14:creationId xmlns:p14="http://schemas.microsoft.com/office/powerpoint/2010/main" val="35399045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4BB7B-2C0E-4CBC-87D2-495315C36330}"/>
              </a:ext>
            </a:extLst>
          </p:cNvPr>
          <p:cNvSpPr>
            <a:spLocks noGrp="1"/>
          </p:cNvSpPr>
          <p:nvPr>
            <p:ph type="title"/>
          </p:nvPr>
        </p:nvSpPr>
        <p:spPr>
          <a:xfrm>
            <a:off x="504824" y="694878"/>
            <a:ext cx="6191249" cy="1400621"/>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WHY ALL THE FUSS?</a:t>
            </a:r>
          </a:p>
        </p:txBody>
      </p:sp>
      <p:sp>
        <p:nvSpPr>
          <p:cNvPr id="5" name="Title 1">
            <a:extLst>
              <a:ext uri="{FF2B5EF4-FFF2-40B4-BE49-F238E27FC236}">
                <a16:creationId xmlns:a16="http://schemas.microsoft.com/office/drawing/2014/main" id="{CE239D4F-D5DD-4CBC-8111-8CD58B3AAFF2}"/>
              </a:ext>
            </a:extLst>
          </p:cNvPr>
          <p:cNvSpPr txBox="1">
            <a:spLocks/>
          </p:cNvSpPr>
          <p:nvPr/>
        </p:nvSpPr>
        <p:spPr>
          <a:xfrm>
            <a:off x="4838700" y="1988773"/>
            <a:ext cx="6848475" cy="23151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2400" b="1" dirty="0">
                <a:solidFill>
                  <a:schemeClr val="bg2">
                    <a:lumMod val="75000"/>
                  </a:schemeClr>
                </a:solidFill>
                <a:latin typeface="Segoe UI" panose="020B0502040204020203" pitchFamily="34" charset="0"/>
                <a:cs typeface="Segoe UI" panose="020B0502040204020203" pitchFamily="34" charset="0"/>
              </a:rPr>
              <a:t>Practical Jurisprudence</a:t>
            </a:r>
          </a:p>
          <a:p>
            <a:pPr algn="r">
              <a:spcAft>
                <a:spcPts val="600"/>
              </a:spcAft>
            </a:pPr>
            <a:r>
              <a:rPr lang="en-US" sz="4000" b="1" dirty="0">
                <a:solidFill>
                  <a:schemeClr val="accent1">
                    <a:lumMod val="75000"/>
                  </a:schemeClr>
                </a:solidFill>
                <a:latin typeface="Segoe UI" panose="020B0502040204020203" pitchFamily="34" charset="0"/>
                <a:cs typeface="Segoe UI" panose="020B0502040204020203" pitchFamily="34" charset="0"/>
              </a:rPr>
              <a:t>AGENCY ACCOUNTABILITY</a:t>
            </a:r>
          </a:p>
          <a:p>
            <a:pPr algn="r">
              <a:spcAft>
                <a:spcPts val="600"/>
              </a:spcAft>
            </a:pPr>
            <a:r>
              <a:rPr lang="en-US" sz="2400" b="1" dirty="0">
                <a:solidFill>
                  <a:schemeClr val="bg1">
                    <a:lumMod val="65000"/>
                  </a:schemeClr>
                </a:solidFill>
                <a:latin typeface="Segoe UI" panose="020B0502040204020203" pitchFamily="34" charset="0"/>
                <a:cs typeface="Segoe UI" panose="020B0502040204020203" pitchFamily="34" charset="0"/>
              </a:rPr>
              <a:t>Employee Sanctions</a:t>
            </a:r>
          </a:p>
        </p:txBody>
      </p:sp>
      <p:sp>
        <p:nvSpPr>
          <p:cNvPr id="6" name="TextBox 5">
            <a:extLst>
              <a:ext uri="{FF2B5EF4-FFF2-40B4-BE49-F238E27FC236}">
                <a16:creationId xmlns:a16="http://schemas.microsoft.com/office/drawing/2014/main" id="{1E615FF8-D4AE-4DBC-9DA0-218872782D72}"/>
              </a:ext>
            </a:extLst>
          </p:cNvPr>
          <p:cNvSpPr txBox="1"/>
          <p:nvPr/>
        </p:nvSpPr>
        <p:spPr>
          <a:xfrm>
            <a:off x="504825" y="3352800"/>
            <a:ext cx="6553200" cy="2985433"/>
          </a:xfrm>
          <a:prstGeom prst="rect">
            <a:avLst/>
          </a:prstGeom>
          <a:noFill/>
        </p:spPr>
        <p:txBody>
          <a:bodyPr wrap="square" rtlCol="0">
            <a:spAutoFit/>
          </a:bodyPr>
          <a:lstStyle/>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OIG/HUD Monitoring</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Repayment</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Fines</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Incarceration</a:t>
            </a:r>
          </a:p>
        </p:txBody>
      </p:sp>
    </p:spTree>
    <p:extLst>
      <p:ext uri="{BB962C8B-B14F-4D97-AF65-F5344CB8AC3E}">
        <p14:creationId xmlns:p14="http://schemas.microsoft.com/office/powerpoint/2010/main" val="327086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7C7CF2A-B022-E0C1-E364-21A416647891}"/>
              </a:ext>
            </a:extLst>
          </p:cNvPr>
          <p:cNvSpPr>
            <a:spLocks noGrp="1"/>
          </p:cNvSpPr>
          <p:nvPr>
            <p:ph idx="1"/>
          </p:nvPr>
        </p:nvSpPr>
        <p:spPr/>
        <p:txBody>
          <a:bodyPr>
            <a:normAutofit/>
          </a:bodyPr>
          <a:lstStyle/>
          <a:p>
            <a:r>
              <a:rPr lang="en-US" dirty="0"/>
              <a:t>Any worker who currently fits, or when hired within the past five years fit, at least one of the following categories, as documented:</a:t>
            </a:r>
          </a:p>
          <a:p>
            <a:pPr lvl="1"/>
            <a:r>
              <a:rPr lang="en-US" dirty="0"/>
              <a:t>The worker’s income for the previous or annualized calendar year is below the income limit established by HUD</a:t>
            </a:r>
          </a:p>
          <a:p>
            <a:pPr lvl="1"/>
            <a:r>
              <a:rPr lang="en-US" dirty="0"/>
              <a:t>The worker is employed by a Section 3 business concern</a:t>
            </a:r>
          </a:p>
          <a:p>
            <a:pPr lvl="1"/>
            <a:r>
              <a:rPr lang="en-US" dirty="0"/>
              <a:t>The worker is a </a:t>
            </a:r>
            <a:r>
              <a:rPr lang="en-US" dirty="0" err="1"/>
              <a:t>YouthBuild</a:t>
            </a:r>
            <a:r>
              <a:rPr lang="en-US" dirty="0"/>
              <a:t> participant</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a:t>
            </a:r>
            <a:br>
              <a:rPr lang="en-US" dirty="0"/>
            </a:br>
            <a:r>
              <a:rPr lang="en-US" dirty="0"/>
              <a:t>WORKER</a:t>
            </a:r>
          </a:p>
        </p:txBody>
      </p:sp>
    </p:spTree>
    <p:extLst>
      <p:ext uri="{BB962C8B-B14F-4D97-AF65-F5344CB8AC3E}">
        <p14:creationId xmlns:p14="http://schemas.microsoft.com/office/powerpoint/2010/main" val="26591123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4BB7B-2C0E-4CBC-87D2-495315C36330}"/>
              </a:ext>
            </a:extLst>
          </p:cNvPr>
          <p:cNvSpPr>
            <a:spLocks noGrp="1"/>
          </p:cNvSpPr>
          <p:nvPr>
            <p:ph type="title"/>
          </p:nvPr>
        </p:nvSpPr>
        <p:spPr>
          <a:xfrm>
            <a:off x="504824" y="694878"/>
            <a:ext cx="6372225" cy="1400621"/>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WHY ALL THE FUSS?</a:t>
            </a:r>
          </a:p>
        </p:txBody>
      </p:sp>
      <p:sp>
        <p:nvSpPr>
          <p:cNvPr id="5" name="Title 1">
            <a:extLst>
              <a:ext uri="{FF2B5EF4-FFF2-40B4-BE49-F238E27FC236}">
                <a16:creationId xmlns:a16="http://schemas.microsoft.com/office/drawing/2014/main" id="{CE239D4F-D5DD-4CBC-8111-8CD58B3AAFF2}"/>
              </a:ext>
            </a:extLst>
          </p:cNvPr>
          <p:cNvSpPr txBox="1">
            <a:spLocks/>
          </p:cNvSpPr>
          <p:nvPr/>
        </p:nvSpPr>
        <p:spPr>
          <a:xfrm>
            <a:off x="5495925" y="1988773"/>
            <a:ext cx="6191250" cy="23151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2400" b="1" dirty="0">
                <a:solidFill>
                  <a:schemeClr val="bg2">
                    <a:lumMod val="75000"/>
                  </a:schemeClr>
                </a:solidFill>
                <a:latin typeface="Segoe UI" panose="020B0502040204020203" pitchFamily="34" charset="0"/>
                <a:cs typeface="Segoe UI" panose="020B0502040204020203" pitchFamily="34" charset="0"/>
              </a:rPr>
              <a:t>Practical Jurisprudence</a:t>
            </a:r>
          </a:p>
          <a:p>
            <a:pPr algn="r">
              <a:spcAft>
                <a:spcPts val="600"/>
              </a:spcAft>
            </a:pPr>
            <a:r>
              <a:rPr lang="en-US" sz="2400" b="1" dirty="0">
                <a:solidFill>
                  <a:schemeClr val="bg2">
                    <a:lumMod val="75000"/>
                  </a:schemeClr>
                </a:solidFill>
                <a:latin typeface="Segoe UI" panose="020B0502040204020203" pitchFamily="34" charset="0"/>
                <a:cs typeface="Segoe UI" panose="020B0502040204020203" pitchFamily="34" charset="0"/>
              </a:rPr>
              <a:t>Agency Accountability</a:t>
            </a:r>
          </a:p>
          <a:p>
            <a:pPr algn="r">
              <a:spcAft>
                <a:spcPts val="600"/>
              </a:spcAft>
            </a:pPr>
            <a:r>
              <a:rPr lang="en-US" sz="4000" b="1" dirty="0">
                <a:solidFill>
                  <a:schemeClr val="accent1">
                    <a:lumMod val="75000"/>
                  </a:schemeClr>
                </a:solidFill>
                <a:latin typeface="Segoe UI" panose="020B0502040204020203" pitchFamily="34" charset="0"/>
                <a:cs typeface="Segoe UI" panose="020B0502040204020203" pitchFamily="34" charset="0"/>
              </a:rPr>
              <a:t>EMPLOYEE SANCTIONS</a:t>
            </a:r>
          </a:p>
        </p:txBody>
      </p:sp>
      <p:sp>
        <p:nvSpPr>
          <p:cNvPr id="6" name="TextBox 5">
            <a:extLst>
              <a:ext uri="{FF2B5EF4-FFF2-40B4-BE49-F238E27FC236}">
                <a16:creationId xmlns:a16="http://schemas.microsoft.com/office/drawing/2014/main" id="{1E615FF8-D4AE-4DBC-9DA0-218872782D72}"/>
              </a:ext>
            </a:extLst>
          </p:cNvPr>
          <p:cNvSpPr txBox="1"/>
          <p:nvPr/>
        </p:nvSpPr>
        <p:spPr>
          <a:xfrm>
            <a:off x="504825" y="3352800"/>
            <a:ext cx="6553200" cy="2985433"/>
          </a:xfrm>
          <a:prstGeom prst="rect">
            <a:avLst/>
          </a:prstGeom>
          <a:noFill/>
        </p:spPr>
        <p:txBody>
          <a:bodyPr wrap="square" rtlCol="0">
            <a:spAutoFit/>
          </a:bodyPr>
          <a:lstStyle/>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Reprimands</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Suspension</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Termination</a:t>
            </a:r>
          </a:p>
          <a:p>
            <a:pPr>
              <a:spcBef>
                <a:spcPts val="600"/>
              </a:spcBef>
              <a:spcAft>
                <a:spcPts val="1800"/>
              </a:spcAft>
            </a:pPr>
            <a:r>
              <a:rPr lang="en-US" sz="3200" dirty="0">
                <a:solidFill>
                  <a:schemeClr val="tx1">
                    <a:lumMod val="85000"/>
                    <a:lumOff val="15000"/>
                  </a:schemeClr>
                </a:solidFill>
                <a:latin typeface="Segoe UI" panose="020B0502040204020203" pitchFamily="34" charset="0"/>
                <a:cs typeface="Segoe UI" panose="020B0502040204020203" pitchFamily="34" charset="0"/>
              </a:rPr>
              <a:t>Civil Penalties</a:t>
            </a:r>
          </a:p>
        </p:txBody>
      </p:sp>
    </p:spTree>
    <p:extLst>
      <p:ext uri="{BB962C8B-B14F-4D97-AF65-F5344CB8AC3E}">
        <p14:creationId xmlns:p14="http://schemas.microsoft.com/office/powerpoint/2010/main" val="29911609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92896E-118A-4224-A5E8-FACA4780357C}"/>
              </a:ext>
            </a:extLst>
          </p:cNvPr>
          <p:cNvSpPr>
            <a:spLocks noGrp="1"/>
          </p:cNvSpPr>
          <p:nvPr>
            <p:ph type="title"/>
          </p:nvPr>
        </p:nvSpPr>
        <p:spPr>
          <a:xfrm>
            <a:off x="555539" y="2166507"/>
            <a:ext cx="11080921" cy="2524986"/>
          </a:xfrm>
        </p:spPr>
        <p:txBody>
          <a:bodyPr>
            <a:noAutofit/>
          </a:bodyPr>
          <a:lstStyle/>
          <a:p>
            <a:pPr algn="ctr"/>
            <a:r>
              <a:rPr lang="en-US" sz="6000" b="1" dirty="0">
                <a:solidFill>
                  <a:schemeClr val="bg1"/>
                </a:solidFill>
                <a:latin typeface="Segoe UI" panose="020B0502040204020203" pitchFamily="34" charset="0"/>
                <a:cs typeface="Segoe UI" panose="020B0502040204020203" pitchFamily="34" charset="0"/>
              </a:rPr>
              <a:t>PLANNING IS ESSENTIAL TO MANAGING THE PROCUREMENT FUNCTION PROPERLY</a:t>
            </a:r>
          </a:p>
        </p:txBody>
      </p:sp>
    </p:spTree>
    <p:extLst>
      <p:ext uri="{BB962C8B-B14F-4D97-AF65-F5344CB8AC3E}">
        <p14:creationId xmlns:p14="http://schemas.microsoft.com/office/powerpoint/2010/main" val="21691580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736D7C-4AD4-4695-BE93-27E0AD83AE04}"/>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ELEMENTS OF PROCUREMENT</a:t>
            </a:r>
          </a:p>
        </p:txBody>
      </p:sp>
      <p:sp>
        <p:nvSpPr>
          <p:cNvPr id="6" name="Rectangle: Rounded Corners 5">
            <a:extLst>
              <a:ext uri="{FF2B5EF4-FFF2-40B4-BE49-F238E27FC236}">
                <a16:creationId xmlns:a16="http://schemas.microsoft.com/office/drawing/2014/main" id="{97DE4B65-1DA2-4F02-AE89-19939CE80B3C}"/>
              </a:ext>
            </a:extLst>
          </p:cNvPr>
          <p:cNvSpPr/>
          <p:nvPr/>
        </p:nvSpPr>
        <p:spPr>
          <a:xfrm>
            <a:off x="304798" y="1670183"/>
            <a:ext cx="3759200" cy="22860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SPECIFICATIONS</a:t>
            </a:r>
          </a:p>
        </p:txBody>
      </p:sp>
      <p:sp>
        <p:nvSpPr>
          <p:cNvPr id="7" name="Rectangle: Rounded Corners 6">
            <a:extLst>
              <a:ext uri="{FF2B5EF4-FFF2-40B4-BE49-F238E27FC236}">
                <a16:creationId xmlns:a16="http://schemas.microsoft.com/office/drawing/2014/main" id="{79B69F9B-2A6F-40C3-AFC5-0FF85D991C38}"/>
              </a:ext>
            </a:extLst>
          </p:cNvPr>
          <p:cNvSpPr/>
          <p:nvPr/>
        </p:nvSpPr>
        <p:spPr>
          <a:xfrm>
            <a:off x="4216400" y="1670184"/>
            <a:ext cx="3759200" cy="2286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SCOPE OF WORK</a:t>
            </a:r>
          </a:p>
        </p:txBody>
      </p:sp>
      <p:sp>
        <p:nvSpPr>
          <p:cNvPr id="8" name="Rectangle: Rounded Corners 7">
            <a:extLst>
              <a:ext uri="{FF2B5EF4-FFF2-40B4-BE49-F238E27FC236}">
                <a16:creationId xmlns:a16="http://schemas.microsoft.com/office/drawing/2014/main" id="{DC243EE8-195B-479D-A87F-065A6F43BA7B}"/>
              </a:ext>
            </a:extLst>
          </p:cNvPr>
          <p:cNvSpPr/>
          <p:nvPr/>
        </p:nvSpPr>
        <p:spPr>
          <a:xfrm>
            <a:off x="8128002" y="1670182"/>
            <a:ext cx="3759200" cy="2286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INDEPENDENT </a:t>
            </a:r>
          </a:p>
          <a:p>
            <a:pPr algn="ctr"/>
            <a:r>
              <a:rPr lang="en-US" sz="2800" b="1" dirty="0">
                <a:latin typeface="Segoe UI" panose="020B0502040204020203" pitchFamily="34" charset="0"/>
                <a:cs typeface="Segoe UI" panose="020B0502040204020203" pitchFamily="34" charset="0"/>
              </a:rPr>
              <a:t>COST ESTIMATE </a:t>
            </a:r>
          </a:p>
          <a:p>
            <a:pPr algn="ctr"/>
            <a:r>
              <a:rPr lang="en-US" sz="2800" b="1" dirty="0">
                <a:latin typeface="Segoe UI" panose="020B0502040204020203" pitchFamily="34" charset="0"/>
                <a:cs typeface="Segoe UI" panose="020B0502040204020203" pitchFamily="34" charset="0"/>
              </a:rPr>
              <a:t>(ICE)</a:t>
            </a:r>
          </a:p>
        </p:txBody>
      </p:sp>
      <p:sp>
        <p:nvSpPr>
          <p:cNvPr id="9" name="Rectangle: Rounded Corners 8">
            <a:extLst>
              <a:ext uri="{FF2B5EF4-FFF2-40B4-BE49-F238E27FC236}">
                <a16:creationId xmlns:a16="http://schemas.microsoft.com/office/drawing/2014/main" id="{B997B24B-965F-48F6-AE1E-F5B45C8F78BB}"/>
              </a:ext>
            </a:extLst>
          </p:cNvPr>
          <p:cNvSpPr/>
          <p:nvPr/>
        </p:nvSpPr>
        <p:spPr>
          <a:xfrm>
            <a:off x="304798" y="4273416"/>
            <a:ext cx="3759200" cy="228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SOLICITATION</a:t>
            </a:r>
          </a:p>
        </p:txBody>
      </p:sp>
      <p:sp>
        <p:nvSpPr>
          <p:cNvPr id="10" name="Rectangle: Rounded Corners 9">
            <a:extLst>
              <a:ext uri="{FF2B5EF4-FFF2-40B4-BE49-F238E27FC236}">
                <a16:creationId xmlns:a16="http://schemas.microsoft.com/office/drawing/2014/main" id="{C3F886CA-6087-41C3-959C-316FEC7E7A5C}"/>
              </a:ext>
            </a:extLst>
          </p:cNvPr>
          <p:cNvSpPr/>
          <p:nvPr/>
        </p:nvSpPr>
        <p:spPr>
          <a:xfrm>
            <a:off x="4216400" y="4273415"/>
            <a:ext cx="3759200" cy="2286000"/>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SELECTION / AWARD</a:t>
            </a:r>
          </a:p>
        </p:txBody>
      </p:sp>
      <p:sp>
        <p:nvSpPr>
          <p:cNvPr id="11" name="Rectangle: Rounded Corners 10">
            <a:extLst>
              <a:ext uri="{FF2B5EF4-FFF2-40B4-BE49-F238E27FC236}">
                <a16:creationId xmlns:a16="http://schemas.microsoft.com/office/drawing/2014/main" id="{00A87F60-8F85-4194-85EF-EE8482465FD3}"/>
              </a:ext>
            </a:extLst>
          </p:cNvPr>
          <p:cNvSpPr/>
          <p:nvPr/>
        </p:nvSpPr>
        <p:spPr>
          <a:xfrm>
            <a:off x="8128002" y="4273414"/>
            <a:ext cx="3759200" cy="2286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CONTRACT ADMINISTRATION</a:t>
            </a:r>
          </a:p>
        </p:txBody>
      </p:sp>
    </p:spTree>
    <p:extLst>
      <p:ext uri="{BB962C8B-B14F-4D97-AF65-F5344CB8AC3E}">
        <p14:creationId xmlns:p14="http://schemas.microsoft.com/office/powerpoint/2010/main" val="354063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50C27F-D4EA-4124-A268-8879F4219BF0}"/>
              </a:ext>
            </a:extLst>
          </p:cNvPr>
          <p:cNvSpPr/>
          <p:nvPr/>
        </p:nvSpPr>
        <p:spPr>
          <a:xfrm>
            <a:off x="7162800" y="-1"/>
            <a:ext cx="5029200" cy="68580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SCOPE</a:t>
            </a:r>
          </a:p>
        </p:txBody>
      </p:sp>
      <p:sp>
        <p:nvSpPr>
          <p:cNvPr id="6" name="Title 1">
            <a:extLst>
              <a:ext uri="{FF2B5EF4-FFF2-40B4-BE49-F238E27FC236}">
                <a16:creationId xmlns:a16="http://schemas.microsoft.com/office/drawing/2014/main" id="{4C243851-26C0-4DD9-A303-11AC10B73B6B}"/>
              </a:ext>
            </a:extLst>
          </p:cNvPr>
          <p:cNvSpPr>
            <a:spLocks noGrp="1"/>
          </p:cNvSpPr>
          <p:nvPr>
            <p:ph type="title"/>
          </p:nvPr>
        </p:nvSpPr>
        <p:spPr>
          <a:xfrm>
            <a:off x="307975" y="2686050"/>
            <a:ext cx="11430000" cy="1005840"/>
          </a:xfrm>
        </p:spPr>
        <p:txBody>
          <a:bodyPr>
            <a:normAutofit/>
          </a:bodyPr>
          <a:lstStyle/>
          <a:p>
            <a:pPr algn="ctr"/>
            <a:r>
              <a:rPr lang="en-US" sz="6000" b="1" dirty="0">
                <a:solidFill>
                  <a:schemeClr val="tx1">
                    <a:lumMod val="75000"/>
                    <a:lumOff val="25000"/>
                  </a:schemeClr>
                </a:solidFill>
                <a:latin typeface="Segoe UI" panose="020B0502040204020203" pitchFamily="34" charset="0"/>
                <a:cs typeface="Segoe UI" panose="020B0502040204020203" pitchFamily="34" charset="0"/>
              </a:rPr>
              <a:t>or</a:t>
            </a:r>
          </a:p>
        </p:txBody>
      </p:sp>
      <p:sp>
        <p:nvSpPr>
          <p:cNvPr id="10" name="Rectangle 9">
            <a:extLst>
              <a:ext uri="{FF2B5EF4-FFF2-40B4-BE49-F238E27FC236}">
                <a16:creationId xmlns:a16="http://schemas.microsoft.com/office/drawing/2014/main" id="{CA7B09F9-7CC3-463F-BA82-7BDD55404866}"/>
              </a:ext>
            </a:extLst>
          </p:cNvPr>
          <p:cNvSpPr/>
          <p:nvPr/>
        </p:nvSpPr>
        <p:spPr>
          <a:xfrm>
            <a:off x="0" y="0"/>
            <a:ext cx="5029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5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SPECIFICATIONS</a:t>
            </a:r>
          </a:p>
        </p:txBody>
      </p:sp>
      <p:sp>
        <p:nvSpPr>
          <p:cNvPr id="13" name="Rectangle 12">
            <a:extLst>
              <a:ext uri="{FF2B5EF4-FFF2-40B4-BE49-F238E27FC236}">
                <a16:creationId xmlns:a16="http://schemas.microsoft.com/office/drawing/2014/main" id="{3C2C78B6-B60F-455F-A1CD-3234CA5E4450}"/>
              </a:ext>
            </a:extLst>
          </p:cNvPr>
          <p:cNvSpPr/>
          <p:nvPr/>
        </p:nvSpPr>
        <p:spPr>
          <a:xfrm>
            <a:off x="7162799" y="-1"/>
            <a:ext cx="5029199"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200" dirty="0">
                <a:latin typeface="Segoe UI" panose="020B0502040204020203" pitchFamily="34" charset="0"/>
                <a:cs typeface="Segoe UI" panose="020B0502040204020203" pitchFamily="34" charset="0"/>
              </a:rPr>
              <a:t>A scope (or statement) of work is a written description of the result that the PHA seeks to achieve upon contract completion</a:t>
            </a:r>
          </a:p>
        </p:txBody>
      </p:sp>
      <p:sp>
        <p:nvSpPr>
          <p:cNvPr id="16" name="Rectangle 15">
            <a:extLst>
              <a:ext uri="{FF2B5EF4-FFF2-40B4-BE49-F238E27FC236}">
                <a16:creationId xmlns:a16="http://schemas.microsoft.com/office/drawing/2014/main" id="{D60315B9-8DDA-40EA-AAA0-91FFBA2C13AB}"/>
              </a:ext>
            </a:extLst>
          </p:cNvPr>
          <p:cNvSpPr/>
          <p:nvPr/>
        </p:nvSpPr>
        <p:spPr>
          <a:xfrm>
            <a:off x="9526" y="-1"/>
            <a:ext cx="502919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200" dirty="0">
                <a:latin typeface="Segoe UI" panose="020B0502040204020203" pitchFamily="34" charset="0"/>
                <a:cs typeface="Segoe UI" panose="020B0502040204020203" pitchFamily="34" charset="0"/>
              </a:rPr>
              <a:t>Specifications emphasize the functional or</a:t>
            </a:r>
          </a:p>
          <a:p>
            <a:pPr algn="ctr"/>
            <a:r>
              <a:rPr lang="en-US" sz="3200" dirty="0">
                <a:latin typeface="Segoe UI" panose="020B0502040204020203" pitchFamily="34" charset="0"/>
                <a:cs typeface="Segoe UI" panose="020B0502040204020203" pitchFamily="34" charset="0"/>
              </a:rPr>
              <a:t>performance criteria required to meet the PHA’s needs, such as specific quantities, qualities, materials, and the like</a:t>
            </a:r>
          </a:p>
        </p:txBody>
      </p:sp>
    </p:spTree>
    <p:extLst>
      <p:ext uri="{BB962C8B-B14F-4D97-AF65-F5344CB8AC3E}">
        <p14:creationId xmlns:p14="http://schemas.microsoft.com/office/powerpoint/2010/main" val="17864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92896E-118A-4224-A5E8-FACA4780357C}"/>
              </a:ext>
            </a:extLst>
          </p:cNvPr>
          <p:cNvSpPr>
            <a:spLocks noGrp="1"/>
          </p:cNvSpPr>
          <p:nvPr>
            <p:ph type="title"/>
          </p:nvPr>
        </p:nvSpPr>
        <p:spPr>
          <a:xfrm>
            <a:off x="555539" y="2166507"/>
            <a:ext cx="11080921" cy="2524986"/>
          </a:xfrm>
        </p:spPr>
        <p:txBody>
          <a:bodyPr>
            <a:noAutofit/>
          </a:bodyPr>
          <a:lstStyle/>
          <a:p>
            <a:pPr algn="ctr">
              <a:lnSpc>
                <a:spcPct val="110000"/>
              </a:lnSpc>
            </a:pPr>
            <a:r>
              <a:rPr lang="en-US" sz="6000" b="1" dirty="0">
                <a:solidFill>
                  <a:schemeClr val="bg1"/>
                </a:solidFill>
                <a:latin typeface="Segoe UI" panose="020B0502040204020203" pitchFamily="34" charset="0"/>
                <a:cs typeface="Segoe UI" panose="020B0502040204020203" pitchFamily="34" charset="0"/>
              </a:rPr>
              <a:t>PROPERLY PREPARED  SPECIFICATIONS AND SCOPES OF WORK CLARIFY THE RELATIONSHIP BETWEEN THE CONTRACTOR AND THE PHA</a:t>
            </a:r>
          </a:p>
        </p:txBody>
      </p:sp>
    </p:spTree>
    <p:extLst>
      <p:ext uri="{BB962C8B-B14F-4D97-AF65-F5344CB8AC3E}">
        <p14:creationId xmlns:p14="http://schemas.microsoft.com/office/powerpoint/2010/main" val="149594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857F58-F5D1-4964-A33A-75C75C568462}"/>
              </a:ext>
            </a:extLst>
          </p:cNvPr>
          <p:cNvSpPr/>
          <p:nvPr/>
        </p:nvSpPr>
        <p:spPr>
          <a:xfrm>
            <a:off x="4326713" y="1805940"/>
            <a:ext cx="2743200" cy="246888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9BCF84B7-0757-436F-AF29-67BF6A80B9C7}"/>
              </a:ext>
            </a:extLst>
          </p:cNvPr>
          <p:cNvSpPr/>
          <p:nvPr/>
        </p:nvSpPr>
        <p:spPr>
          <a:xfrm>
            <a:off x="1223552" y="1805940"/>
            <a:ext cx="2743200" cy="24688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F47F8ACE-3421-436A-90ED-E97E1489EB68}"/>
              </a:ext>
            </a:extLst>
          </p:cNvPr>
          <p:cNvSpPr/>
          <p:nvPr/>
        </p:nvSpPr>
        <p:spPr>
          <a:xfrm>
            <a:off x="7467600" y="1805940"/>
            <a:ext cx="2743200" cy="246888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CCE64625-3DD6-4911-BEF2-ADB43EE4C7FD}"/>
              </a:ext>
            </a:extLst>
          </p:cNvPr>
          <p:cNvSpPr/>
          <p:nvPr/>
        </p:nvSpPr>
        <p:spPr>
          <a:xfrm>
            <a:off x="7467600" y="4274820"/>
            <a:ext cx="2743200" cy="246888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C56525CB-37BA-4FF8-BC53-10FA4C76EAC8}"/>
              </a:ext>
            </a:extLst>
          </p:cNvPr>
          <p:cNvSpPr/>
          <p:nvPr/>
        </p:nvSpPr>
        <p:spPr>
          <a:xfrm>
            <a:off x="4324350" y="4274820"/>
            <a:ext cx="2743200" cy="246888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FF4C1FF6-9150-4253-9028-F0F279165369}"/>
              </a:ext>
            </a:extLst>
          </p:cNvPr>
          <p:cNvSpPr/>
          <p:nvPr/>
        </p:nvSpPr>
        <p:spPr>
          <a:xfrm>
            <a:off x="1223552" y="4274820"/>
            <a:ext cx="2743200" cy="246888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38846771-7A12-44A4-A04D-DDF851418F92}"/>
              </a:ext>
            </a:extLst>
          </p:cNvPr>
          <p:cNvSpPr txBox="1"/>
          <p:nvPr/>
        </p:nvSpPr>
        <p:spPr>
          <a:xfrm>
            <a:off x="1257812" y="3526995"/>
            <a:ext cx="2743200" cy="461665"/>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Reasonableness</a:t>
            </a:r>
          </a:p>
        </p:txBody>
      </p:sp>
      <p:sp>
        <p:nvSpPr>
          <p:cNvPr id="17" name="TextBox 16">
            <a:extLst>
              <a:ext uri="{FF2B5EF4-FFF2-40B4-BE49-F238E27FC236}">
                <a16:creationId xmlns:a16="http://schemas.microsoft.com/office/drawing/2014/main" id="{E326EBA1-DA53-4966-84A8-1AF5D4AAD7D9}"/>
              </a:ext>
            </a:extLst>
          </p:cNvPr>
          <p:cNvSpPr txBox="1"/>
          <p:nvPr/>
        </p:nvSpPr>
        <p:spPr>
          <a:xfrm>
            <a:off x="4370906" y="3331568"/>
            <a:ext cx="2712950" cy="830997"/>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Helps determine contract type</a:t>
            </a:r>
          </a:p>
        </p:txBody>
      </p:sp>
      <p:sp>
        <p:nvSpPr>
          <p:cNvPr id="18" name="TextBox 17">
            <a:extLst>
              <a:ext uri="{FF2B5EF4-FFF2-40B4-BE49-F238E27FC236}">
                <a16:creationId xmlns:a16="http://schemas.microsoft.com/office/drawing/2014/main" id="{7A227326-1614-4B4B-86A2-D8CBAF315ABA}"/>
              </a:ext>
            </a:extLst>
          </p:cNvPr>
          <p:cNvSpPr txBox="1"/>
          <p:nvPr/>
        </p:nvSpPr>
        <p:spPr>
          <a:xfrm>
            <a:off x="7673334" y="5849542"/>
            <a:ext cx="2462356" cy="461665"/>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Document</a:t>
            </a:r>
          </a:p>
        </p:txBody>
      </p:sp>
      <p:sp>
        <p:nvSpPr>
          <p:cNvPr id="19" name="TextBox 18">
            <a:extLst>
              <a:ext uri="{FF2B5EF4-FFF2-40B4-BE49-F238E27FC236}">
                <a16:creationId xmlns:a16="http://schemas.microsoft.com/office/drawing/2014/main" id="{7A62DB6B-D7C1-4585-BD32-0590CE1469C2}"/>
              </a:ext>
            </a:extLst>
          </p:cNvPr>
          <p:cNvSpPr txBox="1"/>
          <p:nvPr/>
        </p:nvSpPr>
        <p:spPr>
          <a:xfrm>
            <a:off x="1235296" y="5858803"/>
            <a:ext cx="2719712" cy="461665"/>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Requirement</a:t>
            </a:r>
          </a:p>
        </p:txBody>
      </p:sp>
      <p:sp>
        <p:nvSpPr>
          <p:cNvPr id="20" name="TextBox 19">
            <a:extLst>
              <a:ext uri="{FF2B5EF4-FFF2-40B4-BE49-F238E27FC236}">
                <a16:creationId xmlns:a16="http://schemas.microsoft.com/office/drawing/2014/main" id="{7B0D7952-F322-4A81-ACA7-B9A03177452A}"/>
              </a:ext>
            </a:extLst>
          </p:cNvPr>
          <p:cNvSpPr txBox="1"/>
          <p:nvPr/>
        </p:nvSpPr>
        <p:spPr>
          <a:xfrm>
            <a:off x="4447904" y="5849542"/>
            <a:ext cx="2466738" cy="461665"/>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Detail</a:t>
            </a:r>
          </a:p>
        </p:txBody>
      </p:sp>
      <p:pic>
        <p:nvPicPr>
          <p:cNvPr id="23" name="Graphic 22" descr="Workflow with solid fill">
            <a:extLst>
              <a:ext uri="{FF2B5EF4-FFF2-40B4-BE49-F238E27FC236}">
                <a16:creationId xmlns:a16="http://schemas.microsoft.com/office/drawing/2014/main" id="{72CDB400-7B43-4100-869E-02FD2AB3D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50662" y="2073930"/>
            <a:ext cx="1097280" cy="1097280"/>
          </a:xfrm>
          <a:prstGeom prst="rect">
            <a:avLst/>
          </a:prstGeom>
        </p:spPr>
      </p:pic>
      <p:pic>
        <p:nvPicPr>
          <p:cNvPr id="27" name="Graphic 26" descr="Open folder with solid fill">
            <a:extLst>
              <a:ext uri="{FF2B5EF4-FFF2-40B4-BE49-F238E27FC236}">
                <a16:creationId xmlns:a16="http://schemas.microsoft.com/office/drawing/2014/main" id="{3BD502C6-24B0-4A7A-8D85-A8678A6B5C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55872" y="4528977"/>
            <a:ext cx="1097280" cy="1097280"/>
          </a:xfrm>
          <a:prstGeom prst="rect">
            <a:avLst/>
          </a:prstGeom>
        </p:spPr>
      </p:pic>
      <p:pic>
        <p:nvPicPr>
          <p:cNvPr id="32" name="Graphic 31" descr="Document with solid fill">
            <a:extLst>
              <a:ext uri="{FF2B5EF4-FFF2-40B4-BE49-F238E27FC236}">
                <a16:creationId xmlns:a16="http://schemas.microsoft.com/office/drawing/2014/main" id="{18C174E7-B239-4D58-962F-33D6688479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32633" y="4535213"/>
            <a:ext cx="1097280" cy="1097280"/>
          </a:xfrm>
          <a:prstGeom prst="rect">
            <a:avLst/>
          </a:prstGeom>
        </p:spPr>
      </p:pic>
      <p:sp>
        <p:nvSpPr>
          <p:cNvPr id="33" name="TextBox 32">
            <a:extLst>
              <a:ext uri="{FF2B5EF4-FFF2-40B4-BE49-F238E27FC236}">
                <a16:creationId xmlns:a16="http://schemas.microsoft.com/office/drawing/2014/main" id="{A1E78244-F145-49BE-8B63-789CFFD0DCED}"/>
              </a:ext>
            </a:extLst>
          </p:cNvPr>
          <p:cNvSpPr txBox="1"/>
          <p:nvPr/>
        </p:nvSpPr>
        <p:spPr>
          <a:xfrm>
            <a:off x="7705151" y="3326757"/>
            <a:ext cx="2271856" cy="830997"/>
          </a:xfrm>
          <a:prstGeom prst="rect">
            <a:avLst/>
          </a:prstGeom>
          <a:noFill/>
        </p:spPr>
        <p:txBody>
          <a:bodyPr wrap="square" rtlCol="0" anchor="ctr">
            <a:spAutoFit/>
          </a:bodyPr>
          <a:lstStyle/>
          <a:p>
            <a:pPr algn="ctr">
              <a:spcBef>
                <a:spcPts val="1200"/>
              </a:spcBef>
            </a:pPr>
            <a:r>
              <a:rPr lang="en-US" sz="2400" b="1" dirty="0">
                <a:solidFill>
                  <a:schemeClr val="bg1"/>
                </a:solidFill>
                <a:latin typeface="Segoe UI" panose="020B0502040204020203" pitchFamily="34" charset="0"/>
                <a:cs typeface="Segoe UI" panose="020B0502040204020203" pitchFamily="34" charset="0"/>
              </a:rPr>
              <a:t>Responsible to develop</a:t>
            </a:r>
          </a:p>
        </p:txBody>
      </p:sp>
      <p:pic>
        <p:nvPicPr>
          <p:cNvPr id="22" name="Graphic 21" descr="Ruler with solid fill">
            <a:extLst>
              <a:ext uri="{FF2B5EF4-FFF2-40B4-BE49-F238E27FC236}">
                <a16:creationId xmlns:a16="http://schemas.microsoft.com/office/drawing/2014/main" id="{865C9145-0FC1-4825-86CD-31021F3CB6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80772" y="2083191"/>
            <a:ext cx="1097280" cy="1097280"/>
          </a:xfrm>
          <a:prstGeom prst="rect">
            <a:avLst/>
          </a:prstGeom>
        </p:spPr>
      </p:pic>
      <p:pic>
        <p:nvPicPr>
          <p:cNvPr id="24" name="Graphic 23" descr="Business Growth with solid fill">
            <a:extLst>
              <a:ext uri="{FF2B5EF4-FFF2-40B4-BE49-F238E27FC236}">
                <a16:creationId xmlns:a16="http://schemas.microsoft.com/office/drawing/2014/main" id="{6D675684-2052-4F66-A0DE-5D9BCAE4A8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290560" y="2064669"/>
            <a:ext cx="1097280" cy="1097280"/>
          </a:xfrm>
          <a:prstGeom prst="rect">
            <a:avLst/>
          </a:prstGeom>
        </p:spPr>
      </p:pic>
      <p:pic>
        <p:nvPicPr>
          <p:cNvPr id="26" name="Graphic 25" descr="Checkbox Checked with solid fill">
            <a:extLst>
              <a:ext uri="{FF2B5EF4-FFF2-40B4-BE49-F238E27FC236}">
                <a16:creationId xmlns:a16="http://schemas.microsoft.com/office/drawing/2014/main" id="{FB7B0A7D-DC5C-40A4-B0DD-A5E8EB157F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73467" y="4538238"/>
            <a:ext cx="1097280" cy="1097280"/>
          </a:xfrm>
          <a:prstGeom prst="rect">
            <a:avLst/>
          </a:prstGeom>
        </p:spPr>
      </p:pic>
      <p:sp>
        <p:nvSpPr>
          <p:cNvPr id="29" name="Title 1">
            <a:extLst>
              <a:ext uri="{FF2B5EF4-FFF2-40B4-BE49-F238E27FC236}">
                <a16:creationId xmlns:a16="http://schemas.microsoft.com/office/drawing/2014/main" id="{3F745F45-30F7-4E61-AA76-D60913E505D0}"/>
              </a:ext>
            </a:extLst>
          </p:cNvPr>
          <p:cNvSpPr>
            <a:spLocks noGrp="1"/>
          </p:cNvSpPr>
          <p:nvPr>
            <p:ph type="title"/>
          </p:nvPr>
        </p:nvSpPr>
        <p:spPr/>
        <p:txBody>
          <a:bodyPr>
            <a:normAutofit/>
          </a:bodyPr>
          <a:lstStyle/>
          <a:p>
            <a:r>
              <a:rPr lang="en-US" altLang="en-US" sz="4400" dirty="0">
                <a:effectLst>
                  <a:outerShdw blurRad="38100" dist="38100" dir="2700000" algn="tl">
                    <a:srgbClr val="000000">
                      <a:alpha val="43137"/>
                    </a:srgbClr>
                  </a:outerShdw>
                </a:effectLst>
              </a:rPr>
              <a:t>INDEPENDENT COST ESTIMATE (ICE)</a:t>
            </a:r>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39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3" grpId="0" animBg="1"/>
      <p:bldP spid="14" grpId="0" animBg="1"/>
      <p:bldP spid="16" grpId="0"/>
      <p:bldP spid="17" grpId="0"/>
      <p:bldP spid="18" grpId="0"/>
      <p:bldP spid="19" grpId="0"/>
      <p:bldP spid="20" grpId="0"/>
      <p:bldP spid="33"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1353788" y="1789641"/>
            <a:ext cx="9583386" cy="3278718"/>
          </a:xfrm>
          <a:prstGeom prst="rect">
            <a:avLst/>
          </a:prstGeom>
          <a:noFill/>
        </p:spPr>
        <p:txBody>
          <a:bodyPr wrap="square" rtlCol="0" anchor="ctr">
            <a:spAutoFit/>
          </a:bodyPr>
          <a:lstStyle/>
          <a:p>
            <a:pPr algn="ctr">
              <a:lnSpc>
                <a:spcPct val="110000"/>
              </a:lnSpc>
              <a:spcBef>
                <a:spcPct val="0"/>
              </a:spcBef>
              <a:spcAft>
                <a:spcPts val="1800"/>
              </a:spcAft>
            </a:pPr>
            <a:r>
              <a:rPr lang="en-US" sz="4800" b="1" dirty="0">
                <a:solidFill>
                  <a:schemeClr val="bg1"/>
                </a:solidFill>
                <a:latin typeface="Segoe UI" panose="020B0502040204020203" pitchFamily="34" charset="0"/>
                <a:ea typeface="+mj-ea"/>
                <a:cs typeface="Segoe UI" panose="020B0502040204020203" pitchFamily="34" charset="0"/>
              </a:rPr>
              <a:t>AN INDEPENDENT COST ESTIMATE IS </a:t>
            </a:r>
            <a:r>
              <a:rPr lang="en-US" sz="4800" b="1" u="sng" dirty="0">
                <a:solidFill>
                  <a:schemeClr val="bg1"/>
                </a:solidFill>
                <a:latin typeface="Segoe UI" panose="020B0502040204020203" pitchFamily="34" charset="0"/>
                <a:ea typeface="+mj-ea"/>
                <a:cs typeface="Segoe UI" panose="020B0502040204020203" pitchFamily="34" charset="0"/>
              </a:rPr>
              <a:t>REQUIRED</a:t>
            </a:r>
            <a:r>
              <a:rPr lang="en-US" sz="4800" b="1" dirty="0">
                <a:solidFill>
                  <a:schemeClr val="bg1"/>
                </a:solidFill>
                <a:latin typeface="Segoe UI" panose="020B0502040204020203" pitchFamily="34" charset="0"/>
                <a:ea typeface="+mj-ea"/>
                <a:cs typeface="Segoe UI" panose="020B0502040204020203" pitchFamily="34" charset="0"/>
              </a:rPr>
              <a:t> FOR EVERY PURCHASE ABOVE THE MICRO LEVEL</a:t>
            </a:r>
          </a:p>
        </p:txBody>
      </p:sp>
    </p:spTree>
    <p:extLst>
      <p:ext uri="{BB962C8B-B14F-4D97-AF65-F5344CB8AC3E}">
        <p14:creationId xmlns:p14="http://schemas.microsoft.com/office/powerpoint/2010/main" val="10314437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8F2367-618F-287E-34EE-3D19AE8E927E}"/>
              </a:ext>
            </a:extLst>
          </p:cNvPr>
          <p:cNvSpPr txBox="1"/>
          <p:nvPr/>
        </p:nvSpPr>
        <p:spPr>
          <a:xfrm>
            <a:off x="1181100" y="2051387"/>
            <a:ext cx="982980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9600" b="1" dirty="0">
                <a:solidFill>
                  <a:schemeClr val="tx1">
                    <a:lumMod val="85000"/>
                    <a:lumOff val="15000"/>
                  </a:schemeClr>
                </a:solidFill>
                <a:latin typeface="Segoe UI" panose="020B0502040204020203" pitchFamily="34" charset="0"/>
                <a:cs typeface="Segoe UI" panose="020B0502040204020203" pitchFamily="34" charset="0"/>
              </a:rPr>
              <a:t>SOLICITATION TYPES</a:t>
            </a:r>
            <a:endParaRPr lang="en-US" sz="9600" b="1"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776B2F6E-0CD4-4EF4-9D31-DC1335B14975}"/>
              </a:ext>
            </a:extLst>
          </p:cNvPr>
          <p:cNvSpPr txBox="1">
            <a:spLocks/>
          </p:cNvSpPr>
          <p:nvPr/>
        </p:nvSpPr>
        <p:spPr>
          <a:xfrm>
            <a:off x="355600" y="365125"/>
            <a:ext cx="114300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dirty="0">
              <a:solidFill>
                <a:schemeClr val="tx1">
                  <a:lumMod val="75000"/>
                  <a:lumOff val="2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535223FD-D89E-425E-89BB-D25C1B2F67E5}"/>
              </a:ext>
            </a:extLst>
          </p:cNvPr>
          <p:cNvSpPr/>
          <p:nvPr/>
        </p:nvSpPr>
        <p:spPr>
          <a:xfrm>
            <a:off x="0" y="0"/>
            <a:ext cx="4023360" cy="6858000"/>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FORMAL COMPETITION</a:t>
            </a:r>
          </a:p>
        </p:txBody>
      </p:sp>
      <p:sp>
        <p:nvSpPr>
          <p:cNvPr id="7" name="Rectangle 6">
            <a:extLst>
              <a:ext uri="{FF2B5EF4-FFF2-40B4-BE49-F238E27FC236}">
                <a16:creationId xmlns:a16="http://schemas.microsoft.com/office/drawing/2014/main" id="{01E7E1BE-CF1F-42DA-9530-8C4F544685B6}"/>
              </a:ext>
            </a:extLst>
          </p:cNvPr>
          <p:cNvSpPr/>
          <p:nvPr/>
        </p:nvSpPr>
        <p:spPr>
          <a:xfrm>
            <a:off x="4023360" y="0"/>
            <a:ext cx="4145280" cy="685800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INFORMAL COMPETITION</a:t>
            </a:r>
          </a:p>
        </p:txBody>
      </p:sp>
      <p:sp>
        <p:nvSpPr>
          <p:cNvPr id="8" name="Rectangle 7">
            <a:extLst>
              <a:ext uri="{FF2B5EF4-FFF2-40B4-BE49-F238E27FC236}">
                <a16:creationId xmlns:a16="http://schemas.microsoft.com/office/drawing/2014/main" id="{55F68B51-AB91-4F3C-AEFC-B5848F527D04}"/>
              </a:ext>
            </a:extLst>
          </p:cNvPr>
          <p:cNvSpPr/>
          <p:nvPr/>
        </p:nvSpPr>
        <p:spPr>
          <a:xfrm>
            <a:off x="8168640" y="0"/>
            <a:ext cx="4023360" cy="6858000"/>
          </a:xfrm>
          <a:prstGeom prst="rect">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NONCOMPETITIVE PROCUREMENT</a:t>
            </a:r>
          </a:p>
        </p:txBody>
      </p:sp>
    </p:spTree>
    <p:extLst>
      <p:ext uri="{BB962C8B-B14F-4D97-AF65-F5344CB8AC3E}">
        <p14:creationId xmlns:p14="http://schemas.microsoft.com/office/powerpoint/2010/main" val="26457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223FD-D89E-425E-89BB-D25C1B2F67E5}"/>
              </a:ext>
            </a:extLst>
          </p:cNvPr>
          <p:cNvSpPr/>
          <p:nvPr/>
        </p:nvSpPr>
        <p:spPr>
          <a:xfrm>
            <a:off x="0" y="0"/>
            <a:ext cx="4023360" cy="6858000"/>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800" b="1" dirty="0">
                <a:latin typeface="Segoe UI" panose="020B0502040204020203" pitchFamily="34" charset="0"/>
                <a:cs typeface="Segoe UI" panose="020B0502040204020203" pitchFamily="34" charset="0"/>
              </a:rPr>
              <a:t>FORMAL COMPETITION</a:t>
            </a:r>
          </a:p>
        </p:txBody>
      </p:sp>
      <p:sp>
        <p:nvSpPr>
          <p:cNvPr id="7" name="Rectangle 6">
            <a:extLst>
              <a:ext uri="{FF2B5EF4-FFF2-40B4-BE49-F238E27FC236}">
                <a16:creationId xmlns:a16="http://schemas.microsoft.com/office/drawing/2014/main" id="{01E7E1BE-CF1F-42DA-9530-8C4F544685B6}"/>
              </a:ext>
            </a:extLst>
          </p:cNvPr>
          <p:cNvSpPr/>
          <p:nvPr/>
        </p:nvSpPr>
        <p:spPr>
          <a:xfrm>
            <a:off x="4023360" y="0"/>
            <a:ext cx="4145280" cy="6858000"/>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INVITATION </a:t>
            </a:r>
          </a:p>
          <a:p>
            <a:pPr marL="0" marR="0" lvl="0" indent="0" algn="ctr" defTabSz="914400" rtl="0" eaLnBrk="1" fontAlgn="auto" latinLnBrk="0" hangingPunct="1">
              <a:lnSpc>
                <a:spcPct val="100000"/>
              </a:lnSpc>
              <a:spcBef>
                <a:spcPts val="0"/>
              </a:spcBef>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FOR BIDS (IFB)</a:t>
            </a:r>
            <a:endParaRPr lang="en-US" sz="3200" i="1" dirty="0">
              <a:solidFill>
                <a:prstClr val="white"/>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55F68B51-AB91-4F3C-AEFC-B5848F527D04}"/>
              </a:ext>
            </a:extLst>
          </p:cNvPr>
          <p:cNvSpPr/>
          <p:nvPr/>
        </p:nvSpPr>
        <p:spPr>
          <a:xfrm>
            <a:off x="8168640" y="0"/>
            <a:ext cx="4023360" cy="6858000"/>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800"/>
              </a:spcAf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REQUEST FOR PROPOSAL OR QUALIFICATION (RFP) (RFQ)</a:t>
            </a:r>
            <a:endParaRPr kumimoji="0" lang="en-US" sz="28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32158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223FD-D89E-425E-89BB-D25C1B2F67E5}"/>
              </a:ext>
            </a:extLst>
          </p:cNvPr>
          <p:cNvSpPr/>
          <p:nvPr/>
        </p:nvSpPr>
        <p:spPr>
          <a:xfrm>
            <a:off x="0" y="0"/>
            <a:ext cx="2931730" cy="685800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INFORMAL COMPETITION</a:t>
            </a:r>
          </a:p>
        </p:txBody>
      </p:sp>
      <p:sp>
        <p:nvSpPr>
          <p:cNvPr id="7" name="Rectangle 6">
            <a:extLst>
              <a:ext uri="{FF2B5EF4-FFF2-40B4-BE49-F238E27FC236}">
                <a16:creationId xmlns:a16="http://schemas.microsoft.com/office/drawing/2014/main" id="{01E7E1BE-CF1F-42DA-9530-8C4F544685B6}"/>
              </a:ext>
            </a:extLst>
          </p:cNvPr>
          <p:cNvSpPr/>
          <p:nvPr/>
        </p:nvSpPr>
        <p:spPr>
          <a:xfrm>
            <a:off x="2931730" y="0"/>
            <a:ext cx="3138870" cy="685800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PETTY CASH</a:t>
            </a:r>
          </a:p>
        </p:txBody>
      </p:sp>
      <p:sp>
        <p:nvSpPr>
          <p:cNvPr id="8" name="Rectangle 7">
            <a:extLst>
              <a:ext uri="{FF2B5EF4-FFF2-40B4-BE49-F238E27FC236}">
                <a16:creationId xmlns:a16="http://schemas.microsoft.com/office/drawing/2014/main" id="{55F68B51-AB91-4F3C-AEFC-B5848F527D04}"/>
              </a:ext>
            </a:extLst>
          </p:cNvPr>
          <p:cNvSpPr/>
          <p:nvPr/>
        </p:nvSpPr>
        <p:spPr>
          <a:xfrm>
            <a:off x="6070600" y="0"/>
            <a:ext cx="3099262" cy="685800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MICRO PURCHASES</a:t>
            </a:r>
          </a:p>
        </p:txBody>
      </p:sp>
      <p:sp>
        <p:nvSpPr>
          <p:cNvPr id="9" name="Rectangle 8">
            <a:extLst>
              <a:ext uri="{FF2B5EF4-FFF2-40B4-BE49-F238E27FC236}">
                <a16:creationId xmlns:a16="http://schemas.microsoft.com/office/drawing/2014/main" id="{EBACD92F-85BD-4B53-9CC8-32E1235F3ECA}"/>
              </a:ext>
            </a:extLst>
          </p:cNvPr>
          <p:cNvSpPr/>
          <p:nvPr/>
        </p:nvSpPr>
        <p:spPr>
          <a:xfrm>
            <a:off x="9169862" y="0"/>
            <a:ext cx="3022138" cy="6858000"/>
          </a:xfrm>
          <a:prstGeom prst="rect">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SMALL PURCHASES</a:t>
            </a:r>
          </a:p>
        </p:txBody>
      </p:sp>
    </p:spTree>
    <p:extLst>
      <p:ext uri="{BB962C8B-B14F-4D97-AF65-F5344CB8AC3E}">
        <p14:creationId xmlns:p14="http://schemas.microsoft.com/office/powerpoint/2010/main" val="303538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9EDF62-D6B0-CAE8-DFC9-164CA3E0298E}"/>
              </a:ext>
            </a:extLst>
          </p:cNvPr>
          <p:cNvSpPr>
            <a:spLocks noGrp="1"/>
          </p:cNvSpPr>
          <p:nvPr>
            <p:ph idx="1"/>
          </p:nvPr>
        </p:nvSpPr>
        <p:spPr/>
        <p:txBody>
          <a:bodyPr>
            <a:normAutofit fontScale="92500" lnSpcReduction="10000"/>
          </a:bodyPr>
          <a:lstStyle/>
          <a:p>
            <a:pPr>
              <a:spcBef>
                <a:spcPts val="1000"/>
              </a:spcBef>
              <a:spcAft>
                <a:spcPts val="600"/>
              </a:spcAft>
            </a:pPr>
            <a:r>
              <a:rPr lang="en-US" dirty="0"/>
              <a:t>A Section 3 targeted worker for Public Housing Financial Assistance projects is a Section 3 worker who:</a:t>
            </a:r>
          </a:p>
          <a:p>
            <a:pPr lvl="1">
              <a:spcBef>
                <a:spcPts val="1000"/>
              </a:spcBef>
              <a:spcAft>
                <a:spcPts val="600"/>
              </a:spcAft>
            </a:pPr>
            <a:r>
              <a:rPr lang="en-US" dirty="0"/>
              <a:t>Is employed by a Section 3 business concern</a:t>
            </a:r>
          </a:p>
          <a:p>
            <a:pPr lvl="1">
              <a:spcBef>
                <a:spcPts val="1000"/>
              </a:spcBef>
              <a:spcAft>
                <a:spcPts val="600"/>
              </a:spcAft>
            </a:pPr>
            <a:r>
              <a:rPr lang="en-US" dirty="0"/>
              <a:t>Currently fits or when hired fit at least one of the following categories, as documented within the past five years:</a:t>
            </a:r>
          </a:p>
          <a:p>
            <a:pPr lvl="2">
              <a:spcBef>
                <a:spcPts val="1000"/>
              </a:spcBef>
              <a:spcAft>
                <a:spcPts val="600"/>
              </a:spcAft>
            </a:pPr>
            <a:r>
              <a:rPr lang="en-US" dirty="0"/>
              <a:t>A resident of Public Housing or Section 8-assisted housing;</a:t>
            </a:r>
          </a:p>
          <a:p>
            <a:pPr lvl="2">
              <a:spcBef>
                <a:spcPts val="1000"/>
              </a:spcBef>
              <a:spcAft>
                <a:spcPts val="600"/>
              </a:spcAft>
            </a:pPr>
            <a:r>
              <a:rPr lang="en-US" dirty="0"/>
              <a:t>A resident of other Public Housing projects or Section 8-assisted housing managed by the PHA that is providing the assistance; or</a:t>
            </a:r>
          </a:p>
          <a:p>
            <a:pPr lvl="2">
              <a:spcBef>
                <a:spcPts val="1000"/>
              </a:spcBef>
              <a:spcAft>
                <a:spcPts val="600"/>
              </a:spcAft>
            </a:pPr>
            <a:r>
              <a:rPr lang="en-US" dirty="0"/>
              <a:t>A </a:t>
            </a:r>
            <a:r>
              <a:rPr lang="en-US" dirty="0" err="1"/>
              <a:t>YouthBuild</a:t>
            </a:r>
            <a:r>
              <a:rPr lang="en-US" dirty="0"/>
              <a:t> participant</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TARGETED </a:t>
            </a:r>
            <a:br>
              <a:rPr lang="en-US" dirty="0"/>
            </a:br>
            <a:r>
              <a:rPr lang="en-US" dirty="0"/>
              <a:t>SECTION 3 WORKER</a:t>
            </a:r>
          </a:p>
        </p:txBody>
      </p:sp>
    </p:spTree>
    <p:extLst>
      <p:ext uri="{BB962C8B-B14F-4D97-AF65-F5344CB8AC3E}">
        <p14:creationId xmlns:p14="http://schemas.microsoft.com/office/powerpoint/2010/main" val="32137621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223FD-D89E-425E-89BB-D25C1B2F67E5}"/>
              </a:ext>
            </a:extLst>
          </p:cNvPr>
          <p:cNvSpPr/>
          <p:nvPr/>
        </p:nvSpPr>
        <p:spPr>
          <a:xfrm>
            <a:off x="0" y="0"/>
            <a:ext cx="4023360" cy="6858000"/>
          </a:xfrm>
          <a:prstGeom prst="rect">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NONCOMPETITIVE PROCUREMENT</a:t>
            </a:r>
          </a:p>
        </p:txBody>
      </p:sp>
      <p:sp>
        <p:nvSpPr>
          <p:cNvPr id="7" name="Rectangle 6">
            <a:extLst>
              <a:ext uri="{FF2B5EF4-FFF2-40B4-BE49-F238E27FC236}">
                <a16:creationId xmlns:a16="http://schemas.microsoft.com/office/drawing/2014/main" id="{01E7E1BE-CF1F-42DA-9530-8C4F544685B6}"/>
              </a:ext>
            </a:extLst>
          </p:cNvPr>
          <p:cNvSpPr/>
          <p:nvPr/>
        </p:nvSpPr>
        <p:spPr>
          <a:xfrm>
            <a:off x="4023360" y="0"/>
            <a:ext cx="4145280" cy="6858000"/>
          </a:xfrm>
          <a:prstGeom prst="rect">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SOLE SOURCE PROCUREMENT</a:t>
            </a:r>
          </a:p>
        </p:txBody>
      </p:sp>
      <p:sp>
        <p:nvSpPr>
          <p:cNvPr id="8" name="Rectangle 7">
            <a:extLst>
              <a:ext uri="{FF2B5EF4-FFF2-40B4-BE49-F238E27FC236}">
                <a16:creationId xmlns:a16="http://schemas.microsoft.com/office/drawing/2014/main" id="{55F68B51-AB91-4F3C-AEFC-B5848F527D04}"/>
              </a:ext>
            </a:extLst>
          </p:cNvPr>
          <p:cNvSpPr/>
          <p:nvPr/>
        </p:nvSpPr>
        <p:spPr>
          <a:xfrm>
            <a:off x="8168640" y="0"/>
            <a:ext cx="4023360" cy="6858000"/>
          </a:xfrm>
          <a:prstGeom prst="rect">
            <a:avLst/>
          </a:pr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i="1"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EMERGENCY PROCUREMENT</a:t>
            </a:r>
          </a:p>
        </p:txBody>
      </p:sp>
    </p:spTree>
    <p:extLst>
      <p:ext uri="{BB962C8B-B14F-4D97-AF65-F5344CB8AC3E}">
        <p14:creationId xmlns:p14="http://schemas.microsoft.com/office/powerpoint/2010/main" val="29752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92896E-118A-4224-A5E8-FACA4780357C}"/>
              </a:ext>
            </a:extLst>
          </p:cNvPr>
          <p:cNvSpPr>
            <a:spLocks noGrp="1"/>
          </p:cNvSpPr>
          <p:nvPr>
            <p:ph type="title"/>
          </p:nvPr>
        </p:nvSpPr>
        <p:spPr>
          <a:xfrm>
            <a:off x="555539" y="2166507"/>
            <a:ext cx="11080921" cy="2524986"/>
          </a:xfrm>
        </p:spPr>
        <p:txBody>
          <a:bodyPr>
            <a:noAutofit/>
          </a:bodyPr>
          <a:lstStyle/>
          <a:p>
            <a:pPr algn="ctr">
              <a:lnSpc>
                <a:spcPct val="110000"/>
              </a:lnSpc>
            </a:pPr>
            <a:r>
              <a:rPr lang="en-US" sz="6000" b="1" dirty="0">
                <a:solidFill>
                  <a:schemeClr val="bg1"/>
                </a:solidFill>
                <a:latin typeface="Segoe UI" panose="020B0502040204020203" pitchFamily="34" charset="0"/>
                <a:cs typeface="Segoe UI" panose="020B0502040204020203" pitchFamily="34" charset="0"/>
              </a:rPr>
              <a:t>PHAs MAY NOT BREAK UP PURCHASES INTO SMALL AMOUNTS TO QUALIFY UNDER SMALL PURCHASE OR MICRO-PURCHASE THRESHOLDS</a:t>
            </a:r>
          </a:p>
        </p:txBody>
      </p:sp>
    </p:spTree>
    <p:extLst>
      <p:ext uri="{BB962C8B-B14F-4D97-AF65-F5344CB8AC3E}">
        <p14:creationId xmlns:p14="http://schemas.microsoft.com/office/powerpoint/2010/main" val="411309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8522CE-9417-4611-B7CF-98AAFB167AB8}"/>
              </a:ext>
            </a:extLst>
          </p:cNvPr>
          <p:cNvSpPr/>
          <p:nvPr/>
        </p:nvSpPr>
        <p:spPr>
          <a:xfrm>
            <a:off x="0" y="0"/>
            <a:ext cx="12192000" cy="3429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60A255-0E01-42A3-936F-9A155ED12E4B}"/>
              </a:ext>
            </a:extLst>
          </p:cNvPr>
          <p:cNvSpPr txBox="1"/>
          <p:nvPr/>
        </p:nvSpPr>
        <p:spPr>
          <a:xfrm>
            <a:off x="0" y="843842"/>
            <a:ext cx="12192000" cy="1848839"/>
          </a:xfrm>
          <a:prstGeom prst="rect">
            <a:avLst/>
          </a:prstGeom>
          <a:noFill/>
        </p:spPr>
        <p:txBody>
          <a:bodyPr wrap="square" rtlCol="0">
            <a:spAutoFit/>
          </a:bodyPr>
          <a:lstStyle/>
          <a:p>
            <a:pPr algn="ctr">
              <a:lnSpc>
                <a:spcPct val="110000"/>
              </a:lnSpc>
            </a:pPr>
            <a:r>
              <a:rPr lang="en-US" sz="5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HOW WILL I KNOW WHICH </a:t>
            </a:r>
          </a:p>
          <a:p>
            <a:pPr algn="ctr">
              <a:lnSpc>
                <a:spcPct val="110000"/>
              </a:lnSpc>
            </a:pPr>
            <a:r>
              <a:rPr lang="en-US" sz="54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TYPE OF CONTRACT TO USE?</a:t>
            </a:r>
          </a:p>
        </p:txBody>
      </p:sp>
      <p:grpSp>
        <p:nvGrpSpPr>
          <p:cNvPr id="9" name="Group 8">
            <a:extLst>
              <a:ext uri="{FF2B5EF4-FFF2-40B4-BE49-F238E27FC236}">
                <a16:creationId xmlns:a16="http://schemas.microsoft.com/office/drawing/2014/main" id="{DF10056C-739A-4D80-898A-111CA265BF33}"/>
              </a:ext>
            </a:extLst>
          </p:cNvPr>
          <p:cNvGrpSpPr/>
          <p:nvPr/>
        </p:nvGrpSpPr>
        <p:grpSpPr>
          <a:xfrm>
            <a:off x="9056713" y="3792852"/>
            <a:ext cx="2971800" cy="2497175"/>
            <a:chOff x="9056713" y="3792852"/>
            <a:chExt cx="2971800" cy="2497175"/>
          </a:xfrm>
        </p:grpSpPr>
        <p:sp>
          <p:nvSpPr>
            <p:cNvPr id="21" name="TextBox 20">
              <a:extLst>
                <a:ext uri="{FF2B5EF4-FFF2-40B4-BE49-F238E27FC236}">
                  <a16:creationId xmlns:a16="http://schemas.microsoft.com/office/drawing/2014/main" id="{F1D7719C-BC39-426E-B4E6-B4A94D23FA5E}"/>
                </a:ext>
              </a:extLst>
            </p:cNvPr>
            <p:cNvSpPr txBox="1"/>
            <p:nvPr/>
          </p:nvSpPr>
          <p:spPr>
            <a:xfrm>
              <a:off x="9056713" y="4474145"/>
              <a:ext cx="2971800" cy="1815882"/>
            </a:xfrm>
            <a:prstGeom prst="rect">
              <a:avLst/>
            </a:prstGeom>
            <a:noFill/>
            <a:ln>
              <a:noFill/>
            </a:ln>
          </p:spPr>
          <p:txBody>
            <a:bodyPr wrap="square" rtlCol="0">
              <a:spAutoFit/>
            </a:bodyPr>
            <a:lstStyle/>
            <a:p>
              <a:pPr algn="ctr"/>
              <a:endParaRPr lang="en-US" sz="2400" dirty="0">
                <a:solidFill>
                  <a:schemeClr val="tx1">
                    <a:lumMod val="85000"/>
                    <a:lumOff val="15000"/>
                  </a:schemeClr>
                </a:solidFill>
                <a:latin typeface="Arial Black" panose="020B0A04020102020204" pitchFamily="34" charset="0"/>
              </a:endParaRPr>
            </a:p>
            <a:p>
              <a:pPr algn="ctr"/>
              <a:r>
                <a:rPr lang="en-US" sz="2800" b="1" dirty="0">
                  <a:solidFill>
                    <a:schemeClr val="tx1">
                      <a:lumMod val="85000"/>
                      <a:lumOff val="15000"/>
                    </a:schemeClr>
                  </a:solidFill>
                  <a:latin typeface="Segoe UI" panose="020B0502040204020203" pitchFamily="34" charset="0"/>
                  <a:cs typeface="Segoe UI" panose="020B0502040204020203" pitchFamily="34" charset="0"/>
                </a:rPr>
                <a:t>Schedule</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Urgent vs. Routine</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Cost over time</a:t>
              </a:r>
            </a:p>
          </p:txBody>
        </p:sp>
        <p:pic>
          <p:nvPicPr>
            <p:cNvPr id="22" name="Graphic 21" descr="Monthly calendar with solid fill">
              <a:extLst>
                <a:ext uri="{FF2B5EF4-FFF2-40B4-BE49-F238E27FC236}">
                  <a16:creationId xmlns:a16="http://schemas.microsoft.com/office/drawing/2014/main" id="{1C933363-AB23-4F89-BE89-DB91306D5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85413" y="3792852"/>
              <a:ext cx="914400" cy="914400"/>
            </a:xfrm>
            <a:prstGeom prst="rect">
              <a:avLst/>
            </a:prstGeom>
          </p:spPr>
        </p:pic>
      </p:grpSp>
      <p:grpSp>
        <p:nvGrpSpPr>
          <p:cNvPr id="8" name="Group 7">
            <a:extLst>
              <a:ext uri="{FF2B5EF4-FFF2-40B4-BE49-F238E27FC236}">
                <a16:creationId xmlns:a16="http://schemas.microsoft.com/office/drawing/2014/main" id="{D999B628-8117-4907-AE96-928E4A02C149}"/>
              </a:ext>
            </a:extLst>
          </p:cNvPr>
          <p:cNvGrpSpPr/>
          <p:nvPr/>
        </p:nvGrpSpPr>
        <p:grpSpPr>
          <a:xfrm>
            <a:off x="6182249" y="3792852"/>
            <a:ext cx="2971800" cy="2497175"/>
            <a:chOff x="6182249" y="3792852"/>
            <a:chExt cx="2971800" cy="2497175"/>
          </a:xfrm>
        </p:grpSpPr>
        <p:pic>
          <p:nvPicPr>
            <p:cNvPr id="20" name="Graphic 19" descr="Construction worker female with solid fill">
              <a:extLst>
                <a:ext uri="{FF2B5EF4-FFF2-40B4-BE49-F238E27FC236}">
                  <a16:creationId xmlns:a16="http://schemas.microsoft.com/office/drawing/2014/main" id="{B8B5E2BC-3BD2-4711-9C62-8568B02AF1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10949" y="3792852"/>
              <a:ext cx="914400" cy="914400"/>
            </a:xfrm>
            <a:prstGeom prst="rect">
              <a:avLst/>
            </a:prstGeom>
          </p:spPr>
        </p:pic>
        <p:sp>
          <p:nvSpPr>
            <p:cNvPr id="14" name="TextBox 13">
              <a:extLst>
                <a:ext uri="{FF2B5EF4-FFF2-40B4-BE49-F238E27FC236}">
                  <a16:creationId xmlns:a16="http://schemas.microsoft.com/office/drawing/2014/main" id="{433BCB60-F6B3-4436-994A-6FE89A5B6740}"/>
                </a:ext>
              </a:extLst>
            </p:cNvPr>
            <p:cNvSpPr txBox="1"/>
            <p:nvPr/>
          </p:nvSpPr>
          <p:spPr>
            <a:xfrm>
              <a:off x="6182249" y="4474145"/>
              <a:ext cx="2971800" cy="1815882"/>
            </a:xfrm>
            <a:prstGeom prst="rect">
              <a:avLst/>
            </a:prstGeom>
            <a:noFill/>
            <a:ln>
              <a:noFill/>
            </a:ln>
          </p:spPr>
          <p:txBody>
            <a:bodyPr wrap="square" rtlCol="0">
              <a:spAutoFit/>
            </a:bodyPr>
            <a:lstStyle/>
            <a:p>
              <a:pPr algn="ctr"/>
              <a:endParaRPr lang="en-US" sz="2400" dirty="0">
                <a:solidFill>
                  <a:schemeClr val="tx1">
                    <a:lumMod val="85000"/>
                    <a:lumOff val="15000"/>
                  </a:schemeClr>
                </a:solidFill>
                <a:latin typeface="Arial Black" panose="020B0A04020102020204" pitchFamily="34" charset="0"/>
              </a:endParaRPr>
            </a:p>
            <a:p>
              <a:pPr algn="ctr"/>
              <a:r>
                <a:rPr lang="en-US" sz="2800" b="1" dirty="0">
                  <a:solidFill>
                    <a:schemeClr val="tx1">
                      <a:lumMod val="85000"/>
                      <a:lumOff val="15000"/>
                    </a:schemeClr>
                  </a:solidFill>
                  <a:latin typeface="Segoe UI" panose="020B0502040204020203" pitchFamily="34" charset="0"/>
                  <a:cs typeface="Segoe UI" panose="020B0502040204020203" pitchFamily="34" charset="0"/>
                </a:rPr>
                <a:t>Contractor</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Technical capability</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Financial responsibility</a:t>
              </a:r>
            </a:p>
          </p:txBody>
        </p:sp>
      </p:grpSp>
      <p:grpSp>
        <p:nvGrpSpPr>
          <p:cNvPr id="6" name="Group 5">
            <a:extLst>
              <a:ext uri="{FF2B5EF4-FFF2-40B4-BE49-F238E27FC236}">
                <a16:creationId xmlns:a16="http://schemas.microsoft.com/office/drawing/2014/main" id="{A9AA3571-31CD-4106-9FAD-CC9CE6951CF7}"/>
              </a:ext>
            </a:extLst>
          </p:cNvPr>
          <p:cNvGrpSpPr/>
          <p:nvPr/>
        </p:nvGrpSpPr>
        <p:grpSpPr>
          <a:xfrm>
            <a:off x="3172868" y="3792852"/>
            <a:ext cx="2971800" cy="2497175"/>
            <a:chOff x="3172868" y="3792852"/>
            <a:chExt cx="2971800" cy="2497175"/>
          </a:xfrm>
        </p:grpSpPr>
        <p:pic>
          <p:nvPicPr>
            <p:cNvPr id="18" name="Graphic 17" descr="Maze with solid fill">
              <a:extLst>
                <a:ext uri="{FF2B5EF4-FFF2-40B4-BE49-F238E27FC236}">
                  <a16:creationId xmlns:a16="http://schemas.microsoft.com/office/drawing/2014/main" id="{A22909A2-7DD9-458F-8062-479DEA8F89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01568" y="3792852"/>
              <a:ext cx="914400" cy="914400"/>
            </a:xfrm>
            <a:prstGeom prst="rect">
              <a:avLst/>
            </a:prstGeom>
          </p:spPr>
        </p:pic>
        <p:sp>
          <p:nvSpPr>
            <p:cNvPr id="15" name="TextBox 14">
              <a:extLst>
                <a:ext uri="{FF2B5EF4-FFF2-40B4-BE49-F238E27FC236}">
                  <a16:creationId xmlns:a16="http://schemas.microsoft.com/office/drawing/2014/main" id="{688330DC-086D-4398-A4F1-7BDC5A3FEFC7}"/>
                </a:ext>
              </a:extLst>
            </p:cNvPr>
            <p:cNvSpPr txBox="1"/>
            <p:nvPr/>
          </p:nvSpPr>
          <p:spPr>
            <a:xfrm>
              <a:off x="3172868" y="4474145"/>
              <a:ext cx="2971800" cy="1815882"/>
            </a:xfrm>
            <a:prstGeom prst="rect">
              <a:avLst/>
            </a:prstGeom>
            <a:noFill/>
            <a:ln>
              <a:noFill/>
            </a:ln>
          </p:spPr>
          <p:txBody>
            <a:bodyPr wrap="square" rtlCol="0">
              <a:spAutoFit/>
            </a:bodyPr>
            <a:lstStyle/>
            <a:p>
              <a:pPr algn="ctr"/>
              <a:endParaRPr lang="en-US" sz="2400" dirty="0">
                <a:solidFill>
                  <a:schemeClr val="tx1">
                    <a:lumMod val="85000"/>
                    <a:lumOff val="15000"/>
                  </a:schemeClr>
                </a:solidFill>
                <a:latin typeface="Arial Black" panose="020B0A04020102020204" pitchFamily="34" charset="0"/>
              </a:endParaRPr>
            </a:p>
            <a:p>
              <a:pPr algn="ctr"/>
              <a:r>
                <a:rPr lang="en-US" sz="2800" b="1" dirty="0">
                  <a:solidFill>
                    <a:schemeClr val="tx1">
                      <a:lumMod val="85000"/>
                      <a:lumOff val="15000"/>
                    </a:schemeClr>
                  </a:solidFill>
                  <a:latin typeface="Segoe UI" panose="020B0502040204020203" pitchFamily="34" charset="0"/>
                  <a:cs typeface="Segoe UI" panose="020B0502040204020203" pitchFamily="34" charset="0"/>
                </a:rPr>
                <a:t>Complexity</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Performance uncertainty</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Unique to the PHA</a:t>
              </a:r>
            </a:p>
          </p:txBody>
        </p:sp>
      </p:grpSp>
      <p:grpSp>
        <p:nvGrpSpPr>
          <p:cNvPr id="3" name="Group 2">
            <a:extLst>
              <a:ext uri="{FF2B5EF4-FFF2-40B4-BE49-F238E27FC236}">
                <a16:creationId xmlns:a16="http://schemas.microsoft.com/office/drawing/2014/main" id="{EE886317-3A7A-4E07-9DD7-C5827FE880AC}"/>
              </a:ext>
            </a:extLst>
          </p:cNvPr>
          <p:cNvGrpSpPr/>
          <p:nvPr/>
        </p:nvGrpSpPr>
        <p:grpSpPr>
          <a:xfrm>
            <a:off x="163487" y="3792852"/>
            <a:ext cx="2971800" cy="2497175"/>
            <a:chOff x="163487" y="3792852"/>
            <a:chExt cx="2971800" cy="2497175"/>
          </a:xfrm>
        </p:grpSpPr>
        <p:pic>
          <p:nvPicPr>
            <p:cNvPr id="16" name="Graphic 15" descr="Tag with solid fill">
              <a:extLst>
                <a:ext uri="{FF2B5EF4-FFF2-40B4-BE49-F238E27FC236}">
                  <a16:creationId xmlns:a16="http://schemas.microsoft.com/office/drawing/2014/main" id="{6CF901DB-C038-4976-829C-7201813944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92187" y="3792852"/>
              <a:ext cx="914400" cy="914400"/>
            </a:xfrm>
            <a:prstGeom prst="rect">
              <a:avLst/>
            </a:prstGeom>
          </p:spPr>
        </p:pic>
        <p:sp>
          <p:nvSpPr>
            <p:cNvPr id="23" name="TextBox 22">
              <a:extLst>
                <a:ext uri="{FF2B5EF4-FFF2-40B4-BE49-F238E27FC236}">
                  <a16:creationId xmlns:a16="http://schemas.microsoft.com/office/drawing/2014/main" id="{6F4D2920-326A-49AE-BBC9-62C18BB33B25}"/>
                </a:ext>
              </a:extLst>
            </p:cNvPr>
            <p:cNvSpPr txBox="1"/>
            <p:nvPr/>
          </p:nvSpPr>
          <p:spPr>
            <a:xfrm>
              <a:off x="163487" y="4474145"/>
              <a:ext cx="2971800" cy="1815882"/>
            </a:xfrm>
            <a:prstGeom prst="rect">
              <a:avLst/>
            </a:prstGeom>
            <a:noFill/>
            <a:ln>
              <a:noFill/>
            </a:ln>
          </p:spPr>
          <p:txBody>
            <a:bodyPr wrap="square" rtlCol="0">
              <a:spAutoFit/>
            </a:bodyPr>
            <a:lstStyle/>
            <a:p>
              <a:pPr algn="ctr"/>
              <a:endParaRPr lang="en-US" sz="2400" dirty="0">
                <a:solidFill>
                  <a:schemeClr val="tx1">
                    <a:lumMod val="85000"/>
                    <a:lumOff val="15000"/>
                  </a:schemeClr>
                </a:solidFill>
                <a:latin typeface="Arial Black" panose="020B0A04020102020204" pitchFamily="34" charset="0"/>
              </a:endParaRPr>
            </a:p>
            <a:p>
              <a:pPr algn="ctr"/>
              <a:r>
                <a:rPr lang="en-US" sz="2800" b="1" dirty="0">
                  <a:solidFill>
                    <a:schemeClr val="tx1">
                      <a:lumMod val="85000"/>
                      <a:lumOff val="15000"/>
                    </a:schemeClr>
                  </a:solidFill>
                  <a:latin typeface="Segoe UI" panose="020B0502040204020203" pitchFamily="34" charset="0"/>
                  <a:cs typeface="Segoe UI" panose="020B0502040204020203" pitchFamily="34" charset="0"/>
                </a:rPr>
                <a:t>Price/Cost</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Competition</a:t>
              </a:r>
            </a:p>
            <a:p>
              <a:pPr algn="ctr">
                <a:spcBef>
                  <a:spcPts val="1200"/>
                </a:spcBef>
              </a:pPr>
              <a:r>
                <a:rPr lang="en-US" sz="2000" dirty="0">
                  <a:solidFill>
                    <a:schemeClr val="tx1">
                      <a:lumMod val="85000"/>
                      <a:lumOff val="15000"/>
                    </a:schemeClr>
                  </a:solidFill>
                  <a:latin typeface="Segoe UI" panose="020B0502040204020203" pitchFamily="34" charset="0"/>
                  <a:cs typeface="Segoe UI" panose="020B0502040204020203" pitchFamily="34" charset="0"/>
                </a:rPr>
                <a:t>Cost Analysis</a:t>
              </a:r>
            </a:p>
          </p:txBody>
        </p:sp>
      </p:grpSp>
    </p:spTree>
    <p:extLst>
      <p:ext uri="{BB962C8B-B14F-4D97-AF65-F5344CB8AC3E}">
        <p14:creationId xmlns:p14="http://schemas.microsoft.com/office/powerpoint/2010/main" val="7742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writing implement, stationary, pen&#10;&#10;Description automatically generated">
            <a:extLst>
              <a:ext uri="{FF2B5EF4-FFF2-40B4-BE49-F238E27FC236}">
                <a16:creationId xmlns:a16="http://schemas.microsoft.com/office/drawing/2014/main" id="{6E2EDC78-C804-40A8-995F-88A388AC4F7A}"/>
              </a:ext>
            </a:extLst>
          </p:cNvPr>
          <p:cNvPicPr>
            <a:picLocks noChangeAspect="1"/>
          </p:cNvPicPr>
          <p:nvPr/>
        </p:nvPicPr>
        <p:blipFill rotWithShape="1">
          <a:blip r:embed="rId3">
            <a:extLst>
              <a:ext uri="{28A0092B-C50C-407E-A947-70E740481C1C}">
                <a14:useLocalDpi xmlns:a14="http://schemas.microsoft.com/office/drawing/2010/main" val="0"/>
              </a:ext>
            </a:extLst>
          </a:blip>
          <a:srcRect t="8248" r="3" b="7738"/>
          <a:stretch/>
        </p:blipFill>
        <p:spPr>
          <a:xfrm>
            <a:off x="-1" y="2"/>
            <a:ext cx="3003123" cy="1671567"/>
          </a:xfrm>
          <a:prstGeom prst="rect">
            <a:avLst/>
          </a:prstGeom>
        </p:spPr>
      </p:pic>
      <p:pic>
        <p:nvPicPr>
          <p:cNvPr id="12" name="Picture 11">
            <a:extLst>
              <a:ext uri="{FF2B5EF4-FFF2-40B4-BE49-F238E27FC236}">
                <a16:creationId xmlns:a16="http://schemas.microsoft.com/office/drawing/2014/main" id="{1AABE100-2A90-4723-B61B-CDA10C765020}"/>
              </a:ext>
            </a:extLst>
          </p:cNvPr>
          <p:cNvPicPr>
            <a:picLocks noChangeAspect="1"/>
          </p:cNvPicPr>
          <p:nvPr/>
        </p:nvPicPr>
        <p:blipFill rotWithShape="1">
          <a:blip r:embed="rId4">
            <a:extLst>
              <a:ext uri="{28A0092B-C50C-407E-A947-70E740481C1C}">
                <a14:useLocalDpi xmlns:a14="http://schemas.microsoft.com/office/drawing/2010/main" val="0"/>
              </a:ext>
            </a:extLst>
          </a:blip>
          <a:srcRect l="3261" r="10274" b="4"/>
          <a:stretch/>
        </p:blipFill>
        <p:spPr>
          <a:xfrm>
            <a:off x="19" y="1857008"/>
            <a:ext cx="3003103" cy="2049106"/>
          </a:xfrm>
          <a:prstGeom prst="rect">
            <a:avLst/>
          </a:prstGeom>
        </p:spPr>
      </p:pic>
      <p:pic>
        <p:nvPicPr>
          <p:cNvPr id="10" name="Picture 9">
            <a:extLst>
              <a:ext uri="{FF2B5EF4-FFF2-40B4-BE49-F238E27FC236}">
                <a16:creationId xmlns:a16="http://schemas.microsoft.com/office/drawing/2014/main" id="{2BCF24FC-2877-4C52-ADDA-02489E342250}"/>
              </a:ext>
            </a:extLst>
          </p:cNvPr>
          <p:cNvPicPr>
            <a:picLocks noChangeAspect="1"/>
          </p:cNvPicPr>
          <p:nvPr/>
        </p:nvPicPr>
        <p:blipFill rotWithShape="1">
          <a:blip r:embed="rId5">
            <a:extLst>
              <a:ext uri="{28A0092B-C50C-407E-A947-70E740481C1C}">
                <a14:useLocalDpi xmlns:a14="http://schemas.microsoft.com/office/drawing/2010/main" val="0"/>
              </a:ext>
            </a:extLst>
          </a:blip>
          <a:srcRect l="9443" r="-1" b="-1"/>
          <a:stretch/>
        </p:blipFill>
        <p:spPr>
          <a:xfrm>
            <a:off x="3180257" y="-1"/>
            <a:ext cx="3016307" cy="2223338"/>
          </a:xfrm>
          <a:prstGeom prst="rect">
            <a:avLst/>
          </a:prstGeom>
        </p:spPr>
      </p:pic>
      <p:pic>
        <p:nvPicPr>
          <p:cNvPr id="13" name="Picture 12">
            <a:extLst>
              <a:ext uri="{FF2B5EF4-FFF2-40B4-BE49-F238E27FC236}">
                <a16:creationId xmlns:a16="http://schemas.microsoft.com/office/drawing/2014/main" id="{43585CE2-69E5-489F-A089-58FD04C82EEE}"/>
              </a:ext>
            </a:extLst>
          </p:cNvPr>
          <p:cNvPicPr>
            <a:picLocks noChangeAspect="1"/>
          </p:cNvPicPr>
          <p:nvPr/>
        </p:nvPicPr>
        <p:blipFill rotWithShape="1">
          <a:blip r:embed="rId6">
            <a:extLst>
              <a:ext uri="{28A0092B-C50C-407E-A947-70E740481C1C}">
                <a14:useLocalDpi xmlns:a14="http://schemas.microsoft.com/office/drawing/2010/main" val="0"/>
              </a:ext>
            </a:extLst>
          </a:blip>
          <a:srcRect l="15731" r="23463" b="2"/>
          <a:stretch/>
        </p:blipFill>
        <p:spPr>
          <a:xfrm>
            <a:off x="-1" y="4079988"/>
            <a:ext cx="3003123" cy="2778013"/>
          </a:xfrm>
          <a:prstGeom prst="rect">
            <a:avLst/>
          </a:prstGeom>
        </p:spPr>
      </p:pic>
      <p:pic>
        <p:nvPicPr>
          <p:cNvPr id="11" name="Picture 10">
            <a:extLst>
              <a:ext uri="{FF2B5EF4-FFF2-40B4-BE49-F238E27FC236}">
                <a16:creationId xmlns:a16="http://schemas.microsoft.com/office/drawing/2014/main" id="{1A66F0A2-172C-44B1-BAED-EC361A360F40}"/>
              </a:ext>
            </a:extLst>
          </p:cNvPr>
          <p:cNvPicPr>
            <a:picLocks noChangeAspect="1"/>
          </p:cNvPicPr>
          <p:nvPr/>
        </p:nvPicPr>
        <p:blipFill rotWithShape="1">
          <a:blip r:embed="rId7">
            <a:extLst>
              <a:ext uri="{28A0092B-C50C-407E-A947-70E740481C1C}">
                <a14:useLocalDpi xmlns:a14="http://schemas.microsoft.com/office/drawing/2010/main" val="0"/>
              </a:ext>
            </a:extLst>
          </a:blip>
          <a:srcRect l="2379" r="6" b="6"/>
          <a:stretch/>
        </p:blipFill>
        <p:spPr>
          <a:xfrm>
            <a:off x="3180256" y="2395059"/>
            <a:ext cx="3016307" cy="2062461"/>
          </a:xfrm>
          <a:prstGeom prst="rect">
            <a:avLst/>
          </a:prstGeom>
        </p:spPr>
      </p:pic>
      <p:pic>
        <p:nvPicPr>
          <p:cNvPr id="7" name="Picture 6" descr="A picture containing text, stationary, pen, writing implement&#10;&#10;Description automatically generated">
            <a:extLst>
              <a:ext uri="{FF2B5EF4-FFF2-40B4-BE49-F238E27FC236}">
                <a16:creationId xmlns:a16="http://schemas.microsoft.com/office/drawing/2014/main" id="{9D368248-8448-40D4-A8D1-1D5EEDE6ABFC}"/>
              </a:ext>
            </a:extLst>
          </p:cNvPr>
          <p:cNvPicPr>
            <a:picLocks noChangeAspect="1"/>
          </p:cNvPicPr>
          <p:nvPr/>
        </p:nvPicPr>
        <p:blipFill rotWithShape="1">
          <a:blip r:embed="rId8">
            <a:extLst>
              <a:ext uri="{28A0092B-C50C-407E-A947-70E740481C1C}">
                <a14:useLocalDpi xmlns:a14="http://schemas.microsoft.com/office/drawing/2010/main" val="0"/>
              </a:ext>
            </a:extLst>
          </a:blip>
          <a:srcRect l="10775" r="-4" b="-4"/>
          <a:stretch/>
        </p:blipFill>
        <p:spPr>
          <a:xfrm>
            <a:off x="3180257" y="4618395"/>
            <a:ext cx="3016307" cy="2239605"/>
          </a:xfrm>
          <a:prstGeom prst="rect">
            <a:avLst/>
          </a:prstGeom>
        </p:spPr>
      </p:pic>
      <p:sp>
        <p:nvSpPr>
          <p:cNvPr id="17" name="Title 1">
            <a:extLst>
              <a:ext uri="{FF2B5EF4-FFF2-40B4-BE49-F238E27FC236}">
                <a16:creationId xmlns:a16="http://schemas.microsoft.com/office/drawing/2014/main" id="{24B5298B-9624-49AB-9171-5AEBE1A49513}"/>
              </a:ext>
            </a:extLst>
          </p:cNvPr>
          <p:cNvSpPr>
            <a:spLocks noGrp="1"/>
          </p:cNvSpPr>
          <p:nvPr>
            <p:ph type="title"/>
          </p:nvPr>
        </p:nvSpPr>
        <p:spPr>
          <a:xfrm>
            <a:off x="6409020" y="1182898"/>
            <a:ext cx="5557044" cy="1051286"/>
          </a:xfrm>
        </p:spPr>
        <p:txBody>
          <a:bodyPr>
            <a:noAutofit/>
          </a:bodyPr>
          <a:lstStyle/>
          <a:p>
            <a:pPr algn="ctr"/>
            <a:r>
              <a:rPr lang="en-US" b="1" dirty="0">
                <a:latin typeface="Segoe UI" panose="020B0502040204020203" pitchFamily="34" charset="0"/>
                <a:cs typeface="Segoe UI" panose="020B0502040204020203" pitchFamily="34" charset="0"/>
              </a:rPr>
              <a:t>CONTRACT TYPES VARY ACCORDING TO:</a:t>
            </a:r>
          </a:p>
        </p:txBody>
      </p:sp>
      <p:sp>
        <p:nvSpPr>
          <p:cNvPr id="16" name="Rectangle 15">
            <a:extLst>
              <a:ext uri="{FF2B5EF4-FFF2-40B4-BE49-F238E27FC236}">
                <a16:creationId xmlns:a16="http://schemas.microsoft.com/office/drawing/2014/main" id="{EFC69814-A93D-45D8-A5DC-752F1704884F}"/>
              </a:ext>
            </a:extLst>
          </p:cNvPr>
          <p:cNvSpPr/>
          <p:nvPr/>
        </p:nvSpPr>
        <p:spPr>
          <a:xfrm>
            <a:off x="0" y="-2"/>
            <a:ext cx="3016307" cy="1671567"/>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Fixed Price</a:t>
            </a:r>
          </a:p>
        </p:txBody>
      </p:sp>
      <p:sp>
        <p:nvSpPr>
          <p:cNvPr id="20" name="Rectangle 19">
            <a:extLst>
              <a:ext uri="{FF2B5EF4-FFF2-40B4-BE49-F238E27FC236}">
                <a16:creationId xmlns:a16="http://schemas.microsoft.com/office/drawing/2014/main" id="{557E9808-EDE3-4068-A697-FF625614DE3D}"/>
              </a:ext>
            </a:extLst>
          </p:cNvPr>
          <p:cNvSpPr/>
          <p:nvPr/>
        </p:nvSpPr>
        <p:spPr>
          <a:xfrm>
            <a:off x="3167072" y="16896"/>
            <a:ext cx="3029491" cy="2217288"/>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Cost Reimbursement</a:t>
            </a:r>
          </a:p>
        </p:txBody>
      </p:sp>
      <p:sp>
        <p:nvSpPr>
          <p:cNvPr id="21" name="Rectangle 20">
            <a:extLst>
              <a:ext uri="{FF2B5EF4-FFF2-40B4-BE49-F238E27FC236}">
                <a16:creationId xmlns:a16="http://schemas.microsoft.com/office/drawing/2014/main" id="{4E590267-44D4-4C3A-BA9A-E47149D8D8F7}"/>
              </a:ext>
            </a:extLst>
          </p:cNvPr>
          <p:cNvSpPr/>
          <p:nvPr/>
        </p:nvSpPr>
        <p:spPr>
          <a:xfrm>
            <a:off x="3180255" y="2411954"/>
            <a:ext cx="3029491" cy="2045566"/>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Segoe UI" panose="020B0502040204020203" pitchFamily="34" charset="0"/>
                <a:cs typeface="Segoe UI" panose="020B0502040204020203" pitchFamily="34" charset="0"/>
              </a:rPr>
              <a:t>Time and Materials</a:t>
            </a:r>
          </a:p>
        </p:txBody>
      </p:sp>
      <p:sp>
        <p:nvSpPr>
          <p:cNvPr id="22" name="Rectangle 21">
            <a:extLst>
              <a:ext uri="{FF2B5EF4-FFF2-40B4-BE49-F238E27FC236}">
                <a16:creationId xmlns:a16="http://schemas.microsoft.com/office/drawing/2014/main" id="{90F7F867-AFA7-4956-A226-D67EB7EC281E}"/>
              </a:ext>
            </a:extLst>
          </p:cNvPr>
          <p:cNvSpPr/>
          <p:nvPr/>
        </p:nvSpPr>
        <p:spPr>
          <a:xfrm>
            <a:off x="3180255" y="4618395"/>
            <a:ext cx="3029491" cy="2239604"/>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Cost Plus a Percentage of Construction Cost</a:t>
            </a:r>
          </a:p>
        </p:txBody>
      </p:sp>
      <p:sp>
        <p:nvSpPr>
          <p:cNvPr id="23" name="Rectangle 22">
            <a:extLst>
              <a:ext uri="{FF2B5EF4-FFF2-40B4-BE49-F238E27FC236}">
                <a16:creationId xmlns:a16="http://schemas.microsoft.com/office/drawing/2014/main" id="{429B6772-5977-444A-B858-37183F55430D}"/>
              </a:ext>
            </a:extLst>
          </p:cNvPr>
          <p:cNvSpPr/>
          <p:nvPr/>
        </p:nvSpPr>
        <p:spPr>
          <a:xfrm>
            <a:off x="-26369" y="4074928"/>
            <a:ext cx="3029491" cy="2783072"/>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Cost Plus a Percentage of Cost</a:t>
            </a:r>
          </a:p>
        </p:txBody>
      </p:sp>
      <p:sp>
        <p:nvSpPr>
          <p:cNvPr id="24" name="Rectangle 23">
            <a:extLst>
              <a:ext uri="{FF2B5EF4-FFF2-40B4-BE49-F238E27FC236}">
                <a16:creationId xmlns:a16="http://schemas.microsoft.com/office/drawing/2014/main" id="{06F8FCB3-B8B0-4EA9-ADC1-E3D02817E371}"/>
              </a:ext>
            </a:extLst>
          </p:cNvPr>
          <p:cNvSpPr/>
          <p:nvPr/>
        </p:nvSpPr>
        <p:spPr>
          <a:xfrm>
            <a:off x="0" y="1857009"/>
            <a:ext cx="3029491" cy="2062462"/>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Segoe UI" panose="020B0502040204020203" pitchFamily="34" charset="0"/>
                <a:cs typeface="Segoe UI" panose="020B0502040204020203" pitchFamily="34" charset="0"/>
              </a:rPr>
              <a:t>Indefinite Delivery</a:t>
            </a:r>
          </a:p>
        </p:txBody>
      </p:sp>
      <p:sp>
        <p:nvSpPr>
          <p:cNvPr id="25" name="TextBox 24">
            <a:extLst>
              <a:ext uri="{FF2B5EF4-FFF2-40B4-BE49-F238E27FC236}">
                <a16:creationId xmlns:a16="http://schemas.microsoft.com/office/drawing/2014/main" id="{1CB62DCC-E829-47C9-BE71-3BEAB8D8330A}"/>
              </a:ext>
            </a:extLst>
          </p:cNvPr>
          <p:cNvSpPr txBox="1"/>
          <p:nvPr/>
        </p:nvSpPr>
        <p:spPr>
          <a:xfrm>
            <a:off x="6561379" y="2471540"/>
            <a:ext cx="5252325" cy="3206775"/>
          </a:xfrm>
          <a:prstGeom prst="rect">
            <a:avLst/>
          </a:prstGeom>
          <a:noFill/>
        </p:spPr>
        <p:txBody>
          <a:bodyPr wrap="square" rtlCol="0">
            <a:spAutoFit/>
          </a:bodyPr>
          <a:lstStyle/>
          <a:p>
            <a:pPr algn="ctr">
              <a:lnSpc>
                <a:spcPct val="110000"/>
              </a:lnSpc>
              <a:spcBef>
                <a:spcPts val="1200"/>
              </a:spcBef>
              <a:spcAft>
                <a:spcPts val="1200"/>
              </a:spcAft>
            </a:pPr>
            <a:r>
              <a:rPr lang="en-US" sz="2800" dirty="0">
                <a:latin typeface="Segoe UI" panose="020B0502040204020203" pitchFamily="34" charset="0"/>
                <a:cs typeface="Segoe UI" panose="020B0502040204020203" pitchFamily="34" charset="0"/>
              </a:rPr>
              <a:t>Degree and timing of the responsibility assumed by the contractor</a:t>
            </a:r>
          </a:p>
          <a:p>
            <a:pPr algn="ctr">
              <a:lnSpc>
                <a:spcPct val="110000"/>
              </a:lnSpc>
              <a:spcBef>
                <a:spcPts val="1200"/>
              </a:spcBef>
              <a:spcAft>
                <a:spcPts val="1200"/>
              </a:spcAft>
            </a:pPr>
            <a:r>
              <a:rPr lang="en-US" sz="2800" dirty="0">
                <a:latin typeface="Segoe UI" panose="020B0502040204020203" pitchFamily="34" charset="0"/>
                <a:cs typeface="Segoe UI" panose="020B0502040204020203" pitchFamily="34" charset="0"/>
              </a:rPr>
              <a:t>Amount and nature of the profit incentive offered to the contractor</a:t>
            </a:r>
          </a:p>
        </p:txBody>
      </p:sp>
      <p:pic>
        <p:nvPicPr>
          <p:cNvPr id="27" name="Picture 26" descr="A picture containing text, connector&#10;&#10;Description automatically generated">
            <a:extLst>
              <a:ext uri="{FF2B5EF4-FFF2-40B4-BE49-F238E27FC236}">
                <a16:creationId xmlns:a16="http://schemas.microsoft.com/office/drawing/2014/main" id="{8F5B2136-7DD6-4394-8F1B-230EC98237E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564" y="4611515"/>
            <a:ext cx="2143125" cy="2133600"/>
          </a:xfrm>
          <a:prstGeom prst="rect">
            <a:avLst/>
          </a:prstGeom>
        </p:spPr>
      </p:pic>
      <p:pic>
        <p:nvPicPr>
          <p:cNvPr id="28" name="Picture 27" descr="A picture containing text, connector&#10;&#10;Description automatically generated">
            <a:extLst>
              <a:ext uri="{FF2B5EF4-FFF2-40B4-BE49-F238E27FC236}">
                <a16:creationId xmlns:a16="http://schemas.microsoft.com/office/drawing/2014/main" id="{4A33D130-7728-4220-BCD4-D33086BDF69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0254" y="4611511"/>
            <a:ext cx="2143125" cy="2133600"/>
          </a:xfrm>
          <a:prstGeom prst="rect">
            <a:avLst/>
          </a:prstGeom>
        </p:spPr>
      </p:pic>
    </p:spTree>
    <p:extLst>
      <p:ext uri="{BB962C8B-B14F-4D97-AF65-F5344CB8AC3E}">
        <p14:creationId xmlns:p14="http://schemas.microsoft.com/office/powerpoint/2010/main" val="29492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250" fill="hold"/>
                                        <p:tgtEl>
                                          <p:spTgt spid="27"/>
                                        </p:tgtEl>
                                        <p:attrNameLst>
                                          <p:attrName>ppt_w</p:attrName>
                                        </p:attrNameLst>
                                      </p:cBhvr>
                                      <p:tavLst>
                                        <p:tav tm="0">
                                          <p:val>
                                            <p:fltVal val="0"/>
                                          </p:val>
                                        </p:tav>
                                        <p:tav tm="100000">
                                          <p:val>
                                            <p:strVal val="#ppt_w"/>
                                          </p:val>
                                        </p:tav>
                                      </p:tavLst>
                                    </p:anim>
                                    <p:anim calcmode="lin" valueType="num">
                                      <p:cBhvr>
                                        <p:cTn id="38" dur="250" fill="hold"/>
                                        <p:tgtEl>
                                          <p:spTgt spid="27"/>
                                        </p:tgtEl>
                                        <p:attrNameLst>
                                          <p:attrName>ppt_h</p:attrName>
                                        </p:attrNameLst>
                                      </p:cBhvr>
                                      <p:tavLst>
                                        <p:tav tm="0">
                                          <p:val>
                                            <p:fltVal val="0"/>
                                          </p:val>
                                        </p:tav>
                                        <p:tav tm="100000">
                                          <p:val>
                                            <p:strVal val="#ppt_h"/>
                                          </p:val>
                                        </p:tav>
                                      </p:tavLst>
                                    </p:anim>
                                    <p:animEffect transition="in" filter="fade">
                                      <p:cBhvr>
                                        <p:cTn id="39" dur="25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250" fill="hold"/>
                                        <p:tgtEl>
                                          <p:spTgt spid="28"/>
                                        </p:tgtEl>
                                        <p:attrNameLst>
                                          <p:attrName>ppt_w</p:attrName>
                                        </p:attrNameLst>
                                      </p:cBhvr>
                                      <p:tavLst>
                                        <p:tav tm="0">
                                          <p:val>
                                            <p:fltVal val="0"/>
                                          </p:val>
                                        </p:tav>
                                        <p:tav tm="100000">
                                          <p:val>
                                            <p:strVal val="#ppt_w"/>
                                          </p:val>
                                        </p:tav>
                                      </p:tavLst>
                                    </p:anim>
                                    <p:anim calcmode="lin" valueType="num">
                                      <p:cBhvr>
                                        <p:cTn id="45" dur="250" fill="hold"/>
                                        <p:tgtEl>
                                          <p:spTgt spid="28"/>
                                        </p:tgtEl>
                                        <p:attrNameLst>
                                          <p:attrName>ppt_h</p:attrName>
                                        </p:attrNameLst>
                                      </p:cBhvr>
                                      <p:tavLst>
                                        <p:tav tm="0">
                                          <p:val>
                                            <p:fltVal val="0"/>
                                          </p:val>
                                        </p:tav>
                                        <p:tav tm="100000">
                                          <p:val>
                                            <p:strVal val="#ppt_h"/>
                                          </p:val>
                                        </p:tav>
                                      </p:tavLst>
                                    </p:anim>
                                    <p:animEffect transition="in" filter="fade">
                                      <p:cBhvr>
                                        <p:cTn id="46"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animBg="1"/>
      <p:bldP spid="2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24BB7B-2C0E-4CBC-87D2-495315C36330}"/>
              </a:ext>
            </a:extLst>
          </p:cNvPr>
          <p:cNvSpPr>
            <a:spLocks noGrp="1"/>
          </p:cNvSpPr>
          <p:nvPr>
            <p:ph type="title"/>
          </p:nvPr>
        </p:nvSpPr>
        <p:spPr>
          <a:xfrm>
            <a:off x="764290" y="548546"/>
            <a:ext cx="8129340" cy="823054"/>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PROCUREMENT METHODS</a:t>
            </a:r>
          </a:p>
        </p:txBody>
      </p:sp>
      <p:sp>
        <p:nvSpPr>
          <p:cNvPr id="5" name="Title 1">
            <a:extLst>
              <a:ext uri="{FF2B5EF4-FFF2-40B4-BE49-F238E27FC236}">
                <a16:creationId xmlns:a16="http://schemas.microsoft.com/office/drawing/2014/main" id="{CE239D4F-D5DD-4CBC-8111-8CD58B3AAFF2}"/>
              </a:ext>
            </a:extLst>
          </p:cNvPr>
          <p:cNvSpPr txBox="1">
            <a:spLocks/>
          </p:cNvSpPr>
          <p:nvPr/>
        </p:nvSpPr>
        <p:spPr>
          <a:xfrm>
            <a:off x="6243820" y="1864948"/>
            <a:ext cx="5212080" cy="1828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Segoe UI" panose="020B0502040204020203" pitchFamily="34" charset="0"/>
                <a:cs typeface="Segoe UI" panose="020B0502040204020203" pitchFamily="34" charset="0"/>
              </a:rPr>
              <a:t>SMALL PURCHASING</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Sealed Bid</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Competitive</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Non-competitive</a:t>
            </a:r>
            <a:endParaRPr kumimoji="0" lang="en-US" sz="36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1E615FF8-D4AE-4DBC-9DA0-218872782D72}"/>
              </a:ext>
            </a:extLst>
          </p:cNvPr>
          <p:cNvSpPr txBox="1"/>
          <p:nvPr/>
        </p:nvSpPr>
        <p:spPr>
          <a:xfrm>
            <a:off x="1047750" y="3162300"/>
            <a:ext cx="6553200"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Informal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Thresholds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3,2,1</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Open and fair competition</a:t>
            </a:r>
          </a:p>
        </p:txBody>
      </p:sp>
    </p:spTree>
    <p:extLst>
      <p:ext uri="{BB962C8B-B14F-4D97-AF65-F5344CB8AC3E}">
        <p14:creationId xmlns:p14="http://schemas.microsoft.com/office/powerpoint/2010/main" val="39928987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1012954"/>
            <a:ext cx="10604665"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SMALL PURCHASE PROCEDURES ARE A SIMPLIFIED METHOD FOR ACQUIRING SUPPLIES, MATERIALS, SERVICES (INCLUDING MAINTENANCE AND CONSTRUCTION) THAT DO NOT EXCEED THE PHA’S SMALL PURCHASE THRESHOLD. THIS COMPRISES THE VAST MAJORITY OF PURCHASING ACTIONS.</a:t>
            </a:r>
          </a:p>
        </p:txBody>
      </p:sp>
    </p:spTree>
    <p:extLst>
      <p:ext uri="{BB962C8B-B14F-4D97-AF65-F5344CB8AC3E}">
        <p14:creationId xmlns:p14="http://schemas.microsoft.com/office/powerpoint/2010/main" val="10102481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239D4F-D5DD-4CBC-8111-8CD58B3AAFF2}"/>
              </a:ext>
            </a:extLst>
          </p:cNvPr>
          <p:cNvSpPr txBox="1">
            <a:spLocks/>
          </p:cNvSpPr>
          <p:nvPr/>
        </p:nvSpPr>
        <p:spPr>
          <a:xfrm>
            <a:off x="6243820" y="1864948"/>
            <a:ext cx="5212080" cy="1828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Small Purchasing</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Segoe UI" panose="020B0502040204020203" pitchFamily="34" charset="0"/>
                <a:cs typeface="Segoe UI" panose="020B0502040204020203" pitchFamily="34" charset="0"/>
              </a:rPr>
              <a:t>SEALED BID</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Competitive</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Non-competitive</a:t>
            </a:r>
            <a:endParaRPr kumimoji="0" lang="en-US" sz="36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7073C7D4-2F3B-4818-B529-869A04B8F5BC}"/>
              </a:ext>
            </a:extLst>
          </p:cNvPr>
          <p:cNvSpPr txBox="1"/>
          <p:nvPr/>
        </p:nvSpPr>
        <p:spPr>
          <a:xfrm>
            <a:off x="1047750" y="2779348"/>
            <a:ext cx="65532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Formal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IFB</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Bid package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Firm-fixed price</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3600" noProof="0" dirty="0">
                <a:solidFill>
                  <a:schemeClr val="tx1">
                    <a:lumMod val="85000"/>
                    <a:lumOff val="15000"/>
                  </a:schemeClr>
                </a:solidFill>
                <a:latin typeface="Segoe UI" panose="020B0502040204020203" pitchFamily="34" charset="0"/>
                <a:cs typeface="Segoe UI" panose="020B0502040204020203" pitchFamily="34" charset="0"/>
              </a:rPr>
              <a:t>Lowest responsible</a:t>
            </a:r>
            <a:r>
              <a:rPr lang="en-US" sz="3600" dirty="0">
                <a:solidFill>
                  <a:schemeClr val="tx1">
                    <a:lumMod val="85000"/>
                    <a:lumOff val="15000"/>
                  </a:schemeClr>
                </a:solidFill>
                <a:latin typeface="Segoe UI" panose="020B0502040204020203" pitchFamily="34" charset="0"/>
                <a:cs typeface="Segoe UI" panose="020B0502040204020203" pitchFamily="34" charset="0"/>
              </a:rPr>
              <a:t>/responsive</a:t>
            </a:r>
            <a:endPar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endParaRPr>
          </a:p>
        </p:txBody>
      </p:sp>
      <p:sp>
        <p:nvSpPr>
          <p:cNvPr id="8" name="Title 1">
            <a:extLst>
              <a:ext uri="{FF2B5EF4-FFF2-40B4-BE49-F238E27FC236}">
                <a16:creationId xmlns:a16="http://schemas.microsoft.com/office/drawing/2014/main" id="{5CB6F711-A91F-4978-A66D-406F5935070C}"/>
              </a:ext>
            </a:extLst>
          </p:cNvPr>
          <p:cNvSpPr>
            <a:spLocks noGrp="1"/>
          </p:cNvSpPr>
          <p:nvPr>
            <p:ph type="title"/>
          </p:nvPr>
        </p:nvSpPr>
        <p:spPr>
          <a:xfrm>
            <a:off x="764290" y="548546"/>
            <a:ext cx="8129340" cy="823054"/>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PROCUREMENT METHODS</a:t>
            </a:r>
          </a:p>
        </p:txBody>
      </p:sp>
    </p:spTree>
    <p:extLst>
      <p:ext uri="{BB962C8B-B14F-4D97-AF65-F5344CB8AC3E}">
        <p14:creationId xmlns:p14="http://schemas.microsoft.com/office/powerpoint/2010/main" val="9252518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1351508"/>
            <a:ext cx="10604665"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SEALED BIDDING IS THE PREFERRED METHOD FOR PROCURING CONSTRUCTION, SUPPLY, AND NON-COMPLEX</a:t>
            </a:r>
            <a:r>
              <a:rPr lang="en-US" sz="4400" b="1" dirty="0">
                <a:solidFill>
                  <a:prstClr val="white"/>
                </a:solidFill>
                <a:latin typeface="Segoe UI" panose="020B0502040204020203" pitchFamily="34" charset="0"/>
                <a:cs typeface="Segoe UI" panose="020B0502040204020203" pitchFamily="34" charset="0"/>
              </a:rPr>
              <a:t> </a:t>
            </a:r>
            <a:r>
              <a:rPr kumimoji="0" lang="en-US" sz="4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SERVICE CONTRACTS IN EXCESS OF THE FEDERAL 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PURCHASE THRESHOLD</a:t>
            </a:r>
          </a:p>
        </p:txBody>
      </p:sp>
    </p:spTree>
    <p:extLst>
      <p:ext uri="{BB962C8B-B14F-4D97-AF65-F5344CB8AC3E}">
        <p14:creationId xmlns:p14="http://schemas.microsoft.com/office/powerpoint/2010/main" val="7190128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239D4F-D5DD-4CBC-8111-8CD58B3AAFF2}"/>
              </a:ext>
            </a:extLst>
          </p:cNvPr>
          <p:cNvSpPr txBox="1">
            <a:spLocks/>
          </p:cNvSpPr>
          <p:nvPr/>
        </p:nvSpPr>
        <p:spPr>
          <a:xfrm>
            <a:off x="6215630" y="1864948"/>
            <a:ext cx="5212080" cy="1828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Small Purchasing</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Sealed Bid</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Segoe UI" panose="020B0502040204020203" pitchFamily="34" charset="0"/>
                <a:cs typeface="Segoe UI" panose="020B0502040204020203" pitchFamily="34" charset="0"/>
              </a:rPr>
              <a:t>COMPETITIVE</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Non-competitive</a:t>
            </a:r>
            <a:endParaRPr kumimoji="0" lang="en-US" sz="36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4E6C59C5-C48A-4FBD-B9A7-BABD79B0D409}"/>
              </a:ext>
            </a:extLst>
          </p:cNvPr>
          <p:cNvSpPr txBox="1"/>
          <p:nvPr/>
        </p:nvSpPr>
        <p:spPr>
          <a:xfrm>
            <a:off x="1047750" y="3162300"/>
            <a:ext cx="6553200"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Competition is good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Scoring factors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Evaluation of offers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Negotiations</a:t>
            </a:r>
          </a:p>
        </p:txBody>
      </p:sp>
      <p:sp>
        <p:nvSpPr>
          <p:cNvPr id="8" name="Title 1">
            <a:extLst>
              <a:ext uri="{FF2B5EF4-FFF2-40B4-BE49-F238E27FC236}">
                <a16:creationId xmlns:a16="http://schemas.microsoft.com/office/drawing/2014/main" id="{415FC4B5-25C0-4B36-B8E9-59380BC7B8A7}"/>
              </a:ext>
            </a:extLst>
          </p:cNvPr>
          <p:cNvSpPr>
            <a:spLocks noGrp="1"/>
          </p:cNvSpPr>
          <p:nvPr>
            <p:ph type="title"/>
          </p:nvPr>
        </p:nvSpPr>
        <p:spPr>
          <a:xfrm>
            <a:off x="764290" y="548546"/>
            <a:ext cx="8129340" cy="823054"/>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PROCUREMENT METHODS</a:t>
            </a:r>
          </a:p>
        </p:txBody>
      </p:sp>
    </p:spTree>
    <p:extLst>
      <p:ext uri="{BB962C8B-B14F-4D97-AF65-F5344CB8AC3E}">
        <p14:creationId xmlns:p14="http://schemas.microsoft.com/office/powerpoint/2010/main" val="12691067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1351508"/>
            <a:ext cx="10604665"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THE COMPETITIVE PROPOSAL METHOD IS THE PRIMARY ALTERNATIVE TO SEALED BIDDING FOR CONTRACT REQUIREMENTS THAT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EXCEED A PHA’S SMALL PURCHASE THRESHOLD</a:t>
            </a:r>
          </a:p>
        </p:txBody>
      </p:sp>
    </p:spTree>
    <p:extLst>
      <p:ext uri="{BB962C8B-B14F-4D97-AF65-F5344CB8AC3E}">
        <p14:creationId xmlns:p14="http://schemas.microsoft.com/office/powerpoint/2010/main" val="106360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CC082C6-3779-53CB-A6D3-D3B4AB1A79B7}"/>
              </a:ext>
            </a:extLst>
          </p:cNvPr>
          <p:cNvSpPr>
            <a:spLocks noGrp="1"/>
          </p:cNvSpPr>
          <p:nvPr>
            <p:ph idx="1"/>
          </p:nvPr>
        </p:nvSpPr>
        <p:spPr/>
        <p:txBody>
          <a:bodyPr/>
          <a:lstStyle/>
          <a:p>
            <a:r>
              <a:rPr lang="en-US" dirty="0" err="1"/>
              <a:t>YouthBuild</a:t>
            </a:r>
            <a:r>
              <a:rPr lang="en-US" dirty="0"/>
              <a:t> is a community-based pre-apprenticeship program that provides job training and educational opportunities for at-risk youth ages 16-24 who have previously dropped out of high school</a:t>
            </a:r>
          </a:p>
          <a:p>
            <a:pPr marL="0" indent="0">
              <a:buNone/>
            </a:pPr>
            <a:endParaRPr lang="en-US" dirty="0"/>
          </a:p>
          <a:p>
            <a:pPr marL="0" indent="0" algn="ctr">
              <a:buNone/>
            </a:pPr>
            <a:r>
              <a:rPr lang="en-US" sz="2000" u="sng" dirty="0">
                <a:solidFill>
                  <a:srgbClr val="0070C0"/>
                </a:solidFill>
              </a:rPr>
              <a:t>https://www.dol.gov/agencies/eta/youth/youthbuild </a:t>
            </a:r>
          </a:p>
          <a:p>
            <a:endParaRPr lang="en-US" dirty="0"/>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YOUTHBUILD</a:t>
            </a:r>
          </a:p>
        </p:txBody>
      </p:sp>
    </p:spTree>
    <p:extLst>
      <p:ext uri="{BB962C8B-B14F-4D97-AF65-F5344CB8AC3E}">
        <p14:creationId xmlns:p14="http://schemas.microsoft.com/office/powerpoint/2010/main" val="3743064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A760DD-F2F7-4FE5-9792-3B866FDF89F9}"/>
              </a:ext>
            </a:extLst>
          </p:cNvPr>
          <p:cNvSpPr>
            <a:spLocks noGrp="1"/>
          </p:cNvSpPr>
          <p:nvPr>
            <p:ph type="title"/>
          </p:nvPr>
        </p:nvSpPr>
        <p:spPr>
          <a:xfrm>
            <a:off x="824293" y="583238"/>
            <a:ext cx="10515600" cy="1325563"/>
          </a:xfrm>
        </p:spPr>
        <p:txBody>
          <a:bodyPr>
            <a:normAutofit/>
          </a:bodyPr>
          <a:lstStyle/>
          <a:p>
            <a:pPr algn="ctr"/>
            <a:r>
              <a:rPr lang="en-US" sz="4400" dirty="0">
                <a:effectLst>
                  <a:outerShdw blurRad="38100" dist="38100" dir="2700000" algn="tl">
                    <a:srgbClr val="000000">
                      <a:alpha val="43137"/>
                    </a:srgbClr>
                  </a:outerShdw>
                </a:effectLst>
              </a:rPr>
              <a:t>CONDITIONS FOR COMPETITIVE PROPOSALS</a:t>
            </a:r>
          </a:p>
        </p:txBody>
      </p:sp>
      <p:pic>
        <p:nvPicPr>
          <p:cNvPr id="3" name="Graphic 2" descr="Badge 1 with solid fill">
            <a:extLst>
              <a:ext uri="{FF2B5EF4-FFF2-40B4-BE49-F238E27FC236}">
                <a16:creationId xmlns:a16="http://schemas.microsoft.com/office/drawing/2014/main" id="{E85C8C21-F4E6-4711-B366-79F07EC5FD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877" y="1608260"/>
            <a:ext cx="4846320" cy="4846320"/>
          </a:xfrm>
          <a:prstGeom prst="rect">
            <a:avLst/>
          </a:prstGeom>
        </p:spPr>
      </p:pic>
      <p:pic>
        <p:nvPicPr>
          <p:cNvPr id="6" name="Graphic 5" descr="Badge with solid fill">
            <a:extLst>
              <a:ext uri="{FF2B5EF4-FFF2-40B4-BE49-F238E27FC236}">
                <a16:creationId xmlns:a16="http://schemas.microsoft.com/office/drawing/2014/main" id="{614EF096-8904-448C-9F10-972E4644C1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2839" y="1657341"/>
            <a:ext cx="4846320" cy="4846320"/>
          </a:xfrm>
          <a:prstGeom prst="rect">
            <a:avLst/>
          </a:prstGeom>
        </p:spPr>
      </p:pic>
      <p:sp>
        <p:nvSpPr>
          <p:cNvPr id="7" name="Oval 6">
            <a:extLst>
              <a:ext uri="{FF2B5EF4-FFF2-40B4-BE49-F238E27FC236}">
                <a16:creationId xmlns:a16="http://schemas.microsoft.com/office/drawing/2014/main" id="{21735C24-AA65-4B7D-9CAA-1587A873A7DE}"/>
              </a:ext>
            </a:extLst>
          </p:cNvPr>
          <p:cNvSpPr>
            <a:spLocks noChangeAspect="1"/>
          </p:cNvSpPr>
          <p:nvPr/>
        </p:nvSpPr>
        <p:spPr>
          <a:xfrm>
            <a:off x="180043" y="2160261"/>
            <a:ext cx="3840480" cy="3840480"/>
          </a:xfrm>
          <a:prstGeom prst="ellipse">
            <a:avLst/>
          </a:pr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 The work is not definite enough to accurately</a:t>
            </a:r>
          </a:p>
          <a:p>
            <a:pPr algn="ctr"/>
            <a:r>
              <a:rPr lang="en-US" sz="2800" b="1" dirty="0">
                <a:latin typeface="Segoe UI" panose="020B0502040204020203" pitchFamily="34" charset="0"/>
                <a:cs typeface="Segoe UI" panose="020B0502040204020203" pitchFamily="34" charset="0"/>
              </a:rPr>
              <a:t>estimate the total cost of the contract</a:t>
            </a:r>
          </a:p>
        </p:txBody>
      </p:sp>
      <p:sp>
        <p:nvSpPr>
          <p:cNvPr id="8" name="Oval 7">
            <a:extLst>
              <a:ext uri="{FF2B5EF4-FFF2-40B4-BE49-F238E27FC236}">
                <a16:creationId xmlns:a16="http://schemas.microsoft.com/office/drawing/2014/main" id="{447F1632-AD66-46A9-859A-BF45CC82327C}"/>
              </a:ext>
            </a:extLst>
          </p:cNvPr>
          <p:cNvSpPr>
            <a:spLocks noChangeAspect="1"/>
          </p:cNvSpPr>
          <p:nvPr/>
        </p:nvSpPr>
        <p:spPr>
          <a:xfrm>
            <a:off x="4171941" y="2160261"/>
            <a:ext cx="3840480" cy="3840480"/>
          </a:xfrm>
          <a:prstGeom prst="ellipse">
            <a:avLst/>
          </a:prstGeom>
          <a:solidFill>
            <a:schemeClr val="accent1">
              <a:lumMod val="7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The PHA needs to evaluate more than just price</a:t>
            </a:r>
            <a:endParaRPr lang="en-US" sz="1600" dirty="0"/>
          </a:p>
        </p:txBody>
      </p:sp>
      <p:pic>
        <p:nvPicPr>
          <p:cNvPr id="9" name="Graphic 8" descr="Badge 3 with solid fill">
            <a:extLst>
              <a:ext uri="{FF2B5EF4-FFF2-40B4-BE49-F238E27FC236}">
                <a16:creationId xmlns:a16="http://schemas.microsoft.com/office/drawing/2014/main" id="{23C952EA-E3DF-4366-92BF-5E7D2435B8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40743" y="1606923"/>
            <a:ext cx="4846320" cy="4846320"/>
          </a:xfrm>
          <a:prstGeom prst="rect">
            <a:avLst/>
          </a:prstGeom>
        </p:spPr>
      </p:pic>
      <p:sp>
        <p:nvSpPr>
          <p:cNvPr id="11" name="Oval 10">
            <a:extLst>
              <a:ext uri="{FF2B5EF4-FFF2-40B4-BE49-F238E27FC236}">
                <a16:creationId xmlns:a16="http://schemas.microsoft.com/office/drawing/2014/main" id="{3784B288-B554-4064-87A5-D7AC5D22BA82}"/>
              </a:ext>
            </a:extLst>
          </p:cNvPr>
          <p:cNvSpPr>
            <a:spLocks noChangeAspect="1"/>
          </p:cNvSpPr>
          <p:nvPr/>
        </p:nvSpPr>
        <p:spPr>
          <a:xfrm>
            <a:off x="8143663" y="2121042"/>
            <a:ext cx="3840480" cy="3840480"/>
          </a:xfrm>
          <a:prstGeom prst="ellipse">
            <a:avLst/>
          </a:prstGeom>
          <a:solidFill>
            <a:schemeClr val="bg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egoe UI" panose="020B0502040204020203" pitchFamily="34" charset="0"/>
                <a:cs typeface="Segoe UI" panose="020B0502040204020203" pitchFamily="34" charset="0"/>
              </a:rPr>
              <a:t>The requested work lends itself to different approaches</a:t>
            </a:r>
            <a:endParaRPr lang="en-US" sz="1600" dirty="0"/>
          </a:p>
        </p:txBody>
      </p:sp>
    </p:spTree>
    <p:extLst>
      <p:ext uri="{BB962C8B-B14F-4D97-AF65-F5344CB8AC3E}">
        <p14:creationId xmlns:p14="http://schemas.microsoft.com/office/powerpoint/2010/main" val="2373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239D4F-D5DD-4CBC-8111-8CD58B3AAFF2}"/>
              </a:ext>
            </a:extLst>
          </p:cNvPr>
          <p:cNvSpPr txBox="1">
            <a:spLocks/>
          </p:cNvSpPr>
          <p:nvPr/>
        </p:nvSpPr>
        <p:spPr>
          <a:xfrm>
            <a:off x="6243820" y="1864948"/>
            <a:ext cx="5212080" cy="1828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Small Purchasing</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Sealed Bid</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lumMod val="65000"/>
                  </a:prstClr>
                </a:solidFill>
                <a:effectLst/>
                <a:uLnTx/>
                <a:uFillTx/>
                <a:latin typeface="Segoe UI" panose="020B0502040204020203" pitchFamily="34" charset="0"/>
                <a:cs typeface="Segoe UI" panose="020B0502040204020203" pitchFamily="34" charset="0"/>
              </a:rPr>
              <a:t>Competitive</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Segoe UI" panose="020B0502040204020203" pitchFamily="34" charset="0"/>
                <a:cs typeface="Segoe UI" panose="020B0502040204020203" pitchFamily="34" charset="0"/>
              </a:rPr>
              <a:t>NON-COMPETITIVE</a:t>
            </a:r>
            <a:endParaRPr kumimoji="0" lang="en-US" sz="4800" b="1" i="0" u="none" strike="noStrike" kern="1200" cap="none" spc="0" normalizeH="0" baseline="0" noProof="0" dirty="0">
              <a:ln>
                <a:noFill/>
              </a:ln>
              <a:solidFill>
                <a:schemeClr val="accent1">
                  <a:lumMod val="75000"/>
                </a:schemeClr>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5386CDC-103E-40F6-BC3C-7BFA29676633}"/>
              </a:ext>
            </a:extLst>
          </p:cNvPr>
          <p:cNvSpPr txBox="1"/>
          <p:nvPr/>
        </p:nvSpPr>
        <p:spPr>
          <a:xfrm>
            <a:off x="1047750" y="3162300"/>
            <a:ext cx="6553200"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Single source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Sole source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Justification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HUD approval?</a:t>
            </a:r>
          </a:p>
        </p:txBody>
      </p:sp>
      <p:sp>
        <p:nvSpPr>
          <p:cNvPr id="8" name="Title 1">
            <a:extLst>
              <a:ext uri="{FF2B5EF4-FFF2-40B4-BE49-F238E27FC236}">
                <a16:creationId xmlns:a16="http://schemas.microsoft.com/office/drawing/2014/main" id="{44D11201-4791-4812-927C-EE25E50ED54C}"/>
              </a:ext>
            </a:extLst>
          </p:cNvPr>
          <p:cNvSpPr>
            <a:spLocks noGrp="1"/>
          </p:cNvSpPr>
          <p:nvPr>
            <p:ph type="title"/>
          </p:nvPr>
        </p:nvSpPr>
        <p:spPr>
          <a:xfrm>
            <a:off x="764290" y="548546"/>
            <a:ext cx="8129340" cy="823054"/>
          </a:xfrm>
        </p:spPr>
        <p:txBody>
          <a:bodyPr anchor="t">
            <a:normAutofit/>
          </a:bodyPr>
          <a:lstStyle/>
          <a:p>
            <a:r>
              <a:rPr lang="en-US" sz="4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PROCUREMENT METHODS</a:t>
            </a:r>
          </a:p>
        </p:txBody>
      </p:sp>
    </p:spTree>
    <p:extLst>
      <p:ext uri="{BB962C8B-B14F-4D97-AF65-F5344CB8AC3E}">
        <p14:creationId xmlns:p14="http://schemas.microsoft.com/office/powerpoint/2010/main" val="31286830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38F173-935F-4CDD-B7BA-67C928A3E2CE}"/>
              </a:ext>
            </a:extLst>
          </p:cNvPr>
          <p:cNvSpPr txBox="1"/>
          <p:nvPr/>
        </p:nvSpPr>
        <p:spPr>
          <a:xfrm>
            <a:off x="396875" y="711200"/>
            <a:ext cx="5184775" cy="586105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tx1">
                    <a:lumMod val="85000"/>
                    <a:lumOff val="15000"/>
                  </a:schemeClr>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NON-COMPETITIVE PROCUREMENT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1"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REQUIREMENTS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10000"/>
              </a:lnSpc>
              <a:spcBef>
                <a:spcPct val="0"/>
              </a:spcBef>
              <a:spcAft>
                <a:spcPts val="1200"/>
              </a:spcAft>
              <a:buClrTx/>
              <a:buSzTx/>
              <a:buFontTx/>
              <a:buNone/>
              <a:tabLst/>
              <a:defRPr/>
            </a:pPr>
            <a:r>
              <a:rPr kumimoji="0" lang="en-US" sz="2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“Sole Source” occurs when the PHA solicits an offer from </a:t>
            </a:r>
            <a:r>
              <a:rPr kumimoji="0" lang="en-US" sz="2600" b="1" i="0" u="none" strike="noStrike" kern="1200" cap="none" spc="0" normalizeH="0" baseline="0" noProof="0" dirty="0">
                <a:ln>
                  <a:noFill/>
                </a:ln>
                <a:solidFill>
                  <a:schemeClr val="accent1">
                    <a:lumMod val="75000"/>
                  </a:schemeClr>
                </a:solidFill>
                <a:uLnTx/>
                <a:uFillTx/>
                <a:latin typeface="Segoe UI" panose="020B0502040204020203" pitchFamily="34" charset="0"/>
                <a:ea typeface="+mn-ea"/>
                <a:cs typeface="Segoe UI" panose="020B0502040204020203" pitchFamily="34" charset="0"/>
              </a:rPr>
              <a:t>one source</a:t>
            </a:r>
            <a:endParaRPr kumimoji="0" lang="en-US" sz="2600" b="0" i="0" u="none" strike="noStrike" kern="1200" cap="none" spc="0" normalizeH="0" baseline="0" noProof="0" dirty="0">
              <a:ln>
                <a:noFill/>
              </a:ln>
              <a:solidFill>
                <a:prstClr val="black">
                  <a:lumMod val="75000"/>
                  <a:lumOff val="25000"/>
                </a:prstClr>
              </a:solidFill>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10000"/>
              </a:lnSpc>
              <a:spcBef>
                <a:spcPct val="0"/>
              </a:spcBef>
              <a:spcAft>
                <a:spcPts val="1200"/>
              </a:spcAft>
              <a:buClrTx/>
              <a:buSzTx/>
              <a:buFontTx/>
              <a:buNone/>
              <a:tabLst/>
              <a:defRPr/>
            </a:pPr>
            <a:r>
              <a:rPr kumimoji="0" lang="en-US" sz="26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“Single source” occurs when the PHA solicits offers from multiple sources but </a:t>
            </a:r>
            <a:r>
              <a:rPr kumimoji="0" lang="en-US" sz="2600" b="1" i="0" u="none" strike="noStrike" kern="1200" cap="none" spc="0" normalizeH="0" baseline="0" noProof="0" dirty="0">
                <a:ln>
                  <a:noFill/>
                </a:ln>
                <a:solidFill>
                  <a:schemeClr val="accent1">
                    <a:lumMod val="75000"/>
                  </a:schemeClr>
                </a:solidFill>
                <a:uLnTx/>
                <a:uFillTx/>
                <a:latin typeface="Segoe UI" panose="020B0502040204020203" pitchFamily="34" charset="0"/>
                <a:ea typeface="+mn-ea"/>
                <a:cs typeface="Segoe UI" panose="020B0502040204020203" pitchFamily="34" charset="0"/>
              </a:rPr>
              <a:t>receives only one proposal or the competition is determined inadequate</a:t>
            </a:r>
          </a:p>
        </p:txBody>
      </p:sp>
      <p:grpSp>
        <p:nvGrpSpPr>
          <p:cNvPr id="21" name="Group 20">
            <a:extLst>
              <a:ext uri="{FF2B5EF4-FFF2-40B4-BE49-F238E27FC236}">
                <a16:creationId xmlns:a16="http://schemas.microsoft.com/office/drawing/2014/main" id="{3DF65D27-BE54-4D64-887F-F92A0B1CD905}"/>
              </a:ext>
            </a:extLst>
          </p:cNvPr>
          <p:cNvGrpSpPr/>
          <p:nvPr/>
        </p:nvGrpSpPr>
        <p:grpSpPr>
          <a:xfrm>
            <a:off x="5848350" y="2225675"/>
            <a:ext cx="5699125" cy="1371600"/>
            <a:chOff x="6096000" y="2082800"/>
            <a:chExt cx="5699125" cy="1371600"/>
          </a:xfrm>
        </p:grpSpPr>
        <p:grpSp>
          <p:nvGrpSpPr>
            <p:cNvPr id="3" name="Group 2">
              <a:extLst>
                <a:ext uri="{FF2B5EF4-FFF2-40B4-BE49-F238E27FC236}">
                  <a16:creationId xmlns:a16="http://schemas.microsoft.com/office/drawing/2014/main" id="{AC589DCF-0404-4379-923B-2C0381E95AD5}"/>
                </a:ext>
              </a:extLst>
            </p:cNvPr>
            <p:cNvGrpSpPr/>
            <p:nvPr/>
          </p:nvGrpSpPr>
          <p:grpSpPr>
            <a:xfrm>
              <a:off x="6096000" y="2082800"/>
              <a:ext cx="5699125" cy="1371600"/>
              <a:chOff x="6096000" y="2082800"/>
              <a:chExt cx="5699125" cy="1371600"/>
            </a:xfrm>
          </p:grpSpPr>
          <p:sp>
            <p:nvSpPr>
              <p:cNvPr id="7" name="Rectangle 6">
                <a:extLst>
                  <a:ext uri="{FF2B5EF4-FFF2-40B4-BE49-F238E27FC236}">
                    <a16:creationId xmlns:a16="http://schemas.microsoft.com/office/drawing/2014/main" id="{B1F8E94B-1A6D-4A2E-BDFF-84381836BC72}"/>
                  </a:ext>
                </a:extLst>
              </p:cNvPr>
              <p:cNvSpPr/>
              <p:nvPr/>
            </p:nvSpPr>
            <p:spPr>
              <a:xfrm>
                <a:off x="6096000" y="2082800"/>
                <a:ext cx="1371600" cy="1371600"/>
              </a:xfrm>
              <a:prstGeom prst="rect">
                <a:avLst/>
              </a:prstGeom>
              <a:solidFill>
                <a:schemeClr val="tx1">
                  <a:lumMod val="65000"/>
                  <a:lumOff val="3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endParaRPr>
              </a:p>
            </p:txBody>
          </p:sp>
          <p:sp>
            <p:nvSpPr>
              <p:cNvPr id="14" name="TextBox 13">
                <a:extLst>
                  <a:ext uri="{FF2B5EF4-FFF2-40B4-BE49-F238E27FC236}">
                    <a16:creationId xmlns:a16="http://schemas.microsoft.com/office/drawing/2014/main" id="{36CDD6A5-45C9-4E0E-A924-FF6FAD21F221}"/>
                  </a:ext>
                </a:extLst>
              </p:cNvPr>
              <p:cNvSpPr txBox="1"/>
              <p:nvPr/>
            </p:nvSpPr>
            <p:spPr>
              <a:xfrm>
                <a:off x="7591425" y="2311400"/>
                <a:ext cx="4203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Cost analysis is required, due to lack of competition</a:t>
                </a:r>
              </a:p>
            </p:txBody>
          </p:sp>
        </p:grpSp>
        <p:pic>
          <p:nvPicPr>
            <p:cNvPr id="17" name="Graphic 16" descr="Tag with solid fill">
              <a:extLst>
                <a:ext uri="{FF2B5EF4-FFF2-40B4-BE49-F238E27FC236}">
                  <a16:creationId xmlns:a16="http://schemas.microsoft.com/office/drawing/2014/main" id="{02A4148D-3517-4323-8EB5-FC8A991B1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324600" y="2311400"/>
              <a:ext cx="914400" cy="914400"/>
            </a:xfrm>
            <a:prstGeom prst="rect">
              <a:avLst/>
            </a:prstGeom>
          </p:spPr>
        </p:pic>
      </p:grpSp>
      <p:grpSp>
        <p:nvGrpSpPr>
          <p:cNvPr id="20" name="Group 19">
            <a:extLst>
              <a:ext uri="{FF2B5EF4-FFF2-40B4-BE49-F238E27FC236}">
                <a16:creationId xmlns:a16="http://schemas.microsoft.com/office/drawing/2014/main" id="{408CF628-170B-48D4-915B-AEE9A1F294E4}"/>
              </a:ext>
            </a:extLst>
          </p:cNvPr>
          <p:cNvGrpSpPr/>
          <p:nvPr/>
        </p:nvGrpSpPr>
        <p:grpSpPr>
          <a:xfrm>
            <a:off x="5848350" y="3597275"/>
            <a:ext cx="5946775" cy="1371600"/>
            <a:chOff x="6096000" y="3454400"/>
            <a:chExt cx="5946775" cy="1371600"/>
          </a:xfrm>
        </p:grpSpPr>
        <p:sp>
          <p:nvSpPr>
            <p:cNvPr id="8" name="Rectangle 7">
              <a:extLst>
                <a:ext uri="{FF2B5EF4-FFF2-40B4-BE49-F238E27FC236}">
                  <a16:creationId xmlns:a16="http://schemas.microsoft.com/office/drawing/2014/main" id="{95A50043-DB2A-4809-BA07-F9B771FD4079}"/>
                </a:ext>
              </a:extLst>
            </p:cNvPr>
            <p:cNvSpPr/>
            <p:nvPr/>
          </p:nvSpPr>
          <p:spPr>
            <a:xfrm>
              <a:off x="6096000" y="3454400"/>
              <a:ext cx="1371600" cy="1371600"/>
            </a:xfrm>
            <a:prstGeom prst="rect">
              <a:avLst/>
            </a:prstGeom>
            <a:solidFill>
              <a:schemeClr val="bg1">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endParaRPr>
            </a:p>
          </p:txBody>
        </p:sp>
        <p:sp>
          <p:nvSpPr>
            <p:cNvPr id="15" name="TextBox 14">
              <a:extLst>
                <a:ext uri="{FF2B5EF4-FFF2-40B4-BE49-F238E27FC236}">
                  <a16:creationId xmlns:a16="http://schemas.microsoft.com/office/drawing/2014/main" id="{3A4E0CE4-542F-4E3A-9037-BFDEC1E83073}"/>
                </a:ext>
              </a:extLst>
            </p:cNvPr>
            <p:cNvSpPr txBox="1"/>
            <p:nvPr/>
          </p:nvSpPr>
          <p:spPr>
            <a:xfrm>
              <a:off x="7591425" y="3683000"/>
              <a:ext cx="44513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Some noncompetitive contracts require HUD approval</a:t>
              </a:r>
            </a:p>
          </p:txBody>
        </p:sp>
        <p:pic>
          <p:nvPicPr>
            <p:cNvPr id="18" name="Graphic 17" descr="Court outline">
              <a:extLst>
                <a:ext uri="{FF2B5EF4-FFF2-40B4-BE49-F238E27FC236}">
                  <a16:creationId xmlns:a16="http://schemas.microsoft.com/office/drawing/2014/main" id="{0BF99FC5-E3F9-4B18-9F98-9BB2FB47BA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24600" y="3683000"/>
              <a:ext cx="914400" cy="914400"/>
            </a:xfrm>
            <a:prstGeom prst="rect">
              <a:avLst/>
            </a:prstGeom>
          </p:spPr>
        </p:pic>
      </p:grpSp>
      <p:grpSp>
        <p:nvGrpSpPr>
          <p:cNvPr id="11" name="Group 10">
            <a:extLst>
              <a:ext uri="{FF2B5EF4-FFF2-40B4-BE49-F238E27FC236}">
                <a16:creationId xmlns:a16="http://schemas.microsoft.com/office/drawing/2014/main" id="{0FE15C6B-A774-4D36-B2F5-782AACEEB43B}"/>
              </a:ext>
            </a:extLst>
          </p:cNvPr>
          <p:cNvGrpSpPr/>
          <p:nvPr/>
        </p:nvGrpSpPr>
        <p:grpSpPr>
          <a:xfrm>
            <a:off x="5848350" y="4968875"/>
            <a:ext cx="6202183" cy="1371600"/>
            <a:chOff x="6096000" y="4826000"/>
            <a:chExt cx="5960054" cy="1371600"/>
          </a:xfrm>
        </p:grpSpPr>
        <p:sp>
          <p:nvSpPr>
            <p:cNvPr id="9" name="Rectangle 8">
              <a:extLst>
                <a:ext uri="{FF2B5EF4-FFF2-40B4-BE49-F238E27FC236}">
                  <a16:creationId xmlns:a16="http://schemas.microsoft.com/office/drawing/2014/main" id="{EBC9F102-4751-4F10-A269-BB45C91637B5}"/>
                </a:ext>
              </a:extLst>
            </p:cNvPr>
            <p:cNvSpPr/>
            <p:nvPr/>
          </p:nvSpPr>
          <p:spPr>
            <a:xfrm>
              <a:off x="6096000" y="4826000"/>
              <a:ext cx="1318054" cy="1371600"/>
            </a:xfrm>
            <a:prstGeom prst="rect">
              <a:avLst/>
            </a:prstGeom>
            <a:solidFill>
              <a:schemeClr val="accent1">
                <a:lumMod val="50000"/>
                <a:alpha val="50196"/>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FEF3F2FE-FDB8-4403-BB26-799BB1DA17EA}"/>
                </a:ext>
              </a:extLst>
            </p:cNvPr>
            <p:cNvSpPr txBox="1"/>
            <p:nvPr/>
          </p:nvSpPr>
          <p:spPr>
            <a:xfrm>
              <a:off x="7533045" y="5238194"/>
              <a:ext cx="4523009"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Written justification is required</a:t>
              </a:r>
            </a:p>
          </p:txBody>
        </p:sp>
        <p:pic>
          <p:nvPicPr>
            <p:cNvPr id="19" name="Graphic 18" descr="Quill with solid fill">
              <a:extLst>
                <a:ext uri="{FF2B5EF4-FFF2-40B4-BE49-F238E27FC236}">
                  <a16:creationId xmlns:a16="http://schemas.microsoft.com/office/drawing/2014/main" id="{D1A846E7-A264-49BC-83FA-2BA6BC94D4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342449" y="5053528"/>
              <a:ext cx="878702" cy="914400"/>
            </a:xfrm>
            <a:prstGeom prst="rect">
              <a:avLst/>
            </a:prstGeom>
          </p:spPr>
        </p:pic>
      </p:grpSp>
      <p:grpSp>
        <p:nvGrpSpPr>
          <p:cNvPr id="22" name="Group 21">
            <a:extLst>
              <a:ext uri="{FF2B5EF4-FFF2-40B4-BE49-F238E27FC236}">
                <a16:creationId xmlns:a16="http://schemas.microsoft.com/office/drawing/2014/main" id="{B84C94A2-6F5C-496D-BEBB-E76D26EC7BC2}"/>
              </a:ext>
            </a:extLst>
          </p:cNvPr>
          <p:cNvGrpSpPr/>
          <p:nvPr/>
        </p:nvGrpSpPr>
        <p:grpSpPr>
          <a:xfrm>
            <a:off x="5848350" y="854075"/>
            <a:ext cx="5803900" cy="1371600"/>
            <a:chOff x="6096000" y="711200"/>
            <a:chExt cx="5803900" cy="1371600"/>
          </a:xfrm>
        </p:grpSpPr>
        <p:sp>
          <p:nvSpPr>
            <p:cNvPr id="5" name="Rectangle 4">
              <a:extLst>
                <a:ext uri="{FF2B5EF4-FFF2-40B4-BE49-F238E27FC236}">
                  <a16:creationId xmlns:a16="http://schemas.microsoft.com/office/drawing/2014/main" id="{F04DDD0F-2BE1-4DE1-877F-037BF644F18E}"/>
                </a:ext>
              </a:extLst>
            </p:cNvPr>
            <p:cNvSpPr/>
            <p:nvPr/>
          </p:nvSpPr>
          <p:spPr>
            <a:xfrm>
              <a:off x="6096000" y="711200"/>
              <a:ext cx="1371600" cy="1371600"/>
            </a:xfrm>
            <a:prstGeom prst="rect">
              <a:avLst/>
            </a:prstGeom>
            <a:solidFill>
              <a:schemeClr val="accent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F5A29B7A-83B1-4A86-AA1A-338FBA3E5CE0}"/>
                </a:ext>
              </a:extLst>
            </p:cNvPr>
            <p:cNvSpPr txBox="1"/>
            <p:nvPr/>
          </p:nvSpPr>
          <p:spPr>
            <a:xfrm>
              <a:off x="7591425" y="939800"/>
              <a:ext cx="4308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Technical and cost aspects must still be evaluated </a:t>
              </a:r>
            </a:p>
          </p:txBody>
        </p:sp>
        <p:pic>
          <p:nvPicPr>
            <p:cNvPr id="12" name="Graphic 11" descr="Open book with solid fill">
              <a:extLst>
                <a:ext uri="{FF2B5EF4-FFF2-40B4-BE49-F238E27FC236}">
                  <a16:creationId xmlns:a16="http://schemas.microsoft.com/office/drawing/2014/main" id="{9D3905F6-97CA-47B5-AFE2-914952E48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24600" y="939800"/>
              <a:ext cx="914400" cy="914400"/>
            </a:xfrm>
            <a:prstGeom prst="rect">
              <a:avLst/>
            </a:prstGeom>
          </p:spPr>
        </p:pic>
      </p:grpSp>
    </p:spTree>
    <p:extLst>
      <p:ext uri="{BB962C8B-B14F-4D97-AF65-F5344CB8AC3E}">
        <p14:creationId xmlns:p14="http://schemas.microsoft.com/office/powerpoint/2010/main" val="39177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2AF235-C87F-4FE5-8545-C18D6182B645}"/>
              </a:ext>
            </a:extLst>
          </p:cNvPr>
          <p:cNvSpPr>
            <a:spLocks noGrp="1"/>
          </p:cNvSpPr>
          <p:nvPr>
            <p:ph type="title"/>
          </p:nvPr>
        </p:nvSpPr>
        <p:spPr>
          <a:xfrm>
            <a:off x="555539" y="327037"/>
            <a:ext cx="11080921" cy="1051286"/>
          </a:xfrm>
        </p:spPr>
        <p:txBody>
          <a:bodyPr>
            <a:normAutofit/>
          </a:bodyPr>
          <a:lstStyle/>
          <a:p>
            <a:pPr algn="ctr"/>
            <a:r>
              <a:rPr lang="en-US" sz="5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CONTRACTOR ELIGIBILITY</a:t>
            </a:r>
          </a:p>
        </p:txBody>
      </p:sp>
      <p:pic>
        <p:nvPicPr>
          <p:cNvPr id="13" name="Graphic 12" descr="Laptop with solid fill">
            <a:extLst>
              <a:ext uri="{FF2B5EF4-FFF2-40B4-BE49-F238E27FC236}">
                <a16:creationId xmlns:a16="http://schemas.microsoft.com/office/drawing/2014/main" id="{0D78E1CB-DF11-44A9-BB81-5344F8AA84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539" y="685800"/>
            <a:ext cx="5486400" cy="5486400"/>
          </a:xfrm>
          <a:prstGeom prst="rect">
            <a:avLst/>
          </a:prstGeom>
          <a:effectLst>
            <a:innerShdw blurRad="63500" dist="50800" dir="2700000">
              <a:prstClr val="black">
                <a:alpha val="50000"/>
              </a:prstClr>
            </a:innerShdw>
          </a:effectLst>
        </p:spPr>
      </p:pic>
      <p:pic>
        <p:nvPicPr>
          <p:cNvPr id="14" name="Graphic 13" descr="Laptop with solid fill">
            <a:extLst>
              <a:ext uri="{FF2B5EF4-FFF2-40B4-BE49-F238E27FC236}">
                <a16:creationId xmlns:a16="http://schemas.microsoft.com/office/drawing/2014/main" id="{84BD3D00-E265-4D69-BD30-2103473C88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0063" y="685800"/>
            <a:ext cx="5486400" cy="5486400"/>
          </a:xfrm>
          <a:prstGeom prst="rect">
            <a:avLst/>
          </a:prstGeom>
          <a:effectLst>
            <a:innerShdw blurRad="63500" dist="50800" dir="2700000">
              <a:prstClr val="black">
                <a:alpha val="50000"/>
              </a:prstClr>
            </a:innerShdw>
          </a:effectLst>
        </p:spPr>
      </p:pic>
      <p:pic>
        <p:nvPicPr>
          <p:cNvPr id="1026" name="Picture 2" descr="System for Award Management (SAM) Registration ⋆ Veteran Owned Businesses  News - VOBeacon">
            <a:extLst>
              <a:ext uri="{FF2B5EF4-FFF2-40B4-BE49-F238E27FC236}">
                <a16:creationId xmlns:a16="http://schemas.microsoft.com/office/drawing/2014/main" id="{CB9AF145-713F-47D2-AC0D-8BE15C90B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5829" y="2669496"/>
            <a:ext cx="2902857" cy="11187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10;&#10;Description automatically generated">
            <a:extLst>
              <a:ext uri="{FF2B5EF4-FFF2-40B4-BE49-F238E27FC236}">
                <a16:creationId xmlns:a16="http://schemas.microsoft.com/office/drawing/2014/main" id="{52214DBA-0ED8-4204-B2E3-50253060B1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6996" y="2248581"/>
            <a:ext cx="1760423" cy="1760423"/>
          </a:xfrm>
          <a:prstGeom prst="rect">
            <a:avLst/>
          </a:prstGeom>
        </p:spPr>
      </p:pic>
      <p:sp>
        <p:nvSpPr>
          <p:cNvPr id="22" name="TextBox 21">
            <a:extLst>
              <a:ext uri="{FF2B5EF4-FFF2-40B4-BE49-F238E27FC236}">
                <a16:creationId xmlns:a16="http://schemas.microsoft.com/office/drawing/2014/main" id="{CEC645AF-A4AC-4E39-A945-FA4C8F74CD70}"/>
              </a:ext>
            </a:extLst>
          </p:cNvPr>
          <p:cNvSpPr txBox="1"/>
          <p:nvPr/>
        </p:nvSpPr>
        <p:spPr>
          <a:xfrm>
            <a:off x="6585489" y="5323505"/>
            <a:ext cx="5050971" cy="461665"/>
          </a:xfrm>
          <a:prstGeom prst="rect">
            <a:avLst/>
          </a:prstGeom>
          <a:noFill/>
        </p:spPr>
        <p:txBody>
          <a:bodyPr wrap="square">
            <a:spAutoFit/>
          </a:bodyPr>
          <a:lstStyle/>
          <a:p>
            <a:pPr algn="ctr"/>
            <a:r>
              <a:rPr lang="en-US" sz="2400" dirty="0">
                <a:solidFill>
                  <a:srgbClr val="0070C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https://www.sam.gov/SAM/</a:t>
            </a:r>
            <a:r>
              <a:rPr lang="en-US" sz="2400" dirty="0">
                <a:solidFill>
                  <a:srgbClr val="0070C0"/>
                </a:solidFill>
                <a:latin typeface="Segoe UI" panose="020B0502040204020203" pitchFamily="34" charset="0"/>
                <a:cs typeface="Segoe UI" panose="020B0502040204020203" pitchFamily="34" charset="0"/>
              </a:rPr>
              <a:t>  </a:t>
            </a:r>
          </a:p>
        </p:txBody>
      </p:sp>
      <p:sp>
        <p:nvSpPr>
          <p:cNvPr id="23" name="TextBox 22">
            <a:extLst>
              <a:ext uri="{FF2B5EF4-FFF2-40B4-BE49-F238E27FC236}">
                <a16:creationId xmlns:a16="http://schemas.microsoft.com/office/drawing/2014/main" id="{BEF1B2ED-02E6-4335-9BFD-F60A7AAAC7D3}"/>
              </a:ext>
            </a:extLst>
          </p:cNvPr>
          <p:cNvSpPr txBox="1"/>
          <p:nvPr/>
        </p:nvSpPr>
        <p:spPr>
          <a:xfrm>
            <a:off x="608037" y="5323505"/>
            <a:ext cx="5378339" cy="830997"/>
          </a:xfrm>
          <a:prstGeom prst="rect">
            <a:avLst/>
          </a:prstGeom>
          <a:noFill/>
        </p:spPr>
        <p:txBody>
          <a:bodyPr wrap="square">
            <a:spAutoFit/>
          </a:bodyPr>
          <a:lstStyle/>
          <a:p>
            <a:pPr algn="ctr"/>
            <a:r>
              <a:rPr lang="en-US" sz="2400" dirty="0">
                <a:solidFill>
                  <a:srgbClr val="0070C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https://www.hud.gov/topics/limited_denials_of_participation</a:t>
            </a:r>
            <a:r>
              <a:rPr lang="en-US" sz="2400" dirty="0">
                <a:solidFill>
                  <a:srgbClr val="0070C0"/>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9665890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889843"/>
            <a:ext cx="10604665"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CONTRACT ADMINISTRATION REFERS TO ALL ACTIONS TAKEN AFTER AWARD TO ENSURE THAT THE PHA RECEIVES THE REQUIRED SUPPLIES OR SERVICES</a:t>
            </a:r>
          </a:p>
        </p:txBody>
      </p:sp>
    </p:spTree>
    <p:extLst>
      <p:ext uri="{BB962C8B-B14F-4D97-AF65-F5344CB8AC3E}">
        <p14:creationId xmlns:p14="http://schemas.microsoft.com/office/powerpoint/2010/main" val="4034024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1305341"/>
            <a:ext cx="10604665"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PHAs MUST MAINTAIN RECORDS SUFFICIENT TO DETAIL THE SIGNIFICANT HISTORY OF EACH PROCUREMENT ACTION</a:t>
            </a:r>
          </a:p>
        </p:txBody>
      </p:sp>
    </p:spTree>
    <p:extLst>
      <p:ext uri="{BB962C8B-B14F-4D97-AF65-F5344CB8AC3E}">
        <p14:creationId xmlns:p14="http://schemas.microsoft.com/office/powerpoint/2010/main" val="17792089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8338D7-A826-4CD2-AE0C-F3F1B4B036C6}"/>
              </a:ext>
            </a:extLst>
          </p:cNvPr>
          <p:cNvSpPr/>
          <p:nvPr/>
        </p:nvSpPr>
        <p:spPr>
          <a:xfrm>
            <a:off x="746734" y="471714"/>
            <a:ext cx="5029200" cy="1097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latin typeface="Segoe UI" panose="020B0502040204020203" pitchFamily="34" charset="0"/>
                <a:cs typeface="Segoe UI" panose="020B0502040204020203" pitchFamily="34" charset="0"/>
              </a:rPr>
              <a:t>What do we keep? </a:t>
            </a:r>
          </a:p>
        </p:txBody>
      </p:sp>
      <p:sp>
        <p:nvSpPr>
          <p:cNvPr id="8" name="Rectangle 7">
            <a:extLst>
              <a:ext uri="{FF2B5EF4-FFF2-40B4-BE49-F238E27FC236}">
                <a16:creationId xmlns:a16="http://schemas.microsoft.com/office/drawing/2014/main" id="{40DFB6CB-81C1-479C-B8F2-5CBB23933E76}"/>
              </a:ext>
            </a:extLst>
          </p:cNvPr>
          <p:cNvSpPr/>
          <p:nvPr/>
        </p:nvSpPr>
        <p:spPr>
          <a:xfrm>
            <a:off x="6633028" y="471714"/>
            <a:ext cx="5029200" cy="1097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latin typeface="Segoe UI" panose="020B0502040204020203" pitchFamily="34" charset="0"/>
                <a:cs typeface="Segoe UI" panose="020B0502040204020203" pitchFamily="34" charset="0"/>
              </a:rPr>
              <a:t>And for how long?</a:t>
            </a:r>
          </a:p>
        </p:txBody>
      </p:sp>
      <p:grpSp>
        <p:nvGrpSpPr>
          <p:cNvPr id="21" name="Group 20">
            <a:extLst>
              <a:ext uri="{FF2B5EF4-FFF2-40B4-BE49-F238E27FC236}">
                <a16:creationId xmlns:a16="http://schemas.microsoft.com/office/drawing/2014/main" id="{57261A84-3FAC-4513-B43E-1BD6BA71E69F}"/>
              </a:ext>
            </a:extLst>
          </p:cNvPr>
          <p:cNvGrpSpPr/>
          <p:nvPr/>
        </p:nvGrpSpPr>
        <p:grpSpPr>
          <a:xfrm>
            <a:off x="746734" y="1799771"/>
            <a:ext cx="4496550" cy="914400"/>
            <a:chOff x="746734" y="1799771"/>
            <a:chExt cx="4496550" cy="914400"/>
          </a:xfrm>
        </p:grpSpPr>
        <p:sp>
          <p:nvSpPr>
            <p:cNvPr id="9" name="Rectangle 8">
              <a:extLst>
                <a:ext uri="{FF2B5EF4-FFF2-40B4-BE49-F238E27FC236}">
                  <a16:creationId xmlns:a16="http://schemas.microsoft.com/office/drawing/2014/main" id="{958AA57B-BC7F-47FD-B385-453137EF4245}"/>
                </a:ext>
              </a:extLst>
            </p:cNvPr>
            <p:cNvSpPr/>
            <p:nvPr/>
          </p:nvSpPr>
          <p:spPr>
            <a:xfrm>
              <a:off x="746734" y="1799771"/>
              <a:ext cx="914400" cy="914400"/>
            </a:xfrm>
            <a:prstGeom prst="rect">
              <a:avLst/>
            </a:prstGeom>
            <a:solidFill>
              <a:schemeClr val="bg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sz="3600" b="1" dirty="0">
                <a:latin typeface="Segoe UI" panose="020B0502040204020203" pitchFamily="34" charset="0"/>
                <a:cs typeface="Segoe UI" panose="020B0502040204020203" pitchFamily="34" charset="0"/>
              </a:endParaRPr>
            </a:p>
          </p:txBody>
        </p:sp>
        <p:pic>
          <p:nvPicPr>
            <p:cNvPr id="11" name="Graphic 10" descr="Continuous Improvement with solid fill">
              <a:extLst>
                <a:ext uri="{FF2B5EF4-FFF2-40B4-BE49-F238E27FC236}">
                  <a16:creationId xmlns:a16="http://schemas.microsoft.com/office/drawing/2014/main" id="{A19339F1-4E4E-4C43-BF81-1B9881B30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54" y="1827736"/>
              <a:ext cx="822960" cy="822960"/>
            </a:xfrm>
            <a:prstGeom prst="rect">
              <a:avLst/>
            </a:prstGeom>
          </p:spPr>
        </p:pic>
        <p:sp>
          <p:nvSpPr>
            <p:cNvPr id="12" name="TextBox 11">
              <a:extLst>
                <a:ext uri="{FF2B5EF4-FFF2-40B4-BE49-F238E27FC236}">
                  <a16:creationId xmlns:a16="http://schemas.microsoft.com/office/drawing/2014/main" id="{729860F3-CCBA-46DB-9CE0-2B321A1A8DCE}"/>
                </a:ext>
              </a:extLst>
            </p:cNvPr>
            <p:cNvSpPr txBox="1"/>
            <p:nvPr/>
          </p:nvSpPr>
          <p:spPr>
            <a:xfrm>
              <a:off x="1785257" y="1841472"/>
              <a:ext cx="3458027"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Rationale for the procurement selected</a:t>
              </a:r>
            </a:p>
          </p:txBody>
        </p:sp>
      </p:grpSp>
      <p:grpSp>
        <p:nvGrpSpPr>
          <p:cNvPr id="22" name="Group 21">
            <a:extLst>
              <a:ext uri="{FF2B5EF4-FFF2-40B4-BE49-F238E27FC236}">
                <a16:creationId xmlns:a16="http://schemas.microsoft.com/office/drawing/2014/main" id="{4337D7E0-933F-45C8-AFED-2E1883169ED4}"/>
              </a:ext>
            </a:extLst>
          </p:cNvPr>
          <p:cNvGrpSpPr/>
          <p:nvPr/>
        </p:nvGrpSpPr>
        <p:grpSpPr>
          <a:xfrm>
            <a:off x="746734" y="2919880"/>
            <a:ext cx="4496550" cy="914400"/>
            <a:chOff x="746734" y="1799771"/>
            <a:chExt cx="4496550" cy="914400"/>
          </a:xfrm>
        </p:grpSpPr>
        <p:sp>
          <p:nvSpPr>
            <p:cNvPr id="23" name="Rectangle 22">
              <a:extLst>
                <a:ext uri="{FF2B5EF4-FFF2-40B4-BE49-F238E27FC236}">
                  <a16:creationId xmlns:a16="http://schemas.microsoft.com/office/drawing/2014/main" id="{3854E945-ACAD-4941-A6AA-4E74EA633030}"/>
                </a:ext>
              </a:extLst>
            </p:cNvPr>
            <p:cNvSpPr/>
            <p:nvPr/>
          </p:nvSpPr>
          <p:spPr>
            <a:xfrm>
              <a:off x="746734" y="1799771"/>
              <a:ext cx="914400" cy="914400"/>
            </a:xfrm>
            <a:prstGeom prst="rect">
              <a:avLst/>
            </a:prstGeom>
            <a:solidFill>
              <a:schemeClr val="bg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sz="3600" b="1" dirty="0">
                <a:latin typeface="Segoe UI" panose="020B0502040204020203" pitchFamily="34" charset="0"/>
                <a:cs typeface="Segoe UI" panose="020B0502040204020203" pitchFamily="34" charset="0"/>
              </a:endParaRPr>
            </a:p>
          </p:txBody>
        </p:sp>
        <p:pic>
          <p:nvPicPr>
            <p:cNvPr id="24" name="Graphic 23" descr="Newspaper with solid fill">
              <a:extLst>
                <a:ext uri="{FF2B5EF4-FFF2-40B4-BE49-F238E27FC236}">
                  <a16:creationId xmlns:a16="http://schemas.microsoft.com/office/drawing/2014/main" id="{139C0F7B-874F-4F80-B4B3-78F741820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92454" y="1827736"/>
              <a:ext cx="822960" cy="822960"/>
            </a:xfrm>
            <a:prstGeom prst="rect">
              <a:avLst/>
            </a:prstGeom>
          </p:spPr>
        </p:pic>
        <p:sp>
          <p:nvSpPr>
            <p:cNvPr id="25" name="TextBox 24">
              <a:extLst>
                <a:ext uri="{FF2B5EF4-FFF2-40B4-BE49-F238E27FC236}">
                  <a16:creationId xmlns:a16="http://schemas.microsoft.com/office/drawing/2014/main" id="{45297110-620D-4A30-90EA-A0984567A6FB}"/>
                </a:ext>
              </a:extLst>
            </p:cNvPr>
            <p:cNvSpPr txBox="1"/>
            <p:nvPr/>
          </p:nvSpPr>
          <p:spPr>
            <a:xfrm>
              <a:off x="1785257" y="1841472"/>
              <a:ext cx="3458027"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Solicitation documents and materials</a:t>
              </a:r>
            </a:p>
          </p:txBody>
        </p:sp>
      </p:grpSp>
      <p:grpSp>
        <p:nvGrpSpPr>
          <p:cNvPr id="26" name="Group 25">
            <a:extLst>
              <a:ext uri="{FF2B5EF4-FFF2-40B4-BE49-F238E27FC236}">
                <a16:creationId xmlns:a16="http://schemas.microsoft.com/office/drawing/2014/main" id="{541473A6-1F44-46FA-81F9-FC3BA79EF723}"/>
              </a:ext>
            </a:extLst>
          </p:cNvPr>
          <p:cNvGrpSpPr/>
          <p:nvPr/>
        </p:nvGrpSpPr>
        <p:grpSpPr>
          <a:xfrm>
            <a:off x="746734" y="4081690"/>
            <a:ext cx="4496550" cy="914400"/>
            <a:chOff x="746734" y="1799771"/>
            <a:chExt cx="4496550" cy="914400"/>
          </a:xfrm>
        </p:grpSpPr>
        <p:sp>
          <p:nvSpPr>
            <p:cNvPr id="27" name="Rectangle 26">
              <a:extLst>
                <a:ext uri="{FF2B5EF4-FFF2-40B4-BE49-F238E27FC236}">
                  <a16:creationId xmlns:a16="http://schemas.microsoft.com/office/drawing/2014/main" id="{38C285D3-3D67-4D49-9B7C-3AB06FC991C4}"/>
                </a:ext>
              </a:extLst>
            </p:cNvPr>
            <p:cNvSpPr/>
            <p:nvPr/>
          </p:nvSpPr>
          <p:spPr>
            <a:xfrm>
              <a:off x="746734" y="1799771"/>
              <a:ext cx="914400" cy="914400"/>
            </a:xfrm>
            <a:prstGeom prst="rect">
              <a:avLst/>
            </a:prstGeom>
            <a:solidFill>
              <a:schemeClr val="bg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sz="3600" b="1" dirty="0">
                <a:latin typeface="Segoe UI" panose="020B0502040204020203" pitchFamily="34" charset="0"/>
                <a:cs typeface="Segoe UI" panose="020B0502040204020203" pitchFamily="34" charset="0"/>
              </a:endParaRPr>
            </a:p>
          </p:txBody>
        </p:sp>
        <p:pic>
          <p:nvPicPr>
            <p:cNvPr id="28" name="Graphic 27" descr="Contract with solid fill">
              <a:extLst>
                <a:ext uri="{FF2B5EF4-FFF2-40B4-BE49-F238E27FC236}">
                  <a16:creationId xmlns:a16="http://schemas.microsoft.com/office/drawing/2014/main" id="{3BDBAF89-E9BE-415F-8454-7021096256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92454" y="1827736"/>
              <a:ext cx="822960" cy="822960"/>
            </a:xfrm>
            <a:prstGeom prst="rect">
              <a:avLst/>
            </a:prstGeom>
          </p:spPr>
        </p:pic>
        <p:sp>
          <p:nvSpPr>
            <p:cNvPr id="29" name="TextBox 28">
              <a:extLst>
                <a:ext uri="{FF2B5EF4-FFF2-40B4-BE49-F238E27FC236}">
                  <a16:creationId xmlns:a16="http://schemas.microsoft.com/office/drawing/2014/main" id="{57CB42CE-1D17-4463-90B8-D2FD30F30E6A}"/>
                </a:ext>
              </a:extLst>
            </p:cNvPr>
            <p:cNvSpPr txBox="1"/>
            <p:nvPr/>
          </p:nvSpPr>
          <p:spPr>
            <a:xfrm>
              <a:off x="1785257" y="1841472"/>
              <a:ext cx="3458027"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Contract and pricing documents</a:t>
              </a:r>
            </a:p>
          </p:txBody>
        </p:sp>
      </p:grpSp>
      <p:grpSp>
        <p:nvGrpSpPr>
          <p:cNvPr id="30" name="Group 29">
            <a:extLst>
              <a:ext uri="{FF2B5EF4-FFF2-40B4-BE49-F238E27FC236}">
                <a16:creationId xmlns:a16="http://schemas.microsoft.com/office/drawing/2014/main" id="{6B19C0A0-CC84-4B5C-9FB0-65573457FD54}"/>
              </a:ext>
            </a:extLst>
          </p:cNvPr>
          <p:cNvGrpSpPr/>
          <p:nvPr/>
        </p:nvGrpSpPr>
        <p:grpSpPr>
          <a:xfrm>
            <a:off x="746734" y="5249186"/>
            <a:ext cx="4496550" cy="914400"/>
            <a:chOff x="746734" y="1799771"/>
            <a:chExt cx="4496550" cy="914400"/>
          </a:xfrm>
        </p:grpSpPr>
        <p:sp>
          <p:nvSpPr>
            <p:cNvPr id="31" name="Rectangle 30">
              <a:extLst>
                <a:ext uri="{FF2B5EF4-FFF2-40B4-BE49-F238E27FC236}">
                  <a16:creationId xmlns:a16="http://schemas.microsoft.com/office/drawing/2014/main" id="{D9EC4552-1305-4709-A69C-B1E36A6FD59E}"/>
                </a:ext>
              </a:extLst>
            </p:cNvPr>
            <p:cNvSpPr/>
            <p:nvPr/>
          </p:nvSpPr>
          <p:spPr>
            <a:xfrm>
              <a:off x="746734" y="1799771"/>
              <a:ext cx="914400" cy="914400"/>
            </a:xfrm>
            <a:prstGeom prst="rect">
              <a:avLst/>
            </a:prstGeom>
            <a:solidFill>
              <a:schemeClr val="bg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sz="3600" b="1" dirty="0">
                <a:latin typeface="Segoe UI" panose="020B0502040204020203" pitchFamily="34" charset="0"/>
                <a:cs typeface="Segoe UI" panose="020B0502040204020203" pitchFamily="34" charset="0"/>
              </a:endParaRPr>
            </a:p>
          </p:txBody>
        </p:sp>
        <p:pic>
          <p:nvPicPr>
            <p:cNvPr id="32" name="Graphic 31" descr="Open folder with solid fill">
              <a:extLst>
                <a:ext uri="{FF2B5EF4-FFF2-40B4-BE49-F238E27FC236}">
                  <a16:creationId xmlns:a16="http://schemas.microsoft.com/office/drawing/2014/main" id="{896F9E0F-DE22-4753-98CE-E54F2CA06F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92454" y="1827736"/>
              <a:ext cx="822960" cy="822960"/>
            </a:xfrm>
            <a:prstGeom prst="rect">
              <a:avLst/>
            </a:prstGeom>
          </p:spPr>
        </p:pic>
        <p:sp>
          <p:nvSpPr>
            <p:cNvPr id="33" name="TextBox 32">
              <a:extLst>
                <a:ext uri="{FF2B5EF4-FFF2-40B4-BE49-F238E27FC236}">
                  <a16:creationId xmlns:a16="http://schemas.microsoft.com/office/drawing/2014/main" id="{2A9F9101-2C4D-477B-BC29-A0ABBF3BC1B8}"/>
                </a:ext>
              </a:extLst>
            </p:cNvPr>
            <p:cNvSpPr txBox="1"/>
            <p:nvPr/>
          </p:nvSpPr>
          <p:spPr>
            <a:xfrm>
              <a:off x="1785257" y="1841472"/>
              <a:ext cx="3458027"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All other information pertinent to the action</a:t>
              </a:r>
            </a:p>
          </p:txBody>
        </p:sp>
      </p:grpSp>
      <p:grpSp>
        <p:nvGrpSpPr>
          <p:cNvPr id="36" name="Group 35">
            <a:extLst>
              <a:ext uri="{FF2B5EF4-FFF2-40B4-BE49-F238E27FC236}">
                <a16:creationId xmlns:a16="http://schemas.microsoft.com/office/drawing/2014/main" id="{559DC3A0-078D-4C7F-910C-D7F9A2672C2A}"/>
              </a:ext>
            </a:extLst>
          </p:cNvPr>
          <p:cNvGrpSpPr/>
          <p:nvPr/>
        </p:nvGrpSpPr>
        <p:grpSpPr>
          <a:xfrm>
            <a:off x="6948716" y="2126120"/>
            <a:ext cx="4929043" cy="4209400"/>
            <a:chOff x="6948716" y="2126120"/>
            <a:chExt cx="4929043" cy="4209400"/>
          </a:xfrm>
        </p:grpSpPr>
        <p:sp>
          <p:nvSpPr>
            <p:cNvPr id="34" name="TextBox 33">
              <a:extLst>
                <a:ext uri="{FF2B5EF4-FFF2-40B4-BE49-F238E27FC236}">
                  <a16:creationId xmlns:a16="http://schemas.microsoft.com/office/drawing/2014/main" id="{8B08611C-CA7F-45E6-ACE7-C02CA57CBDF6}"/>
                </a:ext>
              </a:extLst>
            </p:cNvPr>
            <p:cNvSpPr txBox="1"/>
            <p:nvPr/>
          </p:nvSpPr>
          <p:spPr>
            <a:xfrm>
              <a:off x="6948716" y="4269955"/>
              <a:ext cx="2322286" cy="2065565"/>
            </a:xfrm>
            <a:prstGeom prst="rect">
              <a:avLst/>
            </a:prstGeom>
            <a:noFill/>
          </p:spPr>
          <p:txBody>
            <a:bodyPr wrap="square" rtlCol="0" anchor="ctr">
              <a:spAutoFit/>
            </a:bodyPr>
            <a:lstStyle/>
            <a:p>
              <a:pPr algn="ctr">
                <a:lnSpc>
                  <a:spcPts val="8600"/>
                </a:lnSpc>
              </a:pPr>
              <a:r>
                <a:rPr lang="en-US" sz="34400" b="1" dirty="0">
                  <a:solidFill>
                    <a:schemeClr val="tx1">
                      <a:lumMod val="75000"/>
                      <a:lumOff val="2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3</a:t>
              </a:r>
            </a:p>
            <a:p>
              <a:pPr algn="ctr">
                <a:lnSpc>
                  <a:spcPts val="7600"/>
                </a:lnSpc>
              </a:pPr>
              <a:r>
                <a:rPr lang="en-US" sz="4800" b="1" dirty="0">
                  <a:solidFill>
                    <a:schemeClr val="tx1">
                      <a:lumMod val="75000"/>
                      <a:lumOff val="2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YEARS</a:t>
              </a:r>
              <a:endParaRPr lang="en-US" sz="4400" b="1" dirty="0">
                <a:solidFill>
                  <a:schemeClr val="tx1">
                    <a:lumMod val="75000"/>
                    <a:lumOff val="25000"/>
                  </a:schemeClr>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0C96D1E6-8028-444C-BD14-A21ADA19F371}"/>
                </a:ext>
              </a:extLst>
            </p:cNvPr>
            <p:cNvSpPr txBox="1"/>
            <p:nvPr/>
          </p:nvSpPr>
          <p:spPr>
            <a:xfrm>
              <a:off x="9318179" y="2126120"/>
              <a:ext cx="2559580" cy="3416320"/>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These records must be retained for a period of three years after final payment and all matters pertaining to the contact are closed</a:t>
              </a:r>
            </a:p>
          </p:txBody>
        </p:sp>
      </p:grpSp>
    </p:spTree>
    <p:extLst>
      <p:ext uri="{BB962C8B-B14F-4D97-AF65-F5344CB8AC3E}">
        <p14:creationId xmlns:p14="http://schemas.microsoft.com/office/powerpoint/2010/main" val="248745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32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0CE540-C029-4E68-8399-FDBEE42F5D97}"/>
              </a:ext>
            </a:extLst>
          </p:cNvPr>
          <p:cNvSpPr txBox="1"/>
          <p:nvPr/>
        </p:nvSpPr>
        <p:spPr>
          <a:xfrm>
            <a:off x="1147762" y="612844"/>
            <a:ext cx="9896475" cy="5893921"/>
          </a:xfrm>
          <a:prstGeom prst="rect">
            <a:avLst/>
          </a:prstGeom>
          <a:noFill/>
        </p:spPr>
        <p:txBody>
          <a:bodyPr wrap="square" rtlCol="0">
            <a:spAutoFit/>
          </a:bodyPr>
          <a:lstStyle/>
          <a:p>
            <a:pPr algn="ctr"/>
            <a:r>
              <a:rPr lang="en-US" sz="4800" b="1" dirty="0">
                <a:solidFill>
                  <a:schemeClr val="bg1"/>
                </a:solidFill>
                <a:latin typeface="Segoe UI" panose="020B0502040204020203" pitchFamily="34" charset="0"/>
                <a:cs typeface="Segoe UI" panose="020B0502040204020203" pitchFamily="34" charset="0"/>
              </a:rPr>
              <a:t>WE TRY TO COME ALONGSIDE PEOPLE AND INTERACT WITH OUR SUPPORTERS SO THAT THEY KNOW THAT WE SEE THEM, WE’RE WITH THEM, AND WE’RE IN THIS TOGETHER.</a:t>
            </a:r>
          </a:p>
          <a:p>
            <a:pPr algn="ctr"/>
            <a:endParaRPr lang="en-US" sz="4800" b="1" dirty="0">
              <a:solidFill>
                <a:schemeClr val="bg1"/>
              </a:solidFill>
              <a:latin typeface="Segoe UI" panose="020B0502040204020203" pitchFamily="34" charset="0"/>
              <a:cs typeface="Segoe UI" panose="020B0502040204020203" pitchFamily="34" charset="0"/>
            </a:endParaRPr>
          </a:p>
          <a:p>
            <a:pPr algn="r">
              <a:spcBef>
                <a:spcPts val="600"/>
              </a:spcBef>
            </a:pPr>
            <a:r>
              <a:rPr lang="en-US" dirty="0">
                <a:solidFill>
                  <a:schemeClr val="bg1"/>
                </a:solidFill>
                <a:latin typeface="Segoe UI" panose="020B0502040204020203" pitchFamily="34" charset="0"/>
                <a:cs typeface="Segoe UI" panose="020B0502040204020203" pitchFamily="34" charset="0"/>
              </a:rPr>
              <a:t>-</a:t>
            </a:r>
            <a:r>
              <a:rPr lang="en-US" sz="3200" dirty="0">
                <a:solidFill>
                  <a:schemeClr val="bg1"/>
                </a:solidFill>
                <a:latin typeface="Segoe UI" panose="020B0502040204020203" pitchFamily="34" charset="0"/>
                <a:cs typeface="Segoe UI" panose="020B0502040204020203" pitchFamily="34" charset="0"/>
              </a:rPr>
              <a:t>Lindsay Kolsch</a:t>
            </a:r>
          </a:p>
        </p:txBody>
      </p:sp>
    </p:spTree>
    <p:extLst>
      <p:ext uri="{BB962C8B-B14F-4D97-AF65-F5344CB8AC3E}">
        <p14:creationId xmlns:p14="http://schemas.microsoft.com/office/powerpoint/2010/main" val="38757398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AD14B-6839-4485-9431-A87BD4AB1D4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2744" b="22256"/>
          <a:stretch/>
        </p:blipFill>
        <p:spPr>
          <a:xfrm>
            <a:off x="-3047" y="10"/>
            <a:ext cx="12191999" cy="6857990"/>
          </a:xfrm>
          <a:prstGeom prst="rect">
            <a:avLst/>
          </a:prstGeom>
        </p:spPr>
      </p:pic>
      <p:sp>
        <p:nvSpPr>
          <p:cNvPr id="6" name="Rectangle 5">
            <a:extLst>
              <a:ext uri="{FF2B5EF4-FFF2-40B4-BE49-F238E27FC236}">
                <a16:creationId xmlns:a16="http://schemas.microsoft.com/office/drawing/2014/main" id="{A9114EBC-D29F-4385-87A1-C13FE1CC4A20}"/>
              </a:ext>
            </a:extLst>
          </p:cNvPr>
          <p:cNvSpPr/>
          <p:nvPr/>
        </p:nvSpPr>
        <p:spPr>
          <a:xfrm>
            <a:off x="3048" y="0"/>
            <a:ext cx="12192000" cy="6858000"/>
          </a:xfrm>
          <a:prstGeom prst="rect">
            <a:avLst/>
          </a:prstGeom>
          <a:solidFill>
            <a:schemeClr val="tx1">
              <a:lumMod val="75000"/>
              <a:lumOff val="2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9600" b="1" dirty="0">
                <a:solidFill>
                  <a:schemeClr val="bg1"/>
                </a:solidFill>
                <a:latin typeface="Segoe UI" panose="020B0502040204020203" pitchFamily="34" charset="0"/>
                <a:cs typeface="Segoe UI" panose="020B0502040204020203" pitchFamily="34" charset="0"/>
              </a:rPr>
              <a:t>RENOVATE REHABILITATE MODERNIZE</a:t>
            </a:r>
          </a:p>
        </p:txBody>
      </p:sp>
    </p:spTree>
    <p:extLst>
      <p:ext uri="{BB962C8B-B14F-4D97-AF65-F5344CB8AC3E}">
        <p14:creationId xmlns:p14="http://schemas.microsoft.com/office/powerpoint/2010/main" val="2160457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7943677-554F-1D4E-ACE4-F6FC41649C38}"/>
              </a:ext>
            </a:extLst>
          </p:cNvPr>
          <p:cNvSpPr>
            <a:spLocks noGrp="1"/>
          </p:cNvSpPr>
          <p:nvPr>
            <p:ph idx="1"/>
          </p:nvPr>
        </p:nvSpPr>
        <p:spPr/>
        <p:txBody>
          <a:bodyPr/>
          <a:lstStyle/>
          <a:p>
            <a:r>
              <a:rPr lang="en-US" dirty="0"/>
              <a:t>At least 51 percent owned and controlled by low- or very low-income persons</a:t>
            </a:r>
          </a:p>
          <a:p>
            <a:r>
              <a:rPr lang="en-US" dirty="0"/>
              <a:t>Over 75 percent of the labor hours performed for the business over the prior three-month period are performed by Section 3 workers</a:t>
            </a:r>
          </a:p>
          <a:p>
            <a:r>
              <a:rPr lang="en-US" dirty="0"/>
              <a:t>A business at least 51 percent owned and controlled by current Public Housing residents or residents who currently live in Section 8-assisted housing</a:t>
            </a:r>
          </a:p>
        </p:txBody>
      </p:sp>
      <p:sp>
        <p:nvSpPr>
          <p:cNvPr id="4" name="Title 3">
            <a:extLst>
              <a:ext uri="{FF2B5EF4-FFF2-40B4-BE49-F238E27FC236}">
                <a16:creationId xmlns:a16="http://schemas.microsoft.com/office/drawing/2014/main" id="{E76DCF75-B0A0-9669-A124-53789D39725D}"/>
              </a:ext>
            </a:extLst>
          </p:cNvPr>
          <p:cNvSpPr>
            <a:spLocks noGrp="1"/>
          </p:cNvSpPr>
          <p:nvPr>
            <p:ph type="title"/>
          </p:nvPr>
        </p:nvSpPr>
        <p:spPr/>
        <p:txBody>
          <a:bodyPr/>
          <a:lstStyle/>
          <a:p>
            <a:r>
              <a:rPr lang="en-US" dirty="0"/>
              <a:t>SECTION 3 </a:t>
            </a:r>
            <a:br>
              <a:rPr lang="en-US" dirty="0"/>
            </a:br>
            <a:r>
              <a:rPr lang="en-US" dirty="0"/>
              <a:t>BUSINESS CONCERN</a:t>
            </a:r>
          </a:p>
        </p:txBody>
      </p:sp>
    </p:spTree>
    <p:extLst>
      <p:ext uri="{BB962C8B-B14F-4D97-AF65-F5344CB8AC3E}">
        <p14:creationId xmlns:p14="http://schemas.microsoft.com/office/powerpoint/2010/main" val="39958845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0CE540-C029-4E68-8399-FDBEE42F5D97}"/>
              </a:ext>
            </a:extLst>
          </p:cNvPr>
          <p:cNvSpPr txBox="1"/>
          <p:nvPr/>
        </p:nvSpPr>
        <p:spPr>
          <a:xfrm>
            <a:off x="1147762" y="1351508"/>
            <a:ext cx="9896475" cy="4154984"/>
          </a:xfrm>
          <a:prstGeom prst="rect">
            <a:avLst/>
          </a:prstGeom>
          <a:noFill/>
        </p:spPr>
        <p:txBody>
          <a:bodyPr wrap="square" rtlCol="0">
            <a:spAutoFit/>
          </a:bodyPr>
          <a:lstStyle/>
          <a:p>
            <a:pPr algn="ctr"/>
            <a:r>
              <a:rPr lang="en-US" sz="4400" b="1" dirty="0">
                <a:solidFill>
                  <a:schemeClr val="bg1"/>
                </a:solidFill>
                <a:latin typeface="Segoe UI" panose="020B0502040204020203" pitchFamily="34" charset="0"/>
                <a:cs typeface="Segoe UI" panose="020B0502040204020203" pitchFamily="34" charset="0"/>
              </a:rPr>
              <a:t>THE CAPITAL FUND IS PROVIDED BY HUD UNDER THE 1937 ACT FOR THE PURPOSE OF DEVELOPMENT, REHABILITATION, AND MODERNIZATION OF THE NATION’S PUBLIC HOUSING STOCK</a:t>
            </a:r>
          </a:p>
        </p:txBody>
      </p:sp>
    </p:spTree>
    <p:extLst>
      <p:ext uri="{BB962C8B-B14F-4D97-AF65-F5344CB8AC3E}">
        <p14:creationId xmlns:p14="http://schemas.microsoft.com/office/powerpoint/2010/main" val="20529356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ground, dirt&#10;&#10;Description automatically generated">
            <a:extLst>
              <a:ext uri="{FF2B5EF4-FFF2-40B4-BE49-F238E27FC236}">
                <a16:creationId xmlns:a16="http://schemas.microsoft.com/office/drawing/2014/main" id="{30893C82-D0F8-4DAD-9342-EB6F25169E38}"/>
              </a:ext>
            </a:extLst>
          </p:cNvPr>
          <p:cNvPicPr>
            <a:picLocks noChangeAspect="1"/>
          </p:cNvPicPr>
          <p:nvPr/>
        </p:nvPicPr>
        <p:blipFill rotWithShape="1">
          <a:blip r:embed="rId2">
            <a:extLst>
              <a:ext uri="{28A0092B-C50C-407E-A947-70E740481C1C}">
                <a14:useLocalDpi xmlns:a14="http://schemas.microsoft.com/office/drawing/2010/main" val="0"/>
              </a:ext>
            </a:extLst>
          </a:blip>
          <a:srcRect t="2751" b="22263"/>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A96C84C4-429F-4A52-8B7A-2819876F33C8}"/>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35"/>
                    </a14:imgEffect>
                    <a14:imgEffect>
                      <a14:brightnessContrast bright="-40000" contrast="-40000"/>
                    </a14:imgEffect>
                  </a14:imgLayer>
                </a14:imgProps>
              </a:ext>
            </a:extLst>
          </a:blip>
          <a:stretch>
            <a:fillRect/>
          </a:stretch>
        </p:blipFill>
        <p:spPr>
          <a:xfrm>
            <a:off x="0" y="-1281"/>
            <a:ext cx="12192000" cy="6857999"/>
          </a:xfrm>
          <a:prstGeom prst="rect">
            <a:avLst/>
          </a:prstGeom>
        </p:spPr>
      </p:pic>
      <p:sp>
        <p:nvSpPr>
          <p:cNvPr id="9" name="TextBox 8">
            <a:extLst>
              <a:ext uri="{FF2B5EF4-FFF2-40B4-BE49-F238E27FC236}">
                <a16:creationId xmlns:a16="http://schemas.microsoft.com/office/drawing/2014/main" id="{833D0239-737E-48A0-A3A6-1C08C88A202E}"/>
              </a:ext>
            </a:extLst>
          </p:cNvPr>
          <p:cNvSpPr txBox="1"/>
          <p:nvPr/>
        </p:nvSpPr>
        <p:spPr>
          <a:xfrm>
            <a:off x="663533" y="611562"/>
            <a:ext cx="10864933"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uLnTx/>
                <a:uFillTx/>
                <a:ea typeface="+mn-ea"/>
                <a:cs typeface="Segoe UI" panose="020B0502040204020203" pitchFamily="34" charset="0"/>
              </a:rPr>
              <a:t>THE CAPITAL FUND (CFP) PROVIDES FINANCIAL ASSISTANCE TO 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uLnTx/>
                <a:uFillTx/>
                <a:ea typeface="+mn-ea"/>
                <a:cs typeface="Segoe UI" panose="020B0502040204020203" pitchFamily="34" charset="0"/>
              </a:rPr>
              <a:t>HOUSING AGENCIES (PHAs) TO</a:t>
            </a:r>
            <a:r>
              <a:rPr kumimoji="0" lang="en-US" sz="6000" b="1" i="0" u="none" strike="noStrike" kern="1200" cap="none" spc="0" normalizeH="0" noProof="0" dirty="0">
                <a:ln>
                  <a:noFill/>
                </a:ln>
                <a:solidFill>
                  <a:prstClr val="white"/>
                </a:solidFill>
                <a:uLnTx/>
                <a:uFillTx/>
                <a:ea typeface="+mn-ea"/>
                <a:cs typeface="Segoe UI" panose="020B0502040204020203" pitchFamily="34" charset="0"/>
              </a:rPr>
              <a:t> </a:t>
            </a:r>
            <a:r>
              <a:rPr kumimoji="0" lang="en-US" sz="6000" b="1" i="0" u="none" strike="noStrike" kern="1200" cap="none" spc="0" normalizeH="0" baseline="0" noProof="0" dirty="0">
                <a:ln>
                  <a:noFill/>
                </a:ln>
                <a:solidFill>
                  <a:prstClr val="white"/>
                </a:solidFill>
                <a:uLnTx/>
                <a:uFillTx/>
                <a:ea typeface="+mn-ea"/>
                <a:cs typeface="Segoe UI" panose="020B0502040204020203" pitchFamily="34" charset="0"/>
              </a:rPr>
              <a:t>CARRY OUT CAPITAL AND</a:t>
            </a:r>
            <a:r>
              <a:rPr kumimoji="0" lang="en-US" sz="6000" b="1" i="0" u="none" strike="noStrike" kern="1200" cap="none" spc="0" normalizeH="0" noProof="0" dirty="0">
                <a:ln>
                  <a:noFill/>
                </a:ln>
                <a:solidFill>
                  <a:prstClr val="white"/>
                </a:solidFill>
                <a:uLnTx/>
                <a:uFillTx/>
                <a:ea typeface="+mn-ea"/>
                <a:cs typeface="Segoe UI" panose="020B0502040204020203" pitchFamily="34" charset="0"/>
              </a:rPr>
              <a:t> </a:t>
            </a:r>
            <a:r>
              <a:rPr kumimoji="0" lang="en-US" sz="6000" b="1" i="0" u="none" strike="noStrike" kern="1200" cap="none" spc="0" normalizeH="0" baseline="0" noProof="0" dirty="0">
                <a:ln>
                  <a:noFill/>
                </a:ln>
                <a:solidFill>
                  <a:prstClr val="white"/>
                </a:solidFill>
                <a:uLnTx/>
                <a:uFillTx/>
                <a:ea typeface="+mn-ea"/>
                <a:cs typeface="Segoe UI" panose="020B0502040204020203" pitchFamily="34" charset="0"/>
              </a:rPr>
              <a:t>MANAGEMENT</a:t>
            </a:r>
            <a:r>
              <a:rPr kumimoji="0" lang="en-US" sz="6000" b="1" i="0" u="none" strike="noStrike" kern="1200" cap="none" spc="0" normalizeH="0" noProof="0" dirty="0">
                <a:ln>
                  <a:noFill/>
                </a:ln>
                <a:solidFill>
                  <a:prstClr val="white"/>
                </a:solidFill>
                <a:uLnTx/>
                <a:uFillTx/>
                <a:ea typeface="+mn-ea"/>
                <a:cs typeface="Segoe UI" panose="020B0502040204020203" pitchFamily="34" charset="0"/>
              </a:rPr>
              <a:t> </a:t>
            </a:r>
            <a:r>
              <a:rPr kumimoji="0" lang="en-US" sz="6000" b="1" i="0" u="none" strike="noStrike" kern="1200" cap="none" spc="0" normalizeH="0" baseline="0" noProof="0" dirty="0">
                <a:ln>
                  <a:noFill/>
                </a:ln>
                <a:solidFill>
                  <a:prstClr val="white"/>
                </a:solidFill>
                <a:uLnTx/>
                <a:uFillTx/>
                <a:ea typeface="+mn-ea"/>
                <a:cs typeface="Segoe UI" panose="020B0502040204020203" pitchFamily="34" charset="0"/>
              </a:rPr>
              <a:t>ACTIVITIES</a:t>
            </a:r>
          </a:p>
        </p:txBody>
      </p:sp>
      <p:sp>
        <p:nvSpPr>
          <p:cNvPr id="2" name="Slide Number Placeholder 1">
            <a:extLst>
              <a:ext uri="{FF2B5EF4-FFF2-40B4-BE49-F238E27FC236}">
                <a16:creationId xmlns:a16="http://schemas.microsoft.com/office/drawing/2014/main" id="{B0740271-8226-4C17-A918-5AE428EC0E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A1AB6-B039-473E-B2E0-42127042FEA5}" type="slidenum">
              <a:rPr kumimoji="0" lang="en-US" sz="2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2254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6E4B-2A89-4188-96F4-4159E2BFF4BF}"/>
              </a:ext>
            </a:extLst>
          </p:cNvPr>
          <p:cNvPicPr>
            <a:picLocks noChangeAspect="1"/>
          </p:cNvPicPr>
          <p:nvPr/>
        </p:nvPicPr>
        <p:blipFill>
          <a:blip r:embed="rId3">
            <a:extLst>
              <a:ext uri="{28A0092B-C50C-407E-A947-70E740481C1C}">
                <a14:useLocalDpi xmlns:a14="http://schemas.microsoft.com/office/drawing/2010/main" val="0"/>
              </a:ext>
            </a:extLst>
          </a:blip>
          <a:srcRect t="12507" b="12507"/>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3DE320A7-C9D6-432C-91C3-A6622FCCE0F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5"/>
                    </a14:imgEffect>
                    <a14:imgEffect>
                      <a14:brightnessContrast bright="-40000" contrast="-40000"/>
                    </a14:imgEffect>
                  </a14:imgLayer>
                </a14:imgProps>
              </a:ext>
            </a:extLst>
          </a:blip>
          <a:stretch>
            <a:fillRect/>
          </a:stretch>
        </p:blipFill>
        <p:spPr>
          <a:xfrm>
            <a:off x="-1524" y="-1283"/>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1524" y="1283"/>
            <a:ext cx="12190476" cy="6856717"/>
          </a:xfrm>
          <a:prstGeom prst="rect">
            <a:avLst/>
          </a:prstGeom>
          <a:solidFill>
            <a:srgbClr val="008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2009" y="842393"/>
            <a:ext cx="10864933"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ea typeface="+mn-ea"/>
                <a:cs typeface="Segoe UI" panose="020B0502040204020203" pitchFamily="34" charset="0"/>
              </a:rPr>
              <a:t>CFP FUNDS ARE USED TO MODERNIZE AND REHABILITATE AN AGENCIES PUBLIC HOUSING PORTFOLIO</a:t>
            </a:r>
          </a:p>
        </p:txBody>
      </p:sp>
      <p:sp>
        <p:nvSpPr>
          <p:cNvPr id="2" name="Slide Number Placeholder 1">
            <a:extLst>
              <a:ext uri="{FF2B5EF4-FFF2-40B4-BE49-F238E27FC236}">
                <a16:creationId xmlns:a16="http://schemas.microsoft.com/office/drawing/2014/main" id="{864EDD47-44A2-4C2B-A7F7-65CC5B642B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A1AB6-B039-473E-B2E0-42127042FEA5}" type="slidenum">
              <a:rPr kumimoji="0" lang="en-US" sz="2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50619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65125"/>
            <a:ext cx="11144250" cy="1325563"/>
          </a:xfrm>
        </p:spPr>
        <p:txBody>
          <a:bodyPr>
            <a:normAutofit/>
          </a:bodyPr>
          <a:lstStyle/>
          <a:p>
            <a:pPr algn="ctr"/>
            <a:r>
              <a:rPr lang="en-US" dirty="0">
                <a:effectLst>
                  <a:outerShdw blurRad="38100" dist="38100" dir="2700000" algn="tl">
                    <a:srgbClr val="000000">
                      <a:alpha val="43137"/>
                    </a:srgbClr>
                  </a:outerShdw>
                </a:effectLst>
              </a:rPr>
              <a:t>HOW ARE CAPITAL FUND GRANTS CALCULATED?</a:t>
            </a:r>
          </a:p>
        </p:txBody>
      </p:sp>
      <p:sp>
        <p:nvSpPr>
          <p:cNvPr id="3" name="Content Placeholder 2"/>
          <p:cNvSpPr>
            <a:spLocks noGrp="1"/>
          </p:cNvSpPr>
          <p:nvPr>
            <p:ph idx="1"/>
          </p:nvPr>
        </p:nvSpPr>
        <p:spPr>
          <a:xfrm>
            <a:off x="990600" y="1690688"/>
            <a:ext cx="10515600" cy="4886126"/>
          </a:xfrm>
        </p:spPr>
        <p:txBody>
          <a:bodyPr/>
          <a:lstStyle/>
          <a:p>
            <a:pPr marL="0" indent="0" algn="ctr">
              <a:buNone/>
            </a:pPr>
            <a:r>
              <a:rPr lang="en-US" dirty="0"/>
              <a:t>HUD calculates each PHA’s share of Capital Funds using the </a:t>
            </a:r>
            <a:r>
              <a:rPr lang="en-US" altLang="en-US" dirty="0"/>
              <a:t>mathematical formulas described in 24 CFR Part 905.400</a:t>
            </a:r>
            <a:endParaRPr lang="en-US" dirty="0"/>
          </a:p>
          <a:p>
            <a:endParaRPr lang="en-US" dirty="0"/>
          </a:p>
        </p:txBody>
      </p:sp>
      <p:graphicFrame>
        <p:nvGraphicFramePr>
          <p:cNvPr id="13" name="Chart 12">
            <a:extLst>
              <a:ext uri="{FF2B5EF4-FFF2-40B4-BE49-F238E27FC236}">
                <a16:creationId xmlns:a16="http://schemas.microsoft.com/office/drawing/2014/main" id="{FB576451-F41F-407A-96C0-CFD71F89289A}"/>
              </a:ext>
            </a:extLst>
          </p:cNvPr>
          <p:cNvGraphicFramePr/>
          <p:nvPr>
            <p:extLst>
              <p:ext uri="{D42A27DB-BD31-4B8C-83A1-F6EECF244321}">
                <p14:modId xmlns:p14="http://schemas.microsoft.com/office/powerpoint/2010/main" val="4129436611"/>
              </p:ext>
            </p:extLst>
          </p:nvPr>
        </p:nvGraphicFramePr>
        <p:xfrm>
          <a:off x="1676400" y="2252132"/>
          <a:ext cx="8839200" cy="46058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41340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5D4746-20C0-4380-B759-B9754ABF17B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224A239-983E-4B23-85FC-43662A756170}"/>
              </a:ext>
            </a:extLst>
          </p:cNvPr>
          <p:cNvSpPr/>
          <p:nvPr/>
        </p:nvSpPr>
        <p:spPr>
          <a:xfrm>
            <a:off x="0" y="0"/>
            <a:ext cx="12192000" cy="6858000"/>
          </a:xfrm>
          <a:prstGeom prst="rect">
            <a:avLst/>
          </a:prstGeom>
          <a:solidFill>
            <a:schemeClr val="tx1">
              <a:lumMod val="75000"/>
              <a:lumOff val="2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B1B27E4B-A9FC-331E-17E7-6AF470C2FB81}"/>
              </a:ext>
            </a:extLst>
          </p:cNvPr>
          <p:cNvGrpSpPr/>
          <p:nvPr/>
        </p:nvGrpSpPr>
        <p:grpSpPr>
          <a:xfrm>
            <a:off x="1229710" y="1143000"/>
            <a:ext cx="4572000" cy="4572000"/>
            <a:chOff x="1229710" y="1143000"/>
            <a:chExt cx="4572000" cy="4572000"/>
          </a:xfrm>
        </p:grpSpPr>
        <p:sp>
          <p:nvSpPr>
            <p:cNvPr id="6" name="Rectangle 5">
              <a:extLst>
                <a:ext uri="{FF2B5EF4-FFF2-40B4-BE49-F238E27FC236}">
                  <a16:creationId xmlns:a16="http://schemas.microsoft.com/office/drawing/2014/main" id="{AC0B4AFC-F456-11CC-69A4-E780747CF564}"/>
                </a:ext>
              </a:extLst>
            </p:cNvPr>
            <p:cNvSpPr>
              <a:spLocks noChangeAspect="1"/>
            </p:cNvSpPr>
            <p:nvPr/>
          </p:nvSpPr>
          <p:spPr>
            <a:xfrm>
              <a:off x="1229710" y="1143000"/>
              <a:ext cx="4572000" cy="4572000"/>
            </a:xfrm>
            <a:prstGeom prst="rect">
              <a:avLst/>
            </a:prstGeom>
            <a:noFill/>
            <a:ln w="127000" cmpd="sng">
              <a:solidFill>
                <a:srgbClr val="FFFFFF"/>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C10087-39E3-A312-C5DB-7AF0FEA16705}"/>
                </a:ext>
              </a:extLst>
            </p:cNvPr>
            <p:cNvSpPr txBox="1"/>
            <p:nvPr/>
          </p:nvSpPr>
          <p:spPr>
            <a:xfrm>
              <a:off x="1420009" y="1401341"/>
              <a:ext cx="1194099" cy="707886"/>
            </a:xfrm>
            <a:prstGeom prst="rect">
              <a:avLst/>
            </a:prstGeom>
            <a:noFill/>
          </p:spPr>
          <p:txBody>
            <a:bodyPr wrap="square" rtlCol="0" anchor="ctr">
              <a:spAutoFit/>
            </a:bodyPr>
            <a:lstStyle/>
            <a:p>
              <a:pPr algn="ctr"/>
              <a:r>
                <a:rPr lang="en-US" sz="4000" dirty="0">
                  <a:solidFill>
                    <a:schemeClr val="bg1"/>
                  </a:solidFill>
                  <a:latin typeface="Segoe UI" panose="020B0502040204020203" pitchFamily="34" charset="0"/>
                  <a:cs typeface="Segoe UI" panose="020B0502040204020203" pitchFamily="34" charset="0"/>
                </a:rPr>
                <a:t>065</a:t>
              </a:r>
            </a:p>
          </p:txBody>
        </p:sp>
        <p:sp>
          <p:nvSpPr>
            <p:cNvPr id="17" name="TextBox 16">
              <a:extLst>
                <a:ext uri="{FF2B5EF4-FFF2-40B4-BE49-F238E27FC236}">
                  <a16:creationId xmlns:a16="http://schemas.microsoft.com/office/drawing/2014/main" id="{BE504D9B-FF0E-13CF-211D-F11706BCC74C}"/>
                </a:ext>
              </a:extLst>
            </p:cNvPr>
            <p:cNvSpPr txBox="1"/>
            <p:nvPr/>
          </p:nvSpPr>
          <p:spPr>
            <a:xfrm>
              <a:off x="1821195" y="2009033"/>
              <a:ext cx="3389030" cy="2215991"/>
            </a:xfrm>
            <a:prstGeom prst="rect">
              <a:avLst/>
            </a:prstGeom>
            <a:noFill/>
          </p:spPr>
          <p:txBody>
            <a:bodyPr wrap="square" rtlCol="0" anchor="ctr">
              <a:spAutoFit/>
            </a:bodyPr>
            <a:lstStyle/>
            <a:p>
              <a:pPr algn="ctr"/>
              <a:r>
                <a:rPr lang="en-US" sz="13800" b="1" dirty="0">
                  <a:solidFill>
                    <a:schemeClr val="bg1"/>
                  </a:solidFill>
                  <a:latin typeface="Segoe UI" panose="020B0502040204020203" pitchFamily="34" charset="0"/>
                  <a:cs typeface="Segoe UI" panose="020B0502040204020203" pitchFamily="34" charset="0"/>
                </a:rPr>
                <a:t>BLI</a:t>
              </a:r>
            </a:p>
          </p:txBody>
        </p:sp>
        <p:sp>
          <p:nvSpPr>
            <p:cNvPr id="18" name="TextBox 17">
              <a:extLst>
                <a:ext uri="{FF2B5EF4-FFF2-40B4-BE49-F238E27FC236}">
                  <a16:creationId xmlns:a16="http://schemas.microsoft.com/office/drawing/2014/main" id="{7BAE2912-719E-A3BC-AB6A-EE08B495122D}"/>
                </a:ext>
              </a:extLst>
            </p:cNvPr>
            <p:cNvSpPr txBox="1"/>
            <p:nvPr/>
          </p:nvSpPr>
          <p:spPr>
            <a:xfrm>
              <a:off x="1420009" y="3994191"/>
              <a:ext cx="4141695" cy="461665"/>
            </a:xfrm>
            <a:prstGeom prst="rect">
              <a:avLst/>
            </a:prstGeom>
            <a:noFill/>
          </p:spPr>
          <p:txBody>
            <a:bodyPr wrap="square" rtlCol="0">
              <a:spAutoFit/>
            </a:bodyPr>
            <a:lstStyle/>
            <a:p>
              <a:pPr algn="ctr"/>
              <a:r>
                <a:rPr lang="en-US" sz="2400" b="1" dirty="0">
                  <a:solidFill>
                    <a:schemeClr val="bg1"/>
                  </a:solidFill>
                  <a:latin typeface="Segoe UI" panose="020B0502040204020203" pitchFamily="34" charset="0"/>
                  <a:cs typeface="Segoe UI" panose="020B0502040204020203" pitchFamily="34" charset="0"/>
                </a:rPr>
                <a:t>Budget Line Item</a:t>
              </a:r>
            </a:p>
          </p:txBody>
        </p:sp>
        <p:sp>
          <p:nvSpPr>
            <p:cNvPr id="19" name="TextBox 18">
              <a:extLst>
                <a:ext uri="{FF2B5EF4-FFF2-40B4-BE49-F238E27FC236}">
                  <a16:creationId xmlns:a16="http://schemas.microsoft.com/office/drawing/2014/main" id="{3AFE9DBC-FEF1-676D-374B-8394F9CBC461}"/>
                </a:ext>
              </a:extLst>
            </p:cNvPr>
            <p:cNvSpPr txBox="1"/>
            <p:nvPr/>
          </p:nvSpPr>
          <p:spPr>
            <a:xfrm>
              <a:off x="1444862" y="4629392"/>
              <a:ext cx="4141695" cy="461665"/>
            </a:xfrm>
            <a:prstGeom prst="rect">
              <a:avLst/>
            </a:prstGeom>
            <a:noFill/>
          </p:spPr>
          <p:txBody>
            <a:bodyPr wrap="square" rtlCol="0">
              <a:spAutoFit/>
            </a:bodyPr>
            <a:lstStyle/>
            <a:p>
              <a:pPr algn="ctr"/>
              <a:r>
                <a:rPr lang="en-US" sz="2400" b="1" dirty="0">
                  <a:solidFill>
                    <a:schemeClr val="bg1"/>
                  </a:solidFill>
                  <a:latin typeface="Segoe UI" panose="020B0502040204020203" pitchFamily="34" charset="0"/>
                  <a:cs typeface="Segoe UI" panose="020B0502040204020203" pitchFamily="34" charset="0"/>
                </a:rPr>
                <a:t>CFP.2021</a:t>
              </a:r>
            </a:p>
          </p:txBody>
        </p:sp>
      </p:grpSp>
      <p:sp>
        <p:nvSpPr>
          <p:cNvPr id="20" name="TextBox 19">
            <a:extLst>
              <a:ext uri="{FF2B5EF4-FFF2-40B4-BE49-F238E27FC236}">
                <a16:creationId xmlns:a16="http://schemas.microsoft.com/office/drawing/2014/main" id="{79C6EA4A-1DC0-2213-C6B8-14F1D188E930}"/>
              </a:ext>
            </a:extLst>
          </p:cNvPr>
          <p:cNvSpPr txBox="1"/>
          <p:nvPr/>
        </p:nvSpPr>
        <p:spPr>
          <a:xfrm>
            <a:off x="6390292" y="1253266"/>
            <a:ext cx="5238974" cy="4461734"/>
          </a:xfrm>
          <a:prstGeom prst="rect">
            <a:avLst/>
          </a:prstGeom>
          <a:noFill/>
        </p:spPr>
        <p:txBody>
          <a:bodyPr wrap="square" rtlCol="0">
            <a:noAutofit/>
          </a:bodyPr>
          <a:lstStyle/>
          <a:p>
            <a:pPr>
              <a:spcBef>
                <a:spcPts val="1800"/>
              </a:spcBef>
            </a:pPr>
            <a:r>
              <a:rPr lang="en-US" sz="3200" b="1" dirty="0">
                <a:solidFill>
                  <a:schemeClr val="bg1"/>
                </a:solidFill>
                <a:latin typeface="Segoe UI" panose="020B0502040204020203" pitchFamily="34" charset="0"/>
                <a:cs typeface="Segoe UI" panose="020B0502040204020203" pitchFamily="34" charset="0"/>
              </a:rPr>
              <a:t>Budgets have specific accounts which HUD calls "Budget Line Items (BLIs)"</a:t>
            </a:r>
          </a:p>
          <a:p>
            <a:pPr>
              <a:spcBef>
                <a:spcPts val="1800"/>
              </a:spcBef>
            </a:pPr>
            <a:r>
              <a:rPr lang="en-US" sz="3200" b="1" dirty="0">
                <a:solidFill>
                  <a:schemeClr val="bg1"/>
                </a:solidFill>
                <a:latin typeface="Segoe UI" panose="020B0502040204020203" pitchFamily="34" charset="0"/>
                <a:cs typeface="Segoe UI" panose="020B0502040204020203" pitchFamily="34" charset="0"/>
              </a:rPr>
              <a:t>PHAs must classify eligible expenses into one of the HUD defined BLIs in their budgets</a:t>
            </a:r>
          </a:p>
        </p:txBody>
      </p:sp>
    </p:spTree>
    <p:extLst>
      <p:ext uri="{BB962C8B-B14F-4D97-AF65-F5344CB8AC3E}">
        <p14:creationId xmlns:p14="http://schemas.microsoft.com/office/powerpoint/2010/main" val="24139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5D4746-20C0-4380-B759-B9754ABF17BF}"/>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224A239-983E-4B23-85FC-43662A756170}"/>
              </a:ext>
            </a:extLst>
          </p:cNvPr>
          <p:cNvSpPr/>
          <p:nvPr/>
        </p:nvSpPr>
        <p:spPr>
          <a:xfrm>
            <a:off x="0" y="0"/>
            <a:ext cx="12192000" cy="6858000"/>
          </a:xfrm>
          <a:prstGeom prst="rect">
            <a:avLst/>
          </a:prstGeom>
          <a:solidFill>
            <a:schemeClr val="tx1">
              <a:lumMod val="75000"/>
              <a:lumOff val="2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69ED451-9170-4700-9E9B-734E2CC1DA4C}"/>
              </a:ext>
            </a:extLst>
          </p:cNvPr>
          <p:cNvSpPr txBox="1"/>
          <p:nvPr/>
        </p:nvSpPr>
        <p:spPr>
          <a:xfrm>
            <a:off x="6377368" y="1198133"/>
            <a:ext cx="5238974" cy="4461734"/>
          </a:xfrm>
          <a:prstGeom prst="rect">
            <a:avLst/>
          </a:prstGeom>
          <a:noFill/>
        </p:spPr>
        <p:txBody>
          <a:bodyPr wrap="square" rtlCol="0">
            <a:noAutofit/>
          </a:bodyPr>
          <a:lstStyle/>
          <a:p>
            <a:pPr>
              <a:spcBef>
                <a:spcPts val="1800"/>
              </a:spcBef>
            </a:pPr>
            <a:r>
              <a:rPr lang="en-US" sz="3200" b="1" dirty="0">
                <a:solidFill>
                  <a:schemeClr val="bg1"/>
                </a:solidFill>
                <a:latin typeface="Segoe UI" panose="020B0502040204020203" pitchFamily="34" charset="0"/>
                <a:cs typeface="Segoe UI" panose="020B0502040204020203" pitchFamily="34" charset="0"/>
              </a:rPr>
              <a:t>Most frequently used BLIs consolidated into one broad-scope BLI – 1480 General Capital Activity</a:t>
            </a:r>
          </a:p>
          <a:p>
            <a:pPr>
              <a:spcBef>
                <a:spcPts val="1800"/>
              </a:spcBef>
            </a:pPr>
            <a:r>
              <a:rPr lang="en-US" sz="3200" b="1" dirty="0">
                <a:solidFill>
                  <a:schemeClr val="bg1"/>
                </a:solidFill>
                <a:latin typeface="Segoe UI" panose="020B0502040204020203" pitchFamily="34" charset="0"/>
                <a:cs typeface="Segoe UI" panose="020B0502040204020203" pitchFamily="34" charset="0"/>
              </a:rPr>
              <a:t>This consolidation has cut down significantly on the need for budget revisions</a:t>
            </a:r>
          </a:p>
        </p:txBody>
      </p:sp>
      <p:grpSp>
        <p:nvGrpSpPr>
          <p:cNvPr id="13" name="Group 12">
            <a:extLst>
              <a:ext uri="{FF2B5EF4-FFF2-40B4-BE49-F238E27FC236}">
                <a16:creationId xmlns:a16="http://schemas.microsoft.com/office/drawing/2014/main" id="{19A69FDA-9265-4684-A318-3C641E4D5396}"/>
              </a:ext>
            </a:extLst>
          </p:cNvPr>
          <p:cNvGrpSpPr/>
          <p:nvPr/>
        </p:nvGrpSpPr>
        <p:grpSpPr>
          <a:xfrm>
            <a:off x="1229710" y="1143000"/>
            <a:ext cx="4572000" cy="4572000"/>
            <a:chOff x="1229710" y="1143000"/>
            <a:chExt cx="4572000" cy="4572000"/>
          </a:xfrm>
        </p:grpSpPr>
        <p:sp>
          <p:nvSpPr>
            <p:cNvPr id="4" name="Rectangle 3">
              <a:extLst>
                <a:ext uri="{FF2B5EF4-FFF2-40B4-BE49-F238E27FC236}">
                  <a16:creationId xmlns:a16="http://schemas.microsoft.com/office/drawing/2014/main" id="{95FB858E-5BDD-4492-8935-70928ECE0C91}"/>
                </a:ext>
              </a:extLst>
            </p:cNvPr>
            <p:cNvSpPr>
              <a:spLocks noChangeAspect="1"/>
            </p:cNvSpPr>
            <p:nvPr/>
          </p:nvSpPr>
          <p:spPr>
            <a:xfrm>
              <a:off x="1229710" y="1143000"/>
              <a:ext cx="4572000" cy="4572000"/>
            </a:xfrm>
            <a:prstGeom prst="rect">
              <a:avLst/>
            </a:prstGeom>
            <a:noFill/>
            <a:ln w="127000" cmpd="sng">
              <a:solidFill>
                <a:srgbClr val="FFFFFF"/>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498A2E-3E05-4FFA-8D45-BF985F4945F1}"/>
                </a:ext>
              </a:extLst>
            </p:cNvPr>
            <p:cNvSpPr txBox="1"/>
            <p:nvPr/>
          </p:nvSpPr>
          <p:spPr>
            <a:xfrm>
              <a:off x="1420009" y="1401341"/>
              <a:ext cx="1194099" cy="707886"/>
            </a:xfrm>
            <a:prstGeom prst="rect">
              <a:avLst/>
            </a:prstGeom>
            <a:noFill/>
          </p:spPr>
          <p:txBody>
            <a:bodyPr wrap="square" rtlCol="0" anchor="ctr">
              <a:spAutoFit/>
            </a:bodyPr>
            <a:lstStyle/>
            <a:p>
              <a:pPr algn="ctr"/>
              <a:r>
                <a:rPr lang="en-US" sz="4000" dirty="0">
                  <a:solidFill>
                    <a:schemeClr val="bg1"/>
                  </a:solidFill>
                  <a:latin typeface="Segoe UI" panose="020B0502040204020203" pitchFamily="34" charset="0"/>
                  <a:cs typeface="Segoe UI" panose="020B0502040204020203" pitchFamily="34" charset="0"/>
                </a:rPr>
                <a:t>065</a:t>
              </a:r>
            </a:p>
          </p:txBody>
        </p:sp>
        <p:sp>
          <p:nvSpPr>
            <p:cNvPr id="9" name="TextBox 8">
              <a:extLst>
                <a:ext uri="{FF2B5EF4-FFF2-40B4-BE49-F238E27FC236}">
                  <a16:creationId xmlns:a16="http://schemas.microsoft.com/office/drawing/2014/main" id="{D2B9E1AF-817D-4F5E-BD87-648020E3E658}"/>
                </a:ext>
              </a:extLst>
            </p:cNvPr>
            <p:cNvSpPr txBox="1"/>
            <p:nvPr/>
          </p:nvSpPr>
          <p:spPr>
            <a:xfrm>
              <a:off x="1821195" y="2009033"/>
              <a:ext cx="3389030" cy="2215991"/>
            </a:xfrm>
            <a:prstGeom prst="rect">
              <a:avLst/>
            </a:prstGeom>
            <a:noFill/>
          </p:spPr>
          <p:txBody>
            <a:bodyPr wrap="square" rtlCol="0" anchor="ctr">
              <a:spAutoFit/>
            </a:bodyPr>
            <a:lstStyle/>
            <a:p>
              <a:pPr algn="ctr"/>
              <a:r>
                <a:rPr lang="en-US" sz="13800" b="1" dirty="0">
                  <a:solidFill>
                    <a:schemeClr val="bg1"/>
                  </a:solidFill>
                  <a:latin typeface="Segoe UI" panose="020B0502040204020203" pitchFamily="34" charset="0"/>
                  <a:cs typeface="Segoe UI" panose="020B0502040204020203" pitchFamily="34" charset="0"/>
                </a:rPr>
                <a:t>BLI</a:t>
              </a:r>
            </a:p>
          </p:txBody>
        </p:sp>
        <p:sp>
          <p:nvSpPr>
            <p:cNvPr id="11" name="TextBox 10">
              <a:extLst>
                <a:ext uri="{FF2B5EF4-FFF2-40B4-BE49-F238E27FC236}">
                  <a16:creationId xmlns:a16="http://schemas.microsoft.com/office/drawing/2014/main" id="{51E54B6C-1449-4E18-B5D3-1F7A2BBAFE05}"/>
                </a:ext>
              </a:extLst>
            </p:cNvPr>
            <p:cNvSpPr txBox="1"/>
            <p:nvPr/>
          </p:nvSpPr>
          <p:spPr>
            <a:xfrm>
              <a:off x="1420009" y="3994191"/>
              <a:ext cx="4141695" cy="461665"/>
            </a:xfrm>
            <a:prstGeom prst="rect">
              <a:avLst/>
            </a:prstGeom>
            <a:noFill/>
          </p:spPr>
          <p:txBody>
            <a:bodyPr wrap="square" rtlCol="0">
              <a:spAutoFit/>
            </a:bodyPr>
            <a:lstStyle/>
            <a:p>
              <a:pPr algn="ctr"/>
              <a:r>
                <a:rPr lang="en-US" sz="2400" b="1" dirty="0">
                  <a:solidFill>
                    <a:schemeClr val="bg1"/>
                  </a:solidFill>
                  <a:latin typeface="Segoe UI" panose="020B0502040204020203" pitchFamily="34" charset="0"/>
                  <a:cs typeface="Segoe UI" panose="020B0502040204020203" pitchFamily="34" charset="0"/>
                </a:rPr>
                <a:t>Budget Line Item</a:t>
              </a:r>
            </a:p>
          </p:txBody>
        </p:sp>
        <p:sp>
          <p:nvSpPr>
            <p:cNvPr id="12" name="TextBox 11">
              <a:extLst>
                <a:ext uri="{FF2B5EF4-FFF2-40B4-BE49-F238E27FC236}">
                  <a16:creationId xmlns:a16="http://schemas.microsoft.com/office/drawing/2014/main" id="{AEC6D9DE-6AA7-4495-87E2-4B1C8EAEF5FF}"/>
                </a:ext>
              </a:extLst>
            </p:cNvPr>
            <p:cNvSpPr txBox="1"/>
            <p:nvPr/>
          </p:nvSpPr>
          <p:spPr>
            <a:xfrm>
              <a:off x="1444862" y="4629392"/>
              <a:ext cx="4141695" cy="461665"/>
            </a:xfrm>
            <a:prstGeom prst="rect">
              <a:avLst/>
            </a:prstGeom>
            <a:noFill/>
          </p:spPr>
          <p:txBody>
            <a:bodyPr wrap="square" rtlCol="0">
              <a:spAutoFit/>
            </a:bodyPr>
            <a:lstStyle/>
            <a:p>
              <a:pPr algn="ctr"/>
              <a:r>
                <a:rPr lang="en-US" sz="2400" b="1" dirty="0">
                  <a:solidFill>
                    <a:schemeClr val="bg1"/>
                  </a:solidFill>
                  <a:latin typeface="Segoe UI" panose="020B0502040204020203" pitchFamily="34" charset="0"/>
                  <a:cs typeface="Segoe UI" panose="020B0502040204020203" pitchFamily="34" charset="0"/>
                </a:rPr>
                <a:t>CFP.2021</a:t>
              </a:r>
            </a:p>
          </p:txBody>
        </p:sp>
      </p:grpSp>
    </p:spTree>
    <p:extLst>
      <p:ext uri="{BB962C8B-B14F-4D97-AF65-F5344CB8AC3E}">
        <p14:creationId xmlns:p14="http://schemas.microsoft.com/office/powerpoint/2010/main" val="426681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A979C29-A4EA-694D-E41C-8EDF19E33298}"/>
              </a:ext>
            </a:extLst>
          </p:cNvPr>
          <p:cNvSpPr>
            <a:spLocks noGrp="1"/>
          </p:cNvSpPr>
          <p:nvPr>
            <p:ph idx="1"/>
          </p:nvPr>
        </p:nvSpPr>
        <p:spPr>
          <a:xfrm>
            <a:off x="5444836" y="734290"/>
            <a:ext cx="6355867" cy="5818909"/>
          </a:xfrm>
        </p:spPr>
        <p:txBody>
          <a:bodyPr/>
          <a:lstStyle/>
          <a:p>
            <a:r>
              <a:rPr lang="en-US" dirty="0"/>
              <a:t>1406 – Operations</a:t>
            </a:r>
          </a:p>
          <a:p>
            <a:r>
              <a:rPr lang="en-US" dirty="0"/>
              <a:t>1408 – Management Improvements</a:t>
            </a:r>
          </a:p>
          <a:p>
            <a:r>
              <a:rPr lang="en-US" dirty="0"/>
              <a:t>1410 – Administration</a:t>
            </a:r>
          </a:p>
          <a:p>
            <a:r>
              <a:rPr lang="en-US" dirty="0"/>
              <a:t>1480 – General Capital Activity</a:t>
            </a:r>
          </a:p>
          <a:p>
            <a:r>
              <a:rPr lang="en-US" dirty="0"/>
              <a:t>1503 – RAD (Rent Assistance)</a:t>
            </a:r>
          </a:p>
          <a:p>
            <a:r>
              <a:rPr lang="en-US" dirty="0"/>
              <a:t>1504 – RAD (Development)</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BUDGET LINE ITEMS – MOST COMMON</a:t>
            </a:r>
          </a:p>
        </p:txBody>
      </p:sp>
    </p:spTree>
    <p:extLst>
      <p:ext uri="{BB962C8B-B14F-4D97-AF65-F5344CB8AC3E}">
        <p14:creationId xmlns:p14="http://schemas.microsoft.com/office/powerpoint/2010/main" val="31187917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4459222-9568-8F03-E0EF-12A57F97480B}"/>
              </a:ext>
            </a:extLst>
          </p:cNvPr>
          <p:cNvSpPr>
            <a:spLocks noGrp="1"/>
          </p:cNvSpPr>
          <p:nvPr>
            <p:ph idx="1"/>
          </p:nvPr>
        </p:nvSpPr>
        <p:spPr/>
        <p:txBody>
          <a:bodyPr/>
          <a:lstStyle/>
          <a:p>
            <a:r>
              <a:rPr lang="en-US" dirty="0"/>
              <a:t>Transfer from the Capital Fund to the Operating Fund</a:t>
            </a:r>
          </a:p>
          <a:p>
            <a:r>
              <a:rPr lang="en-US" dirty="0"/>
              <a:t>Limitations</a:t>
            </a:r>
          </a:p>
          <a:p>
            <a:pPr lvl="1"/>
            <a:r>
              <a:rPr lang="en-US" dirty="0"/>
              <a:t>Large Agency – 25%</a:t>
            </a:r>
          </a:p>
          <a:p>
            <a:pPr lvl="1"/>
            <a:r>
              <a:rPr lang="en-US" dirty="0"/>
              <a:t>Small Agency – 100%</a:t>
            </a:r>
          </a:p>
          <a:p>
            <a:r>
              <a:rPr lang="en-US" dirty="0"/>
              <a:t>Obligation occurs at drawdown</a:t>
            </a:r>
          </a:p>
          <a:p>
            <a:r>
              <a:rPr lang="en-US" dirty="0"/>
              <a:t>Use is then restricted to Op Fund purposes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1406 – OPERATIONS</a:t>
            </a:r>
          </a:p>
        </p:txBody>
      </p:sp>
    </p:spTree>
    <p:extLst>
      <p:ext uri="{BB962C8B-B14F-4D97-AF65-F5344CB8AC3E}">
        <p14:creationId xmlns:p14="http://schemas.microsoft.com/office/powerpoint/2010/main" val="42825556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7BEAB9-77F3-D363-DEDE-2B9CB3C166AA}"/>
              </a:ext>
            </a:extLst>
          </p:cNvPr>
          <p:cNvSpPr>
            <a:spLocks noGrp="1"/>
          </p:cNvSpPr>
          <p:nvPr>
            <p:ph idx="1"/>
          </p:nvPr>
        </p:nvSpPr>
        <p:spPr/>
        <p:txBody>
          <a:bodyPr/>
          <a:lstStyle/>
          <a:p>
            <a:r>
              <a:rPr lang="en-US" dirty="0"/>
              <a:t>Upgrade or improve the operation or management of the PHA’s Public Housing Projects</a:t>
            </a:r>
          </a:p>
          <a:p>
            <a:r>
              <a:rPr lang="en-US" dirty="0"/>
              <a:t>Promote energy conservation</a:t>
            </a:r>
          </a:p>
          <a:p>
            <a:r>
              <a:rPr lang="en-US" dirty="0"/>
              <a:t>Sustain physical improvements at those projects</a:t>
            </a:r>
          </a:p>
          <a:p>
            <a:r>
              <a:rPr lang="en-US" dirty="0"/>
              <a:t>Correct management deficiencies</a:t>
            </a:r>
          </a:p>
          <a:p>
            <a:r>
              <a:rPr lang="en-US" dirty="0"/>
              <a:t>Limitation – 10% of grant</a:t>
            </a:r>
          </a:p>
          <a:p>
            <a:r>
              <a:rPr lang="en-US" dirty="0"/>
              <a:t>Obligated when you have obligating documents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1408 – MANAGEMENT IMPROVEMENTS</a:t>
            </a:r>
          </a:p>
        </p:txBody>
      </p:sp>
    </p:spTree>
    <p:extLst>
      <p:ext uri="{BB962C8B-B14F-4D97-AF65-F5344CB8AC3E}">
        <p14:creationId xmlns:p14="http://schemas.microsoft.com/office/powerpoint/2010/main" val="17347359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505FFF-175F-72D1-0D9E-4E85E9FC8DCD}"/>
              </a:ext>
            </a:extLst>
          </p:cNvPr>
          <p:cNvSpPr>
            <a:spLocks noGrp="1"/>
          </p:cNvSpPr>
          <p:nvPr>
            <p:ph idx="1"/>
          </p:nvPr>
        </p:nvSpPr>
        <p:spPr/>
        <p:txBody>
          <a:bodyPr/>
          <a:lstStyle/>
          <a:p>
            <a:r>
              <a:rPr lang="en-US" dirty="0"/>
              <a:t>Used for the administrative expenses of the grant</a:t>
            </a:r>
          </a:p>
          <a:p>
            <a:r>
              <a:rPr lang="en-US" dirty="0"/>
              <a:t>Fee vs. %</a:t>
            </a:r>
          </a:p>
          <a:p>
            <a:r>
              <a:rPr lang="en-US" dirty="0"/>
              <a:t>Limitation – 10%</a:t>
            </a:r>
          </a:p>
          <a:p>
            <a:r>
              <a:rPr lang="en-US" dirty="0"/>
              <a:t>Obligation occurs at budget</a:t>
            </a:r>
          </a:p>
          <a:p>
            <a:r>
              <a:rPr lang="en-US" dirty="0"/>
              <a:t>All at once or incrementally</a:t>
            </a:r>
          </a:p>
          <a:p>
            <a:endParaRPr lang="en-US" dirty="0"/>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1410 – ADMINISTRATION</a:t>
            </a:r>
          </a:p>
        </p:txBody>
      </p:sp>
    </p:spTree>
    <p:extLst>
      <p:ext uri="{BB962C8B-B14F-4D97-AF65-F5344CB8AC3E}">
        <p14:creationId xmlns:p14="http://schemas.microsoft.com/office/powerpoint/2010/main" val="307315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561A8A6-FE8D-81EB-8111-9A2E24A9AADE}"/>
              </a:ext>
            </a:extLst>
          </p:cNvPr>
          <p:cNvSpPr>
            <a:spLocks noGrp="1"/>
          </p:cNvSpPr>
          <p:nvPr>
            <p:ph idx="1"/>
          </p:nvPr>
        </p:nvSpPr>
        <p:spPr/>
        <p:txBody>
          <a:bodyPr/>
          <a:lstStyle/>
          <a:p>
            <a:r>
              <a:rPr lang="en-US" dirty="0"/>
              <a:t>Low- and very low-income limits are defined in Section 3(b)(2) of the Housing Act of 1937 and are determined annually by HUD.</a:t>
            </a:r>
          </a:p>
          <a:p>
            <a:pPr lvl="1"/>
            <a:r>
              <a:rPr lang="en-US" u="sng" dirty="0"/>
              <a:t>Low</a:t>
            </a:r>
            <a:r>
              <a:rPr lang="en-US" dirty="0"/>
              <a:t>: 80% area median income</a:t>
            </a:r>
          </a:p>
          <a:p>
            <a:pPr lvl="1"/>
            <a:r>
              <a:rPr lang="en-US" u="sng" dirty="0"/>
              <a:t>Very Low</a:t>
            </a:r>
            <a:r>
              <a:rPr lang="en-US" dirty="0"/>
              <a:t>: 50% AMI</a:t>
            </a:r>
          </a:p>
          <a:p>
            <a:pPr marL="0" indent="0" algn="ctr">
              <a:buNone/>
            </a:pPr>
            <a:endParaRPr lang="en-US" u="sng" dirty="0">
              <a:solidFill>
                <a:srgbClr val="0070C0"/>
              </a:solidFill>
            </a:endParaRPr>
          </a:p>
          <a:p>
            <a:pPr marL="0" indent="0" algn="ctr">
              <a:buNone/>
            </a:pPr>
            <a:r>
              <a:rPr lang="en-US" sz="2000" u="sng" dirty="0">
                <a:solidFill>
                  <a:srgbClr val="0070C0"/>
                </a:solidFill>
              </a:rPr>
              <a:t>https://www.huduser.gov/portal/datasets/il.html  </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LOW &amp; </a:t>
            </a:r>
            <a:br>
              <a:rPr lang="en-US" dirty="0"/>
            </a:br>
            <a:r>
              <a:rPr lang="en-US" dirty="0"/>
              <a:t>VERY-LOW INCOME</a:t>
            </a:r>
          </a:p>
        </p:txBody>
      </p:sp>
    </p:spTree>
    <p:extLst>
      <p:ext uri="{BB962C8B-B14F-4D97-AF65-F5344CB8AC3E}">
        <p14:creationId xmlns:p14="http://schemas.microsoft.com/office/powerpoint/2010/main" val="39460370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CF3942-D936-A8B2-F3A5-E3DABA44E145}"/>
              </a:ext>
            </a:extLst>
          </p:cNvPr>
          <p:cNvSpPr>
            <a:spLocks noGrp="1"/>
          </p:cNvSpPr>
          <p:nvPr>
            <p:ph idx="1"/>
          </p:nvPr>
        </p:nvSpPr>
        <p:spPr/>
        <p:txBody>
          <a:bodyPr>
            <a:normAutofit lnSpcReduction="10000"/>
          </a:bodyPr>
          <a:lstStyle/>
          <a:p>
            <a:r>
              <a:rPr lang="en-US" dirty="0"/>
              <a:t>Most other CFP activity</a:t>
            </a:r>
          </a:p>
          <a:p>
            <a:r>
              <a:rPr lang="en-US" dirty="0"/>
              <a:t>Construction</a:t>
            </a:r>
          </a:p>
          <a:p>
            <a:r>
              <a:rPr lang="en-US" dirty="0"/>
              <a:t>Rehabilitation</a:t>
            </a:r>
          </a:p>
          <a:p>
            <a:r>
              <a:rPr lang="en-US" dirty="0"/>
              <a:t>Planning</a:t>
            </a:r>
          </a:p>
          <a:p>
            <a:r>
              <a:rPr lang="en-US" dirty="0"/>
              <a:t>Financing</a:t>
            </a:r>
          </a:p>
          <a:p>
            <a:r>
              <a:rPr lang="en-US" dirty="0"/>
              <a:t>Equipment</a:t>
            </a:r>
          </a:p>
          <a:p>
            <a:r>
              <a:rPr lang="en-US" dirty="0"/>
              <a:t>Structures</a:t>
            </a:r>
          </a:p>
          <a:p>
            <a:r>
              <a:rPr lang="en-US" dirty="0"/>
              <a:t>Vehicles*</a:t>
            </a:r>
          </a:p>
          <a:p>
            <a:r>
              <a:rPr lang="en-US" dirty="0"/>
              <a:t>Safety and security</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1480 – </a:t>
            </a:r>
            <a:br>
              <a:rPr lang="en-US" dirty="0"/>
            </a:br>
            <a:r>
              <a:rPr lang="en-US" dirty="0"/>
              <a:t>GENERAL </a:t>
            </a:r>
            <a:br>
              <a:rPr lang="en-US" dirty="0"/>
            </a:br>
            <a:r>
              <a:rPr lang="en-US" dirty="0"/>
              <a:t>CAPITAL ACTIVITY</a:t>
            </a:r>
          </a:p>
        </p:txBody>
      </p:sp>
    </p:spTree>
    <p:extLst>
      <p:ext uri="{BB962C8B-B14F-4D97-AF65-F5344CB8AC3E}">
        <p14:creationId xmlns:p14="http://schemas.microsoft.com/office/powerpoint/2010/main" val="31557763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D15F645-6EB3-DA07-6FB8-5C9D8508F0FA}"/>
              </a:ext>
            </a:extLst>
          </p:cNvPr>
          <p:cNvSpPr>
            <a:spLocks noGrp="1"/>
          </p:cNvSpPr>
          <p:nvPr>
            <p:ph idx="1"/>
          </p:nvPr>
        </p:nvSpPr>
        <p:spPr/>
        <p:txBody>
          <a:bodyPr/>
          <a:lstStyle/>
          <a:p>
            <a:r>
              <a:rPr lang="en-US" dirty="0"/>
              <a:t>A binding agreement for work or financing that will result in outlays, immediately or in the future</a:t>
            </a:r>
          </a:p>
          <a:p>
            <a:r>
              <a:rPr lang="en-US" dirty="0"/>
              <a:t>Must be incorporated within the CFP 5-Year Action Plan</a:t>
            </a:r>
          </a:p>
          <a:p>
            <a:r>
              <a:rPr lang="en-US" dirty="0"/>
              <a:t>90% / 24 months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a:t>
            </a:r>
            <a:br>
              <a:rPr lang="en-US" dirty="0"/>
            </a:br>
            <a:r>
              <a:rPr lang="en-US" dirty="0"/>
              <a:t>OBLIGATIONS</a:t>
            </a:r>
          </a:p>
        </p:txBody>
      </p:sp>
    </p:spTree>
    <p:extLst>
      <p:ext uri="{BB962C8B-B14F-4D97-AF65-F5344CB8AC3E}">
        <p14:creationId xmlns:p14="http://schemas.microsoft.com/office/powerpoint/2010/main" val="588988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EDCA6F6-82CD-9940-50D6-287FA9FBBB59}"/>
              </a:ext>
            </a:extLst>
          </p:cNvPr>
          <p:cNvSpPr>
            <a:spLocks noGrp="1"/>
          </p:cNvSpPr>
          <p:nvPr>
            <p:ph idx="1"/>
          </p:nvPr>
        </p:nvSpPr>
        <p:spPr/>
        <p:txBody>
          <a:bodyPr/>
          <a:lstStyle/>
          <a:p>
            <a:r>
              <a:rPr lang="en-US" dirty="0"/>
              <a:t>Extensions</a:t>
            </a:r>
          </a:p>
          <a:p>
            <a:r>
              <a:rPr lang="en-US" dirty="0"/>
              <a:t>Report monthly on the obligation and expenditure of each open Capital Fund grant in LOCCS</a:t>
            </a:r>
          </a:p>
          <a:p>
            <a:r>
              <a:rPr lang="en-US" dirty="0"/>
              <a:t>LOCCS will suspend drawdowns for all open Capital Fund grants if reporting does not occur</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a:t>
            </a:r>
            <a:br>
              <a:rPr lang="en-US" dirty="0"/>
            </a:br>
            <a:r>
              <a:rPr lang="en-US" dirty="0"/>
              <a:t>OBLIGATIONS</a:t>
            </a:r>
          </a:p>
        </p:txBody>
      </p:sp>
    </p:spTree>
    <p:extLst>
      <p:ext uri="{BB962C8B-B14F-4D97-AF65-F5344CB8AC3E}">
        <p14:creationId xmlns:p14="http://schemas.microsoft.com/office/powerpoint/2010/main" val="35915282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8609C-50E7-3FCD-BAC7-DF38AB8687C7}"/>
              </a:ext>
            </a:extLst>
          </p:cNvPr>
          <p:cNvSpPr>
            <a:spLocks noGrp="1"/>
          </p:cNvSpPr>
          <p:nvPr>
            <p:ph idx="1"/>
          </p:nvPr>
        </p:nvSpPr>
        <p:spPr/>
        <p:txBody>
          <a:bodyPr/>
          <a:lstStyle/>
          <a:p>
            <a:r>
              <a:rPr lang="en-US" dirty="0"/>
              <a:t>Expenditure – Relates to the amount of PHA bills due and payable</a:t>
            </a:r>
          </a:p>
          <a:p>
            <a:r>
              <a:rPr lang="en-US" dirty="0"/>
              <a:t>Disbursement – The act of distributing Capital Funds from HUD accounting (LOCCS) to the PHA’s bank to pay the bills</a:t>
            </a:r>
          </a:p>
          <a:p>
            <a:r>
              <a:rPr lang="en-US" dirty="0"/>
              <a:t>Funds should be expended within 3 days of an </a:t>
            </a:r>
            <a:r>
              <a:rPr lang="en-US" dirty="0" err="1"/>
              <a:t>eLOCCS</a:t>
            </a:r>
            <a:r>
              <a:rPr lang="en-US" dirty="0"/>
              <a:t> drawdown</a:t>
            </a:r>
          </a:p>
          <a:p>
            <a:r>
              <a:rPr lang="en-US" dirty="0"/>
              <a:t>100% / 48</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EXPENDITURES</a:t>
            </a:r>
          </a:p>
        </p:txBody>
      </p:sp>
    </p:spTree>
    <p:extLst>
      <p:ext uri="{BB962C8B-B14F-4D97-AF65-F5344CB8AC3E}">
        <p14:creationId xmlns:p14="http://schemas.microsoft.com/office/powerpoint/2010/main" val="29372423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5CEDFC-7D2D-43FA-C66F-0CC84CB2B03B}"/>
              </a:ext>
            </a:extLst>
          </p:cNvPr>
          <p:cNvSpPr>
            <a:spLocks noGrp="1"/>
          </p:cNvSpPr>
          <p:nvPr>
            <p:ph idx="1"/>
          </p:nvPr>
        </p:nvSpPr>
        <p:spPr/>
        <p:txBody>
          <a:bodyPr/>
          <a:lstStyle/>
          <a:p>
            <a:r>
              <a:rPr lang="en-US" dirty="0"/>
              <a:t>PHA vouchers are automatically paid unless the FO or HQ  establishes a threshold or sets on auto review in LOCCS</a:t>
            </a:r>
          </a:p>
          <a:p>
            <a:r>
              <a:rPr lang="en-US" dirty="0"/>
              <a:t>Expenditures reported should not exceed LOCCS disbursements</a:t>
            </a:r>
          </a:p>
          <a:p>
            <a:r>
              <a:rPr lang="en-US" dirty="0"/>
              <a:t>Report monthly expenditures of each open Capital Fund grant in LOCCS until grant is in Pre-Audit status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a:t>
            </a:r>
            <a:br>
              <a:rPr lang="en-US" dirty="0"/>
            </a:br>
            <a:r>
              <a:rPr lang="en-US" dirty="0"/>
              <a:t>EXPENDITURES</a:t>
            </a:r>
          </a:p>
        </p:txBody>
      </p:sp>
    </p:spTree>
    <p:extLst>
      <p:ext uri="{BB962C8B-B14F-4D97-AF65-F5344CB8AC3E}">
        <p14:creationId xmlns:p14="http://schemas.microsoft.com/office/powerpoint/2010/main" val="16870184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49CB8D-FBA0-CBC4-17B3-12729C92F0D9}"/>
              </a:ext>
            </a:extLst>
          </p:cNvPr>
          <p:cNvSpPr>
            <a:spLocks noGrp="1"/>
          </p:cNvSpPr>
          <p:nvPr>
            <p:ph idx="1"/>
          </p:nvPr>
        </p:nvSpPr>
        <p:spPr/>
        <p:txBody>
          <a:bodyPr/>
          <a:lstStyle/>
          <a:p>
            <a:r>
              <a:rPr lang="en-US" dirty="0"/>
              <a:t>Monitoring obligation and expenditure of grant funds against LOCCS deadlines</a:t>
            </a:r>
          </a:p>
          <a:p>
            <a:r>
              <a:rPr lang="en-US" dirty="0"/>
              <a:t>Communicate with PHAs to confirm data is correct, to predict likelihood of meeting OED and EED deadlines</a:t>
            </a:r>
          </a:p>
          <a:p>
            <a:r>
              <a:rPr lang="en-US" dirty="0"/>
              <a:t>HUD may request and/or review some or all PHA documentation supporting the obligation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HUD </a:t>
            </a:r>
            <a:br>
              <a:rPr lang="en-US" dirty="0"/>
            </a:br>
            <a:r>
              <a:rPr lang="en-US" dirty="0"/>
              <a:t>CFP </a:t>
            </a:r>
            <a:br>
              <a:rPr lang="en-US" dirty="0"/>
            </a:br>
            <a:r>
              <a:rPr lang="en-US" dirty="0"/>
              <a:t>MONITORING</a:t>
            </a:r>
          </a:p>
        </p:txBody>
      </p:sp>
    </p:spTree>
    <p:extLst>
      <p:ext uri="{BB962C8B-B14F-4D97-AF65-F5344CB8AC3E}">
        <p14:creationId xmlns:p14="http://schemas.microsoft.com/office/powerpoint/2010/main" val="40954481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E0D811-75EF-6E0A-16D8-B0A9D9278DA5}"/>
              </a:ext>
            </a:extLst>
          </p:cNvPr>
          <p:cNvSpPr>
            <a:spLocks noGrp="1"/>
          </p:cNvSpPr>
          <p:nvPr>
            <p:ph idx="1"/>
          </p:nvPr>
        </p:nvSpPr>
        <p:spPr/>
        <p:txBody>
          <a:bodyPr/>
          <a:lstStyle/>
          <a:p>
            <a:r>
              <a:rPr lang="en-US" dirty="0"/>
              <a:t>Failure to report results in withholding of funds</a:t>
            </a:r>
          </a:p>
          <a:p>
            <a:r>
              <a:rPr lang="en-US" dirty="0"/>
              <a:t>HUD will withhold a PHA's next Capital Fund grant until the PHA obligates at least 90% of its past due grant  1/12 for every month of non-compliance</a:t>
            </a:r>
          </a:p>
          <a:p>
            <a:r>
              <a:rPr lang="en-US" dirty="0"/>
              <a:t>Failure to expend all funds in a Capital Fund grant from LOCCS by the EED will result in recapture of all unexpended funds by HUD</a:t>
            </a:r>
          </a:p>
        </p:txBody>
      </p:sp>
      <p:sp>
        <p:nvSpPr>
          <p:cNvPr id="4" name="Title 3">
            <a:extLst>
              <a:ext uri="{FF2B5EF4-FFF2-40B4-BE49-F238E27FC236}">
                <a16:creationId xmlns:a16="http://schemas.microsoft.com/office/drawing/2014/main" id="{CDF62747-0560-5657-F7B9-77DD9E4DCF9D}"/>
              </a:ext>
            </a:extLst>
          </p:cNvPr>
          <p:cNvSpPr>
            <a:spLocks noGrp="1"/>
          </p:cNvSpPr>
          <p:nvPr>
            <p:ph type="title"/>
          </p:nvPr>
        </p:nvSpPr>
        <p:spPr/>
        <p:txBody>
          <a:bodyPr/>
          <a:lstStyle/>
          <a:p>
            <a:r>
              <a:rPr lang="en-US" dirty="0"/>
              <a:t>SANCTIONS</a:t>
            </a:r>
          </a:p>
        </p:txBody>
      </p:sp>
    </p:spTree>
    <p:extLst>
      <p:ext uri="{BB962C8B-B14F-4D97-AF65-F5344CB8AC3E}">
        <p14:creationId xmlns:p14="http://schemas.microsoft.com/office/powerpoint/2010/main" val="30613655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D1C8-079F-48E4-9BB7-A0C0A6AEDA4D}"/>
              </a:ext>
            </a:extLst>
          </p:cNvPr>
          <p:cNvSpPr>
            <a:spLocks noGrp="1"/>
          </p:cNvSpPr>
          <p:nvPr>
            <p:ph type="title"/>
          </p:nvPr>
        </p:nvSpPr>
        <p:spPr>
          <a:xfrm>
            <a:off x="271323" y="466988"/>
            <a:ext cx="5824677" cy="1412506"/>
          </a:xfrm>
        </p:spPr>
        <p:txBody>
          <a:bodyPr vert="horz" lIns="91440" tIns="45720" rIns="91440" bIns="45720" rtlCol="0" anchor="ctr">
            <a:noAutofit/>
          </a:bodyPr>
          <a:lstStyle/>
          <a:p>
            <a:r>
              <a:rPr lang="en-US" kern="1200" dirty="0">
                <a:solidFill>
                  <a:srgbClr val="15B01A"/>
                </a:solidFill>
                <a:latin typeface="+mn-lt"/>
              </a:rPr>
              <a:t>CAPITAL FUND </a:t>
            </a:r>
            <a:br>
              <a:rPr lang="en-US" kern="1200" dirty="0">
                <a:solidFill>
                  <a:srgbClr val="15B01A"/>
                </a:solidFill>
                <a:latin typeface="+mn-lt"/>
              </a:rPr>
            </a:br>
            <a:r>
              <a:rPr lang="en-US" kern="1200" dirty="0">
                <a:solidFill>
                  <a:srgbClr val="15B01A"/>
                </a:solidFill>
                <a:latin typeface="+mn-lt"/>
              </a:rPr>
              <a:t>ELIGIBLE ACTIVITIES</a:t>
            </a:r>
          </a:p>
        </p:txBody>
      </p:sp>
      <p:sp>
        <p:nvSpPr>
          <p:cNvPr id="4" name="Slide Number Placeholder 3">
            <a:extLst>
              <a:ext uri="{FF2B5EF4-FFF2-40B4-BE49-F238E27FC236}">
                <a16:creationId xmlns:a16="http://schemas.microsoft.com/office/drawing/2014/main" id="{C16C6D36-3C2A-4E16-B6D0-26C8812B0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A1AB6-B039-473E-B2E0-42127042FEA5}" type="slidenum">
              <a:rPr kumimoji="0" lang="en-US" sz="2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FC964290-F332-40CA-BFB0-4D70CBABE439}"/>
              </a:ext>
            </a:extLst>
          </p:cNvPr>
          <p:cNvPicPr>
            <a:picLocks noChangeAspect="1"/>
          </p:cNvPicPr>
          <p:nvPr/>
        </p:nvPicPr>
        <p:blipFill>
          <a:blip r:embed="rId3">
            <a:extLst>
              <a:ext uri="{28A0092B-C50C-407E-A947-70E740481C1C}">
                <a14:useLocalDpi xmlns:a14="http://schemas.microsoft.com/office/drawing/2010/main" val="0"/>
              </a:ext>
            </a:extLst>
          </a:blip>
          <a:srcRect l="12500" r="12500"/>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3" name="Picture 12">
            <a:extLst>
              <a:ext uri="{FF2B5EF4-FFF2-40B4-BE49-F238E27FC236}">
                <a16:creationId xmlns:a16="http://schemas.microsoft.com/office/drawing/2014/main" id="{142ADB80-8477-4C19-9A13-48B047D1E75D}"/>
              </a:ext>
            </a:extLst>
          </p:cNvPr>
          <p:cNvPicPr>
            <a:picLocks noChangeAspect="1"/>
          </p:cNvPicPr>
          <p:nvPr/>
        </p:nvPicPr>
        <p:blipFill>
          <a:blip r:embed="rId4">
            <a:extLst>
              <a:ext uri="{28A0092B-C50C-407E-A947-70E740481C1C}">
                <a14:useLocalDpi xmlns:a14="http://schemas.microsoft.com/office/drawing/2010/main" val="0"/>
              </a:ext>
            </a:extLst>
          </a:blip>
          <a:srcRect l="12296" r="12296"/>
          <a:stretch/>
        </p:blipFill>
        <p:spPr>
          <a:xfrm>
            <a:off x="5877792" y="2726879"/>
            <a:ext cx="2745801" cy="2730915"/>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18">
            <a:extLst>
              <a:ext uri="{FF2B5EF4-FFF2-40B4-BE49-F238E27FC236}">
                <a16:creationId xmlns:a16="http://schemas.microsoft.com/office/drawing/2014/main" id="{B43D8817-8F3C-4385-856A-2AC4EA675892}"/>
              </a:ext>
            </a:extLst>
          </p:cNvPr>
          <p:cNvPicPr>
            <a:picLocks noChangeAspect="1"/>
          </p:cNvPicPr>
          <p:nvPr/>
        </p:nvPicPr>
        <p:blipFill>
          <a:blip r:embed="rId5">
            <a:extLst>
              <a:ext uri="{28A0092B-C50C-407E-A947-70E740481C1C}">
                <a14:useLocalDpi xmlns:a14="http://schemas.microsoft.com/office/drawing/2010/main" val="0"/>
              </a:ext>
            </a:extLst>
          </a:blip>
          <a:srcRect l="10229" r="10229"/>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7" name="Picture 16">
            <a:extLst>
              <a:ext uri="{FF2B5EF4-FFF2-40B4-BE49-F238E27FC236}">
                <a16:creationId xmlns:a16="http://schemas.microsoft.com/office/drawing/2014/main" id="{64A0C045-568B-4ADC-9E39-55972187FF52}"/>
              </a:ext>
            </a:extLst>
          </p:cNvPr>
          <p:cNvPicPr>
            <a:picLocks noChangeAspect="1"/>
          </p:cNvPicPr>
          <p:nvPr/>
        </p:nvPicPr>
        <p:blipFill>
          <a:blip r:embed="rId6">
            <a:extLst>
              <a:ext uri="{28A0092B-C50C-407E-A947-70E740481C1C}">
                <a14:useLocalDpi xmlns:a14="http://schemas.microsoft.com/office/drawing/2010/main" val="0"/>
              </a:ext>
            </a:extLst>
          </a:blip>
          <a:srcRect t="3005" b="3005"/>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1" name="Picture 10">
            <a:extLst>
              <a:ext uri="{FF2B5EF4-FFF2-40B4-BE49-F238E27FC236}">
                <a16:creationId xmlns:a16="http://schemas.microsoft.com/office/drawing/2014/main" id="{DD4F720E-291A-486F-9FBE-B0B486315221}"/>
              </a:ext>
            </a:extLst>
          </p:cNvPr>
          <p:cNvPicPr>
            <a:picLocks noChangeAspect="1"/>
          </p:cNvPicPr>
          <p:nvPr/>
        </p:nvPicPr>
        <p:blipFill>
          <a:blip r:embed="rId7">
            <a:extLst>
              <a:ext uri="{28A0092B-C50C-407E-A947-70E740481C1C}">
                <a14:useLocalDpi xmlns:a14="http://schemas.microsoft.com/office/drawing/2010/main" val="0"/>
              </a:ext>
            </a:extLst>
          </a:blip>
          <a:srcRect l="11165" r="1116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20" name="Oval 19">
            <a:extLst>
              <a:ext uri="{FF2B5EF4-FFF2-40B4-BE49-F238E27FC236}">
                <a16:creationId xmlns:a16="http://schemas.microsoft.com/office/drawing/2014/main" id="{9592DB32-C308-4F7A-9583-7EA1DD90AE7E}"/>
              </a:ext>
            </a:extLst>
          </p:cNvPr>
          <p:cNvSpPr/>
          <p:nvPr/>
        </p:nvSpPr>
        <p:spPr>
          <a:xfrm>
            <a:off x="5307137" y="107914"/>
            <a:ext cx="2466826" cy="2253913"/>
          </a:xfrm>
          <a:prstGeom prst="ellipse">
            <a:avLst/>
          </a:pr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9" name="Oval 28">
            <a:extLst>
              <a:ext uri="{FF2B5EF4-FFF2-40B4-BE49-F238E27FC236}">
                <a16:creationId xmlns:a16="http://schemas.microsoft.com/office/drawing/2014/main" id="{56D1B3BE-880A-440E-9809-3A42E2EFD076}"/>
              </a:ext>
            </a:extLst>
          </p:cNvPr>
          <p:cNvSpPr/>
          <p:nvPr/>
        </p:nvSpPr>
        <p:spPr>
          <a:xfrm>
            <a:off x="5626944" y="2474634"/>
            <a:ext cx="3178912" cy="3182480"/>
          </a:xfrm>
          <a:prstGeom prst="ellipse">
            <a:avLst/>
          </a:pr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2703B369-765F-4528-88F9-DA325EEE32F1}"/>
              </a:ext>
            </a:extLst>
          </p:cNvPr>
          <p:cNvSpPr/>
          <p:nvPr/>
        </p:nvSpPr>
        <p:spPr>
          <a:xfrm>
            <a:off x="8029903" y="0"/>
            <a:ext cx="4162097" cy="3551212"/>
          </a:xfrm>
          <a:custGeom>
            <a:avLst/>
            <a:gdLst>
              <a:gd name="connsiteX0" fmla="*/ 0 w 4162097"/>
              <a:gd name="connsiteY0" fmla="*/ 0 h 3477818"/>
              <a:gd name="connsiteX1" fmla="*/ 4162097 w 4162097"/>
              <a:gd name="connsiteY1" fmla="*/ 0 h 3477818"/>
              <a:gd name="connsiteX2" fmla="*/ 4162097 w 4162097"/>
              <a:gd name="connsiteY2" fmla="*/ 3477818 h 3477818"/>
              <a:gd name="connsiteX3" fmla="*/ 0 w 4162097"/>
              <a:gd name="connsiteY3" fmla="*/ 3477818 h 3477818"/>
              <a:gd name="connsiteX4" fmla="*/ 0 w 4162097"/>
              <a:gd name="connsiteY4" fmla="*/ 0 h 3477818"/>
              <a:gd name="connsiteX0" fmla="*/ 0 w 4162097"/>
              <a:gd name="connsiteY0" fmla="*/ 0 h 3477818"/>
              <a:gd name="connsiteX1" fmla="*/ 4162097 w 4162097"/>
              <a:gd name="connsiteY1" fmla="*/ 0 h 3477818"/>
              <a:gd name="connsiteX2" fmla="*/ 4162097 w 4162097"/>
              <a:gd name="connsiteY2" fmla="*/ 3477818 h 3477818"/>
              <a:gd name="connsiteX3" fmla="*/ 105104 w 4162097"/>
              <a:gd name="connsiteY3" fmla="*/ 2658011 h 3477818"/>
              <a:gd name="connsiteX4" fmla="*/ 0 w 4162097"/>
              <a:gd name="connsiteY4" fmla="*/ 0 h 3477818"/>
              <a:gd name="connsiteX0" fmla="*/ 0 w 4162097"/>
              <a:gd name="connsiteY0" fmla="*/ 0 h 3477818"/>
              <a:gd name="connsiteX1" fmla="*/ 4162097 w 4162097"/>
              <a:gd name="connsiteY1" fmla="*/ 0 h 3477818"/>
              <a:gd name="connsiteX2" fmla="*/ 4162097 w 4162097"/>
              <a:gd name="connsiteY2" fmla="*/ 3477818 h 3477818"/>
              <a:gd name="connsiteX3" fmla="*/ 105104 w 4162097"/>
              <a:gd name="connsiteY3" fmla="*/ 2658011 h 3477818"/>
              <a:gd name="connsiteX4" fmla="*/ 0 w 4162097"/>
              <a:gd name="connsiteY4" fmla="*/ 0 h 3477818"/>
              <a:gd name="connsiteX0" fmla="*/ 0 w 4162097"/>
              <a:gd name="connsiteY0" fmla="*/ 0 h 3551212"/>
              <a:gd name="connsiteX1" fmla="*/ 4162097 w 4162097"/>
              <a:gd name="connsiteY1" fmla="*/ 0 h 3551212"/>
              <a:gd name="connsiteX2" fmla="*/ 4162097 w 4162097"/>
              <a:gd name="connsiteY2" fmla="*/ 3477818 h 3551212"/>
              <a:gd name="connsiteX3" fmla="*/ 105104 w 4162097"/>
              <a:gd name="connsiteY3" fmla="*/ 2658011 h 3551212"/>
              <a:gd name="connsiteX4" fmla="*/ 0 w 4162097"/>
              <a:gd name="connsiteY4" fmla="*/ 0 h 3551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097" h="3551212">
                <a:moveTo>
                  <a:pt x="0" y="0"/>
                </a:moveTo>
                <a:lnTo>
                  <a:pt x="4162097" y="0"/>
                </a:lnTo>
                <a:lnTo>
                  <a:pt x="4162097" y="3477818"/>
                </a:lnTo>
                <a:cubicBezTo>
                  <a:pt x="2809766" y="3204549"/>
                  <a:pt x="1678152" y="4213542"/>
                  <a:pt x="105104" y="2658011"/>
                </a:cubicBezTo>
                <a:lnTo>
                  <a:pt x="0" y="0"/>
                </a:lnTo>
                <a:close/>
              </a:path>
            </a:pathLst>
          </a:cu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45E99031-8835-464A-8617-C1B84BAE4EA4}"/>
              </a:ext>
            </a:extLst>
          </p:cNvPr>
          <p:cNvSpPr/>
          <p:nvPr/>
        </p:nvSpPr>
        <p:spPr>
          <a:xfrm>
            <a:off x="1473702" y="4374359"/>
            <a:ext cx="4500420" cy="2497539"/>
          </a:xfrm>
          <a:custGeom>
            <a:avLst/>
            <a:gdLst>
              <a:gd name="connsiteX0" fmla="*/ 0 w 4492454"/>
              <a:gd name="connsiteY0" fmla="*/ 0 h 2497539"/>
              <a:gd name="connsiteX1" fmla="*/ 4492454 w 4492454"/>
              <a:gd name="connsiteY1" fmla="*/ 0 h 2497539"/>
              <a:gd name="connsiteX2" fmla="*/ 4492454 w 4492454"/>
              <a:gd name="connsiteY2" fmla="*/ 2497539 h 2497539"/>
              <a:gd name="connsiteX3" fmla="*/ 0 w 4492454"/>
              <a:gd name="connsiteY3" fmla="*/ 2497539 h 2497539"/>
              <a:gd name="connsiteX4" fmla="*/ 0 w 4492454"/>
              <a:gd name="connsiteY4" fmla="*/ 0 h 2497539"/>
              <a:gd name="connsiteX0" fmla="*/ 0 w 4492454"/>
              <a:gd name="connsiteY0" fmla="*/ 0 h 2497539"/>
              <a:gd name="connsiteX1" fmla="*/ 4145613 w 4492454"/>
              <a:gd name="connsiteY1" fmla="*/ 241738 h 2497539"/>
              <a:gd name="connsiteX2" fmla="*/ 4492454 w 4492454"/>
              <a:gd name="connsiteY2" fmla="*/ 2497539 h 2497539"/>
              <a:gd name="connsiteX3" fmla="*/ 0 w 4492454"/>
              <a:gd name="connsiteY3" fmla="*/ 2497539 h 2497539"/>
              <a:gd name="connsiteX4" fmla="*/ 0 w 4492454"/>
              <a:gd name="connsiteY4" fmla="*/ 0 h 2497539"/>
              <a:gd name="connsiteX0" fmla="*/ 0 w 4500420"/>
              <a:gd name="connsiteY0" fmla="*/ 0 h 2497539"/>
              <a:gd name="connsiteX1" fmla="*/ 4145613 w 4500420"/>
              <a:gd name="connsiteY1" fmla="*/ 241738 h 2497539"/>
              <a:gd name="connsiteX2" fmla="*/ 4492454 w 4500420"/>
              <a:gd name="connsiteY2" fmla="*/ 2497539 h 2497539"/>
              <a:gd name="connsiteX3" fmla="*/ 0 w 4500420"/>
              <a:gd name="connsiteY3" fmla="*/ 2497539 h 2497539"/>
              <a:gd name="connsiteX4" fmla="*/ 0 w 4500420"/>
              <a:gd name="connsiteY4" fmla="*/ 0 h 249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420" h="2497539">
                <a:moveTo>
                  <a:pt x="0" y="0"/>
                </a:moveTo>
                <a:lnTo>
                  <a:pt x="4145613" y="241738"/>
                </a:lnTo>
                <a:cubicBezTo>
                  <a:pt x="4744703" y="2507161"/>
                  <a:pt x="4376840" y="1745605"/>
                  <a:pt x="4492454" y="2497539"/>
                </a:cubicBezTo>
                <a:lnTo>
                  <a:pt x="0" y="2497539"/>
                </a:lnTo>
                <a:lnTo>
                  <a:pt x="0" y="0"/>
                </a:lnTo>
                <a:close/>
              </a:path>
            </a:pathLst>
          </a:cu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0EA494D6-1313-45CE-920A-CDBC7708ED91}"/>
              </a:ext>
            </a:extLst>
          </p:cNvPr>
          <p:cNvSpPr/>
          <p:nvPr/>
        </p:nvSpPr>
        <p:spPr>
          <a:xfrm>
            <a:off x="8739399" y="3860878"/>
            <a:ext cx="3452601" cy="3011020"/>
          </a:xfrm>
          <a:custGeom>
            <a:avLst/>
            <a:gdLst>
              <a:gd name="connsiteX0" fmla="*/ 0 w 3398188"/>
              <a:gd name="connsiteY0" fmla="*/ 0 h 2979681"/>
              <a:gd name="connsiteX1" fmla="*/ 3398188 w 3398188"/>
              <a:gd name="connsiteY1" fmla="*/ 0 h 2979681"/>
              <a:gd name="connsiteX2" fmla="*/ 3398188 w 3398188"/>
              <a:gd name="connsiteY2" fmla="*/ 2979681 h 2979681"/>
              <a:gd name="connsiteX3" fmla="*/ 0 w 3398188"/>
              <a:gd name="connsiteY3" fmla="*/ 2979681 h 2979681"/>
              <a:gd name="connsiteX4" fmla="*/ 0 w 3398188"/>
              <a:gd name="connsiteY4" fmla="*/ 0 h 2979681"/>
              <a:gd name="connsiteX0" fmla="*/ 136634 w 3398188"/>
              <a:gd name="connsiteY0" fmla="*/ 147145 h 2979681"/>
              <a:gd name="connsiteX1" fmla="*/ 3398188 w 3398188"/>
              <a:gd name="connsiteY1" fmla="*/ 0 h 2979681"/>
              <a:gd name="connsiteX2" fmla="*/ 3398188 w 3398188"/>
              <a:gd name="connsiteY2" fmla="*/ 2979681 h 2979681"/>
              <a:gd name="connsiteX3" fmla="*/ 0 w 3398188"/>
              <a:gd name="connsiteY3" fmla="*/ 2979681 h 2979681"/>
              <a:gd name="connsiteX4" fmla="*/ 136634 w 3398188"/>
              <a:gd name="connsiteY4" fmla="*/ 147145 h 2979681"/>
              <a:gd name="connsiteX0" fmla="*/ 191047 w 3452601"/>
              <a:gd name="connsiteY0" fmla="*/ 147145 h 2979681"/>
              <a:gd name="connsiteX1" fmla="*/ 3452601 w 3452601"/>
              <a:gd name="connsiteY1" fmla="*/ 0 h 2979681"/>
              <a:gd name="connsiteX2" fmla="*/ 3452601 w 3452601"/>
              <a:gd name="connsiteY2" fmla="*/ 2979681 h 2979681"/>
              <a:gd name="connsiteX3" fmla="*/ 54413 w 3452601"/>
              <a:gd name="connsiteY3" fmla="*/ 2979681 h 2979681"/>
              <a:gd name="connsiteX4" fmla="*/ 191047 w 3452601"/>
              <a:gd name="connsiteY4" fmla="*/ 147145 h 2979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601" h="2979681">
                <a:moveTo>
                  <a:pt x="191047" y="147145"/>
                </a:moveTo>
                <a:lnTo>
                  <a:pt x="3452601" y="0"/>
                </a:lnTo>
                <a:lnTo>
                  <a:pt x="3452601" y="2979681"/>
                </a:lnTo>
                <a:lnTo>
                  <a:pt x="54413" y="2979681"/>
                </a:lnTo>
                <a:cubicBezTo>
                  <a:pt x="99958" y="2035502"/>
                  <a:pt x="-169808" y="2489200"/>
                  <a:pt x="191047" y="147145"/>
                </a:cubicBezTo>
                <a:close/>
              </a:path>
            </a:pathLst>
          </a:custGeom>
          <a:solidFill>
            <a:srgbClr val="40404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54DD3834-0096-4C84-8461-8DD28E9CE88F}"/>
              </a:ext>
            </a:extLst>
          </p:cNvPr>
          <p:cNvSpPr txBox="1"/>
          <p:nvPr/>
        </p:nvSpPr>
        <p:spPr>
          <a:xfrm>
            <a:off x="446567" y="2015282"/>
            <a:ext cx="4492454" cy="3051743"/>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Development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Financing</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Modernization/Physical Work</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Soft Costs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Safety &amp; Security</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mn-cs"/>
              </a:rPr>
              <a:t>Other?</a:t>
            </a:r>
            <a:endParaRPr kumimoji="0" lang="en-US" sz="32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9513190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xit" presetSubtype="0" fill="hold" grpId="0" nodeType="with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xit" presetSubtype="0" fill="hold" grpId="0" nodeType="with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xit" presetSubtype="0" fill="hold" grpId="0"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xit" presetSubtype="0" fill="hold" grpId="0"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23" grpId="0" animBg="1"/>
      <p:bldP spid="25" grpId="0" animBg="1"/>
      <p:bldP spid="2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49B26E2-C62F-4F63-8B10-9F1232BA2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5005">
            <a:off x="8102806" y="4599370"/>
            <a:ext cx="3228166" cy="1883533"/>
          </a:xfrm>
          <a:prstGeom prst="rect">
            <a:avLst/>
          </a:prstGeom>
        </p:spPr>
      </p:pic>
      <p:sp>
        <p:nvSpPr>
          <p:cNvPr id="7" name="Content Placeholder 6">
            <a:extLst>
              <a:ext uri="{FF2B5EF4-FFF2-40B4-BE49-F238E27FC236}">
                <a16:creationId xmlns:a16="http://schemas.microsoft.com/office/drawing/2014/main" id="{4986641D-AC4A-58B8-10F5-5FCECC00EAC3}"/>
              </a:ext>
            </a:extLst>
          </p:cNvPr>
          <p:cNvSpPr>
            <a:spLocks noGrp="1"/>
          </p:cNvSpPr>
          <p:nvPr>
            <p:ph idx="1"/>
          </p:nvPr>
        </p:nvSpPr>
        <p:spPr>
          <a:xfrm>
            <a:off x="5444836" y="734291"/>
            <a:ext cx="6068291" cy="4504460"/>
          </a:xfrm>
        </p:spPr>
        <p:txBody>
          <a:bodyPr>
            <a:normAutofit lnSpcReduction="10000"/>
          </a:bodyPr>
          <a:lstStyle/>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Not Related to Public Housing</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Not in 5-Year Action Plan</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Fail to meet OMB Circular A-87/2 CFR Part 200 requirements</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An otherwise eligible cost that is funded by another source and would result in duplicate funding</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Not Modest Design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INELIGIBLE ACTIVITIES</a:t>
            </a:r>
          </a:p>
        </p:txBody>
      </p:sp>
    </p:spTree>
    <p:extLst>
      <p:ext uri="{BB962C8B-B14F-4D97-AF65-F5344CB8AC3E}">
        <p14:creationId xmlns:p14="http://schemas.microsoft.com/office/powerpoint/2010/main" val="95018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B4F2ACD-4FA9-FB4A-3665-DB8062CDC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45005">
            <a:off x="8102806" y="4599370"/>
            <a:ext cx="3228166" cy="1883533"/>
          </a:xfrm>
          <a:prstGeom prst="rect">
            <a:avLst/>
          </a:prstGeom>
        </p:spPr>
      </p:pic>
      <p:sp>
        <p:nvSpPr>
          <p:cNvPr id="7" name="Content Placeholder 6">
            <a:extLst>
              <a:ext uri="{FF2B5EF4-FFF2-40B4-BE49-F238E27FC236}">
                <a16:creationId xmlns:a16="http://schemas.microsoft.com/office/drawing/2014/main" id="{67186EB9-2943-161D-C176-E93766540926}"/>
              </a:ext>
            </a:extLst>
          </p:cNvPr>
          <p:cNvSpPr>
            <a:spLocks noGrp="1"/>
          </p:cNvSpPr>
          <p:nvPr>
            <p:ph idx="1"/>
          </p:nvPr>
        </p:nvSpPr>
        <p:spPr>
          <a:xfrm>
            <a:off x="5444836" y="734291"/>
            <a:ext cx="6068291" cy="4123460"/>
          </a:xfrm>
        </p:spPr>
        <p:txBody>
          <a:bodyPr/>
          <a:lstStyle/>
          <a:p>
            <a:r>
              <a:rPr lang="en-US" dirty="0"/>
              <a:t>Operating Assistance</a:t>
            </a:r>
          </a:p>
          <a:p>
            <a:r>
              <a:rPr lang="en-US" dirty="0"/>
              <a:t>Benefitting Other Programs *</a:t>
            </a:r>
          </a:p>
          <a:p>
            <a:r>
              <a:rPr lang="en-US" dirty="0"/>
              <a:t>On-Going Security Services</a:t>
            </a:r>
          </a:p>
          <a:p>
            <a:r>
              <a:rPr lang="en-US" dirty="0"/>
              <a:t>Supportive Services</a:t>
            </a:r>
          </a:p>
          <a:p>
            <a:r>
              <a:rPr lang="en-US" dirty="0"/>
              <a:t>Other Activities and Costs that HUD may deny case-by-case </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INELIGIBLE ACTIVITIES</a:t>
            </a:r>
          </a:p>
        </p:txBody>
      </p:sp>
    </p:spTree>
    <p:extLst>
      <p:ext uri="{BB962C8B-B14F-4D97-AF65-F5344CB8AC3E}">
        <p14:creationId xmlns:p14="http://schemas.microsoft.com/office/powerpoint/2010/main" val="2609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18CAC06-AF34-34C6-C742-FF5B993F16F5}"/>
              </a:ext>
            </a:extLst>
          </p:cNvPr>
          <p:cNvSpPr>
            <a:spLocks noGrp="1"/>
          </p:cNvSpPr>
          <p:nvPr>
            <p:ph idx="1"/>
          </p:nvPr>
        </p:nvSpPr>
        <p:spPr/>
        <p:txBody>
          <a:bodyPr>
            <a:normAutofit/>
          </a:bodyPr>
          <a:lstStyle/>
          <a:p>
            <a:r>
              <a:rPr lang="en-US" dirty="0"/>
              <a:t>For Public Housing Financial Assistance:</a:t>
            </a:r>
          </a:p>
          <a:p>
            <a:pPr lvl="1"/>
            <a:r>
              <a:rPr lang="en-US" u="sng" dirty="0"/>
              <a:t>Section 3 workers</a:t>
            </a:r>
            <a:r>
              <a:rPr lang="en-US" dirty="0"/>
              <a:t>: 25% or more of the total number of labor hours worked by all workers employed with Public Housing Financial Assistance in the PHA’s or other recipient’s Fiscal Year </a:t>
            </a:r>
          </a:p>
          <a:p>
            <a:pPr lvl="1"/>
            <a:r>
              <a:rPr lang="en-US" u="sng" dirty="0"/>
              <a:t>Targeted Section 3</a:t>
            </a:r>
            <a:r>
              <a:rPr lang="en-US" dirty="0"/>
              <a:t>: 5% or more of the total number of labor hours worked by all workers employed with Public Housing Financial Assistance in the PHA’s or other recipient’s Fiscal Year</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REPORTING GOALS</a:t>
            </a:r>
          </a:p>
        </p:txBody>
      </p:sp>
    </p:spTree>
    <p:extLst>
      <p:ext uri="{BB962C8B-B14F-4D97-AF65-F5344CB8AC3E}">
        <p14:creationId xmlns:p14="http://schemas.microsoft.com/office/powerpoint/2010/main" val="22350634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3D2685D-BE39-8C71-B64A-789AC8FC8365}"/>
              </a:ext>
            </a:extLst>
          </p:cNvPr>
          <p:cNvSpPr>
            <a:spLocks noGrp="1"/>
          </p:cNvSpPr>
          <p:nvPr>
            <p:ph idx="1"/>
          </p:nvPr>
        </p:nvSpPr>
        <p:spPr/>
        <p:txBody>
          <a:bodyPr>
            <a:normAutofit fontScale="92500"/>
          </a:bodyPr>
          <a:lstStyle/>
          <a:p>
            <a:pPr>
              <a:lnSpc>
                <a:spcPct val="110000"/>
              </a:lnSpc>
              <a:spcBef>
                <a:spcPts val="300"/>
              </a:spcBef>
            </a:pPr>
            <a:r>
              <a:rPr lang="en-US" dirty="0"/>
              <a:t>Provides PHAs flexibility to use up to 20 percent of a PHA’s Operating Subsidy appropriated each year for Capital Fund Program (CFP) activities</a:t>
            </a:r>
          </a:p>
          <a:p>
            <a:pPr>
              <a:lnSpc>
                <a:spcPct val="110000"/>
              </a:lnSpc>
              <a:spcBef>
                <a:spcPts val="300"/>
              </a:spcBef>
            </a:pPr>
            <a:r>
              <a:rPr lang="en-US" dirty="0"/>
              <a:t>Beginning CY 2018</a:t>
            </a:r>
          </a:p>
          <a:p>
            <a:pPr>
              <a:lnSpc>
                <a:spcPct val="110000"/>
              </a:lnSpc>
              <a:spcBef>
                <a:spcPts val="300"/>
              </a:spcBef>
            </a:pPr>
            <a:r>
              <a:rPr lang="en-US" dirty="0"/>
              <a:t>Does not include MTW agencies</a:t>
            </a:r>
          </a:p>
          <a:p>
            <a:pPr>
              <a:lnSpc>
                <a:spcPct val="110000"/>
              </a:lnSpc>
              <a:spcBef>
                <a:spcPts val="300"/>
              </a:spcBef>
            </a:pPr>
            <a:r>
              <a:rPr lang="en-US" dirty="0"/>
              <a:t>HUD will publish the maximum amount of Operating Subsidy allowable for CFP activities towards the end of each funding year</a:t>
            </a:r>
          </a:p>
          <a:p>
            <a:pPr>
              <a:lnSpc>
                <a:spcPct val="110000"/>
              </a:lnSpc>
              <a:spcBef>
                <a:spcPts val="300"/>
              </a:spcBef>
            </a:pPr>
            <a:r>
              <a:rPr lang="en-US" dirty="0"/>
              <a:t>PIH 2018-03</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HOTMA </a:t>
            </a:r>
            <a:br>
              <a:rPr lang="en-US" dirty="0"/>
            </a:br>
            <a:r>
              <a:rPr lang="en-US" dirty="0"/>
              <a:t>UPDATE</a:t>
            </a:r>
          </a:p>
        </p:txBody>
      </p:sp>
    </p:spTree>
    <p:extLst>
      <p:ext uri="{BB962C8B-B14F-4D97-AF65-F5344CB8AC3E}">
        <p14:creationId xmlns:p14="http://schemas.microsoft.com/office/powerpoint/2010/main" val="4265225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F529-2147-4EA4-91FC-310D91AA2BA8}"/>
              </a:ext>
            </a:extLst>
          </p:cNvPr>
          <p:cNvSpPr>
            <a:spLocks noGrp="1"/>
          </p:cNvSpPr>
          <p:nvPr>
            <p:ph type="title"/>
          </p:nvPr>
        </p:nvSpPr>
        <p:spPr>
          <a:xfrm>
            <a:off x="838200" y="212725"/>
            <a:ext cx="10515600" cy="1325563"/>
          </a:xfrm>
        </p:spPr>
        <p:txBody>
          <a:bodyPr/>
          <a:lstStyle/>
          <a:p>
            <a:r>
              <a:rPr lang="en-US" dirty="0">
                <a:effectLst>
                  <a:outerShdw blurRad="38100" dist="38100" dir="2700000" algn="tl">
                    <a:srgbClr val="000000">
                      <a:alpha val="43137"/>
                    </a:srgbClr>
                  </a:outerShdw>
                </a:effectLst>
              </a:rPr>
              <a:t>CFP ANNUAL FORMULA GRANT PROCESS</a:t>
            </a:r>
          </a:p>
        </p:txBody>
      </p:sp>
      <p:pic>
        <p:nvPicPr>
          <p:cNvPr id="12" name="Content Placeholder 11">
            <a:extLst>
              <a:ext uri="{FF2B5EF4-FFF2-40B4-BE49-F238E27FC236}">
                <a16:creationId xmlns:a16="http://schemas.microsoft.com/office/drawing/2014/main" id="{ADD8F983-A3F7-42F5-9287-54219CA5BB7C}"/>
              </a:ext>
            </a:extLst>
          </p:cNvPr>
          <p:cNvPicPr>
            <a:picLocks noGrp="1" noChangeAspect="1"/>
          </p:cNvPicPr>
          <p:nvPr>
            <p:ph idx="1"/>
          </p:nvPr>
        </p:nvPicPr>
        <p:blipFill>
          <a:blip r:embed="rId2"/>
          <a:stretch>
            <a:fillRect/>
          </a:stretch>
        </p:blipFill>
        <p:spPr>
          <a:xfrm>
            <a:off x="0" y="1258837"/>
            <a:ext cx="12192000" cy="5599163"/>
          </a:xfrm>
        </p:spPr>
      </p:pic>
    </p:spTree>
    <p:extLst>
      <p:ext uri="{BB962C8B-B14F-4D97-AF65-F5344CB8AC3E}">
        <p14:creationId xmlns:p14="http://schemas.microsoft.com/office/powerpoint/2010/main" val="21858866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9BF3ADA-148A-1DC4-7D13-70338C19C428}"/>
              </a:ext>
            </a:extLst>
          </p:cNvPr>
          <p:cNvSpPr>
            <a:spLocks noGrp="1"/>
          </p:cNvSpPr>
          <p:nvPr>
            <p:ph idx="1"/>
          </p:nvPr>
        </p:nvSpPr>
        <p:spPr/>
        <p:txBody>
          <a:bodyPr>
            <a:normAutofit lnSpcReduction="10000"/>
          </a:bodyPr>
          <a:lstStyle/>
          <a:p>
            <a:r>
              <a:rPr lang="en-US" dirty="0"/>
              <a:t>Physical Needs Assessment</a:t>
            </a:r>
          </a:p>
          <a:p>
            <a:r>
              <a:rPr lang="en-US" dirty="0"/>
              <a:t>Energy Audit </a:t>
            </a:r>
          </a:p>
          <a:p>
            <a:r>
              <a:rPr lang="en-US" dirty="0"/>
              <a:t>45-Day Notice </a:t>
            </a:r>
          </a:p>
          <a:p>
            <a:r>
              <a:rPr lang="en-US" dirty="0"/>
              <a:t>Public Hearing &amp; RAB Consultation</a:t>
            </a:r>
          </a:p>
          <a:p>
            <a:r>
              <a:rPr lang="en-US" dirty="0"/>
              <a:t>Board Resolution approving 5-Year Action Plan</a:t>
            </a:r>
          </a:p>
          <a:p>
            <a:r>
              <a:rPr lang="en-US" dirty="0"/>
              <a:t>IMS/PIC Certification</a:t>
            </a:r>
          </a:p>
          <a:p>
            <a:r>
              <a:rPr lang="en-US" dirty="0"/>
              <a:t>DUNS renewal in SAM</a:t>
            </a:r>
          </a:p>
          <a:p>
            <a:r>
              <a:rPr lang="en-US" dirty="0"/>
              <a:t>Environmental Review</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PROGRAM PLANNING</a:t>
            </a:r>
          </a:p>
        </p:txBody>
      </p:sp>
    </p:spTree>
    <p:extLst>
      <p:ext uri="{BB962C8B-B14F-4D97-AF65-F5344CB8AC3E}">
        <p14:creationId xmlns:p14="http://schemas.microsoft.com/office/powerpoint/2010/main" val="13234198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9818723-CFC1-97A6-DFA2-4A205C23F963}"/>
              </a:ext>
            </a:extLst>
          </p:cNvPr>
          <p:cNvSpPr>
            <a:spLocks noGrp="1"/>
          </p:cNvSpPr>
          <p:nvPr>
            <p:ph idx="1"/>
          </p:nvPr>
        </p:nvSpPr>
        <p:spPr/>
        <p:txBody>
          <a:bodyPr>
            <a:normAutofit/>
          </a:bodyPr>
          <a:lstStyle/>
          <a:p>
            <a:r>
              <a:rPr lang="en-US" dirty="0"/>
              <a:t>Assesses the potential environmental impacts of a project to determine whether it meets Federal, State, and local standards</a:t>
            </a:r>
          </a:p>
          <a:p>
            <a:r>
              <a:rPr lang="en-US" dirty="0"/>
              <a:t>Every HUD-assisted project must be examined to ensure that it does not negatively impact the surrounding environment </a:t>
            </a:r>
          </a:p>
          <a:p>
            <a:r>
              <a:rPr lang="en-US" dirty="0"/>
              <a:t>How the project affects the environment, and how the environment affects the site and users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ENVIRONMENTAL REVIEW</a:t>
            </a:r>
          </a:p>
        </p:txBody>
      </p:sp>
    </p:spTree>
    <p:extLst>
      <p:ext uri="{BB962C8B-B14F-4D97-AF65-F5344CB8AC3E}">
        <p14:creationId xmlns:p14="http://schemas.microsoft.com/office/powerpoint/2010/main" val="25260085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084EC2-EFE5-55AF-352F-3ACE0DE0D075}"/>
              </a:ext>
            </a:extLst>
          </p:cNvPr>
          <p:cNvSpPr>
            <a:spLocks noGrp="1"/>
          </p:cNvSpPr>
          <p:nvPr>
            <p:ph idx="1"/>
          </p:nvPr>
        </p:nvSpPr>
        <p:spPr/>
        <p:txBody>
          <a:bodyPr>
            <a:normAutofit/>
          </a:bodyPr>
          <a:lstStyle/>
          <a:p>
            <a:r>
              <a:rPr lang="en-US" dirty="0"/>
              <a:t>The extent of the examination varies</a:t>
            </a:r>
          </a:p>
          <a:p>
            <a:r>
              <a:rPr lang="en-US" dirty="0"/>
              <a:t>Must complete Environmental Review (ER) prior to PHA obligation or expenditure of funds</a:t>
            </a:r>
          </a:p>
          <a:p>
            <a:r>
              <a:rPr lang="en-US" dirty="0"/>
              <a:t>Site-Specific Planning Activities can be funded prior to completion of a full ER</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CFP: ENVIRONMENTAL REVIEW</a:t>
            </a:r>
          </a:p>
        </p:txBody>
      </p:sp>
    </p:spTree>
    <p:extLst>
      <p:ext uri="{BB962C8B-B14F-4D97-AF65-F5344CB8AC3E}">
        <p14:creationId xmlns:p14="http://schemas.microsoft.com/office/powerpoint/2010/main" val="37072773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09DF4DE-6BD9-146F-B4C0-BE9874076B82}"/>
              </a:ext>
            </a:extLst>
          </p:cNvPr>
          <p:cNvSpPr>
            <a:spLocks noGrp="1"/>
          </p:cNvSpPr>
          <p:nvPr>
            <p:ph idx="1"/>
          </p:nvPr>
        </p:nvSpPr>
        <p:spPr/>
        <p:txBody>
          <a:bodyPr/>
          <a:lstStyle/>
          <a:p>
            <a:r>
              <a:rPr lang="en-US" dirty="0"/>
              <a:t>Each year, a PHA must make a Capital Fund submission to receive Capital Fund grants</a:t>
            </a:r>
          </a:p>
          <a:p>
            <a:r>
              <a:rPr lang="en-US" dirty="0"/>
              <a:t>Once Congress appropriates current year Capital Fund, HUD runs formula and notifies PHA of amount</a:t>
            </a:r>
          </a:p>
          <a:p>
            <a:r>
              <a:rPr lang="en-US" dirty="0"/>
              <a:t>5-Year Action Plan is the KEY element</a:t>
            </a:r>
          </a:p>
          <a:p>
            <a:r>
              <a:rPr lang="en-US" dirty="0"/>
              <a:t>PHA signs current FY Capital Fund ACC and makes the Capital Fund Annual submission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SUBMISSION</a:t>
            </a:r>
          </a:p>
        </p:txBody>
      </p:sp>
    </p:spTree>
    <p:extLst>
      <p:ext uri="{BB962C8B-B14F-4D97-AF65-F5344CB8AC3E}">
        <p14:creationId xmlns:p14="http://schemas.microsoft.com/office/powerpoint/2010/main" val="1060522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017262-76A8-98F4-9926-B1D19780DC77}"/>
              </a:ext>
            </a:extLst>
          </p:cNvPr>
          <p:cNvSpPr>
            <a:spLocks noGrp="1"/>
          </p:cNvSpPr>
          <p:nvPr>
            <p:ph idx="1"/>
          </p:nvPr>
        </p:nvSpPr>
        <p:spPr/>
        <p:txBody>
          <a:bodyPr/>
          <a:lstStyle/>
          <a:p>
            <a:r>
              <a:rPr lang="en-US" dirty="0"/>
              <a:t>ACC Amendment</a:t>
            </a:r>
          </a:p>
          <a:p>
            <a:r>
              <a:rPr lang="en-US" dirty="0"/>
              <a:t>5-Year Action Plan/Budget</a:t>
            </a:r>
          </a:p>
          <a:p>
            <a:r>
              <a:rPr lang="en-US" dirty="0"/>
              <a:t>P &amp; E Report</a:t>
            </a:r>
          </a:p>
          <a:p>
            <a:r>
              <a:rPr lang="en-US" dirty="0"/>
              <a:t>Statement of Significant Amendment</a:t>
            </a:r>
          </a:p>
          <a:p>
            <a:r>
              <a:rPr lang="en-US" dirty="0"/>
              <a:t>Additional Certifications</a:t>
            </a:r>
          </a:p>
          <a:p>
            <a:r>
              <a:rPr lang="en-US" dirty="0"/>
              <a:t>Board Resolution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SUBMISSION</a:t>
            </a:r>
          </a:p>
        </p:txBody>
      </p:sp>
    </p:spTree>
    <p:extLst>
      <p:ext uri="{BB962C8B-B14F-4D97-AF65-F5344CB8AC3E}">
        <p14:creationId xmlns:p14="http://schemas.microsoft.com/office/powerpoint/2010/main" val="4970080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AE9534D-05B7-1F2B-9159-072B3A1B1FCE}"/>
              </a:ext>
            </a:extLst>
          </p:cNvPr>
          <p:cNvSpPr>
            <a:spLocks noGrp="1"/>
          </p:cNvSpPr>
          <p:nvPr>
            <p:ph idx="1"/>
          </p:nvPr>
        </p:nvSpPr>
        <p:spPr/>
        <p:txBody>
          <a:bodyPr>
            <a:normAutofit lnSpcReduction="10000"/>
          </a:bodyPr>
          <a:lstStyle/>
          <a:p>
            <a:r>
              <a:rPr lang="en-US" dirty="0"/>
              <a:t>Conform to reissued CF ACC Amendment </a:t>
            </a:r>
          </a:p>
          <a:p>
            <a:r>
              <a:rPr lang="en-US" dirty="0"/>
              <a:t>Reflect change in plans during the obligation and expenditure phases</a:t>
            </a:r>
          </a:p>
          <a:p>
            <a:r>
              <a:rPr lang="en-US" dirty="0"/>
              <a:t>Preparation of the Performance and Evaluation Report (P&amp;E Report)  </a:t>
            </a:r>
          </a:p>
          <a:p>
            <a:r>
              <a:rPr lang="en-US" dirty="0"/>
              <a:t>At Closeout</a:t>
            </a:r>
          </a:p>
          <a:p>
            <a:r>
              <a:rPr lang="en-US" dirty="0"/>
              <a:t>Comply with HUD requirements from a program assessment, official audit review, or similar review</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REVISIONS</a:t>
            </a:r>
          </a:p>
        </p:txBody>
      </p:sp>
    </p:spTree>
    <p:extLst>
      <p:ext uri="{BB962C8B-B14F-4D97-AF65-F5344CB8AC3E}">
        <p14:creationId xmlns:p14="http://schemas.microsoft.com/office/powerpoint/2010/main" val="27761122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9934125-0720-5039-E71E-9CC1E9EE17C1}"/>
              </a:ext>
            </a:extLst>
          </p:cNvPr>
          <p:cNvSpPr>
            <a:spLocks noGrp="1"/>
          </p:cNvSpPr>
          <p:nvPr>
            <p:ph idx="1"/>
          </p:nvPr>
        </p:nvSpPr>
        <p:spPr/>
        <p:txBody>
          <a:bodyPr>
            <a:normAutofit fontScale="92500"/>
          </a:bodyPr>
          <a:lstStyle/>
          <a:p>
            <a:r>
              <a:rPr lang="en-US" dirty="0"/>
              <a:t>All budget revisions are submitted to HUD – some for organization, some for approval</a:t>
            </a:r>
          </a:p>
          <a:p>
            <a:r>
              <a:rPr lang="en-US" dirty="0"/>
              <a:t>Only significant amendment budget revisions require HUD approval</a:t>
            </a:r>
          </a:p>
          <a:p>
            <a:r>
              <a:rPr lang="en-US" dirty="0"/>
              <a:t>Must amend the budget any time work items change or amounts in the existing budget change before expending funds</a:t>
            </a:r>
          </a:p>
          <a:p>
            <a:r>
              <a:rPr lang="en-US" dirty="0"/>
              <a:t>A copy of an amended 5-Year Action Plan must be submitted  before the PHA undertakes any related contract obligations or expenditures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 CFP </a:t>
            </a:r>
            <a:br>
              <a:rPr lang="en-US" dirty="0"/>
            </a:br>
            <a:r>
              <a:rPr lang="en-US" dirty="0"/>
              <a:t>BUDGET REVISIONS</a:t>
            </a:r>
          </a:p>
        </p:txBody>
      </p:sp>
    </p:spTree>
    <p:extLst>
      <p:ext uri="{BB962C8B-B14F-4D97-AF65-F5344CB8AC3E}">
        <p14:creationId xmlns:p14="http://schemas.microsoft.com/office/powerpoint/2010/main" val="1668533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75E8AFA-1C84-35A4-8837-30AFDDEE88D1}"/>
              </a:ext>
            </a:extLst>
          </p:cNvPr>
          <p:cNvSpPr>
            <a:spLocks noGrp="1"/>
          </p:cNvSpPr>
          <p:nvPr>
            <p:ph idx="1"/>
          </p:nvPr>
        </p:nvSpPr>
        <p:spPr/>
        <p:txBody>
          <a:bodyPr>
            <a:normAutofit/>
          </a:bodyPr>
          <a:lstStyle/>
          <a:p>
            <a:r>
              <a:rPr lang="en-US" dirty="0"/>
              <a:t>Submitted as a separate written statement for HUD to review and approve</a:t>
            </a:r>
          </a:p>
          <a:p>
            <a:r>
              <a:rPr lang="en-US" dirty="0"/>
              <a:t>Whole process applies</a:t>
            </a:r>
          </a:p>
          <a:p>
            <a:pPr lvl="1"/>
            <a:r>
              <a:rPr lang="en-US" dirty="0"/>
              <a:t>Posting</a:t>
            </a:r>
          </a:p>
          <a:p>
            <a:pPr lvl="1"/>
            <a:r>
              <a:rPr lang="en-US" dirty="0"/>
              <a:t>RAB</a:t>
            </a:r>
          </a:p>
          <a:p>
            <a:pPr lvl="1"/>
            <a:r>
              <a:rPr lang="en-US" dirty="0"/>
              <a:t>Board resolution</a:t>
            </a:r>
          </a:p>
          <a:p>
            <a:pPr lvl="1"/>
            <a:r>
              <a:rPr lang="en-US" dirty="0"/>
              <a:t>HUD approval</a:t>
            </a:r>
          </a:p>
          <a:p>
            <a:r>
              <a:rPr lang="en-US" dirty="0"/>
              <a:t>Can’t spend the money until approved through process</a:t>
            </a:r>
          </a:p>
        </p:txBody>
      </p:sp>
      <p:sp>
        <p:nvSpPr>
          <p:cNvPr id="4" name="Title 3">
            <a:extLst>
              <a:ext uri="{FF2B5EF4-FFF2-40B4-BE49-F238E27FC236}">
                <a16:creationId xmlns:a16="http://schemas.microsoft.com/office/drawing/2014/main" id="{340FEBD3-4859-208A-225E-F0BE34EB37FD}"/>
              </a:ext>
            </a:extLst>
          </p:cNvPr>
          <p:cNvSpPr>
            <a:spLocks noGrp="1"/>
          </p:cNvSpPr>
          <p:nvPr>
            <p:ph type="title"/>
          </p:nvPr>
        </p:nvSpPr>
        <p:spPr/>
        <p:txBody>
          <a:bodyPr/>
          <a:lstStyle/>
          <a:p>
            <a:r>
              <a:rPr lang="en-US" dirty="0"/>
              <a:t>SIGNIFICANT AMENDMENTS</a:t>
            </a:r>
          </a:p>
        </p:txBody>
      </p:sp>
    </p:spTree>
    <p:extLst>
      <p:ext uri="{BB962C8B-B14F-4D97-AF65-F5344CB8AC3E}">
        <p14:creationId xmlns:p14="http://schemas.microsoft.com/office/powerpoint/2010/main" val="377804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FF88375-6CF0-7AAB-81BD-3B5199489B2D}"/>
              </a:ext>
            </a:extLst>
          </p:cNvPr>
          <p:cNvSpPr>
            <a:spLocks noGrp="1"/>
          </p:cNvSpPr>
          <p:nvPr>
            <p:ph idx="1"/>
          </p:nvPr>
        </p:nvSpPr>
        <p:spPr>
          <a:xfrm>
            <a:off x="5444836" y="734291"/>
            <a:ext cx="6068291" cy="4646602"/>
          </a:xfrm>
        </p:spPr>
        <p:txBody>
          <a:bodyPr>
            <a:normAutofit lnSpcReduction="10000"/>
          </a:bodyPr>
          <a:lstStyle/>
          <a:p>
            <a:pPr>
              <a:spcBef>
                <a:spcPts val="600"/>
              </a:spcBef>
              <a:spcAft>
                <a:spcPts val="600"/>
              </a:spcAft>
            </a:pPr>
            <a:r>
              <a:rPr lang="en-US" dirty="0"/>
              <a:t>Engaged in outreach</a:t>
            </a:r>
          </a:p>
          <a:p>
            <a:pPr>
              <a:spcBef>
                <a:spcPts val="600"/>
              </a:spcBef>
              <a:spcAft>
                <a:spcPts val="600"/>
              </a:spcAft>
            </a:pPr>
            <a:r>
              <a:rPr lang="en-US" dirty="0"/>
              <a:t>Provided training</a:t>
            </a:r>
          </a:p>
          <a:p>
            <a:pPr>
              <a:spcBef>
                <a:spcPts val="600"/>
              </a:spcBef>
              <a:spcAft>
                <a:spcPts val="600"/>
              </a:spcAft>
            </a:pPr>
            <a:r>
              <a:rPr lang="en-US" dirty="0"/>
              <a:t>Provided technical assistance</a:t>
            </a:r>
          </a:p>
          <a:p>
            <a:pPr>
              <a:spcBef>
                <a:spcPts val="600"/>
              </a:spcBef>
              <a:spcAft>
                <a:spcPts val="600"/>
              </a:spcAft>
            </a:pPr>
            <a:r>
              <a:rPr lang="en-US" dirty="0"/>
              <a:t>Job fairs</a:t>
            </a:r>
          </a:p>
          <a:p>
            <a:pPr>
              <a:spcBef>
                <a:spcPts val="600"/>
              </a:spcBef>
              <a:spcAft>
                <a:spcPts val="600"/>
              </a:spcAft>
            </a:pPr>
            <a:r>
              <a:rPr lang="en-US" dirty="0"/>
              <a:t>Work readiness</a:t>
            </a:r>
          </a:p>
          <a:p>
            <a:pPr>
              <a:spcBef>
                <a:spcPts val="600"/>
              </a:spcBef>
              <a:spcAft>
                <a:spcPts val="600"/>
              </a:spcAft>
            </a:pPr>
            <a:r>
              <a:rPr lang="en-US" dirty="0"/>
              <a:t>College assistance</a:t>
            </a:r>
          </a:p>
          <a:p>
            <a:pPr>
              <a:spcBef>
                <a:spcPts val="600"/>
              </a:spcBef>
              <a:spcAft>
                <a:spcPts val="600"/>
              </a:spcAft>
            </a:pPr>
            <a:r>
              <a:rPr lang="en-US" dirty="0"/>
              <a:t>Financial literacy</a:t>
            </a:r>
          </a:p>
          <a:p>
            <a:pPr>
              <a:spcBef>
                <a:spcPts val="600"/>
              </a:spcBef>
              <a:spcAft>
                <a:spcPts val="600"/>
              </a:spcAft>
            </a:pPr>
            <a:r>
              <a:rPr lang="en-US" dirty="0"/>
              <a:t>Assist S3 business concerns</a:t>
            </a:r>
          </a:p>
          <a:p>
            <a:pPr>
              <a:spcBef>
                <a:spcPts val="600"/>
              </a:spcBef>
              <a:spcAft>
                <a:spcPts val="600"/>
              </a:spcAft>
            </a:pPr>
            <a:r>
              <a:rPr lang="en-US" dirty="0"/>
              <a:t>All other efforts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REPORTING GOALS</a:t>
            </a:r>
          </a:p>
        </p:txBody>
      </p:sp>
      <p:sp>
        <p:nvSpPr>
          <p:cNvPr id="9" name="TextBox 8">
            <a:extLst>
              <a:ext uri="{FF2B5EF4-FFF2-40B4-BE49-F238E27FC236}">
                <a16:creationId xmlns:a16="http://schemas.microsoft.com/office/drawing/2014/main" id="{855B3D0D-D2E0-7548-6BF4-F7BBBF71B51C}"/>
              </a:ext>
            </a:extLst>
          </p:cNvPr>
          <p:cNvSpPr txBox="1"/>
          <p:nvPr/>
        </p:nvSpPr>
        <p:spPr>
          <a:xfrm>
            <a:off x="5354514" y="5380893"/>
            <a:ext cx="62489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latin typeface="Segoe UI" panose="020B0502040204020203" pitchFamily="34" charset="0"/>
                <a:cs typeface="Segoe UI" panose="020B0502040204020203" pitchFamily="34" charset="0"/>
              </a:rPr>
              <a:t>If reporting indicates that the Agency has not met the Section 3 benchmarks, the agency must report on the qualitative nature of its activities and those its contractors and subcontractors pursued</a:t>
            </a:r>
          </a:p>
        </p:txBody>
      </p:sp>
    </p:spTree>
    <p:extLst>
      <p:ext uri="{BB962C8B-B14F-4D97-AF65-F5344CB8AC3E}">
        <p14:creationId xmlns:p14="http://schemas.microsoft.com/office/powerpoint/2010/main" val="353361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4907974-2C2F-CC2A-5363-56A7158C1FA5}"/>
              </a:ext>
            </a:extLst>
          </p:cNvPr>
          <p:cNvSpPr>
            <a:spLocks noGrp="1"/>
          </p:cNvSpPr>
          <p:nvPr>
            <p:ph idx="1"/>
          </p:nvPr>
        </p:nvSpPr>
        <p:spPr/>
        <p:txBody>
          <a:bodyPr/>
          <a:lstStyle/>
          <a:p>
            <a:r>
              <a:rPr lang="en-US" dirty="0"/>
              <a:t>Criteria established by the PHA</a:t>
            </a:r>
          </a:p>
          <a:p>
            <a:r>
              <a:rPr lang="en-US" dirty="0"/>
              <a:t>Demolition/Disposition</a:t>
            </a:r>
          </a:p>
          <a:p>
            <a:r>
              <a:rPr lang="en-US" dirty="0"/>
              <a:t>Conversion to RAD</a:t>
            </a:r>
          </a:p>
          <a:p>
            <a:r>
              <a:rPr lang="en-US" dirty="0"/>
              <a:t>Homeownership</a:t>
            </a:r>
          </a:p>
          <a:p>
            <a:r>
              <a:rPr lang="en-US" dirty="0"/>
              <a:t>Capital Fund Financing</a:t>
            </a:r>
          </a:p>
          <a:p>
            <a:r>
              <a:rPr lang="en-US" dirty="0"/>
              <a:t>Development</a:t>
            </a:r>
          </a:p>
          <a:p>
            <a:r>
              <a:rPr lang="en-US" dirty="0"/>
              <a:t>Mixed-Finance</a:t>
            </a:r>
          </a:p>
        </p:txBody>
      </p:sp>
      <p:sp>
        <p:nvSpPr>
          <p:cNvPr id="4" name="Title 3">
            <a:extLst>
              <a:ext uri="{FF2B5EF4-FFF2-40B4-BE49-F238E27FC236}">
                <a16:creationId xmlns:a16="http://schemas.microsoft.com/office/drawing/2014/main" id="{10668227-D3A3-4635-D8D1-8FDA8751613F}"/>
              </a:ext>
            </a:extLst>
          </p:cNvPr>
          <p:cNvSpPr>
            <a:spLocks noGrp="1"/>
          </p:cNvSpPr>
          <p:nvPr>
            <p:ph type="title"/>
          </p:nvPr>
        </p:nvSpPr>
        <p:spPr/>
        <p:txBody>
          <a:bodyPr/>
          <a:lstStyle/>
          <a:p>
            <a:r>
              <a:rPr lang="en-US" dirty="0"/>
              <a:t>SIGNIFICANT AMENDMENTS</a:t>
            </a:r>
          </a:p>
        </p:txBody>
      </p:sp>
    </p:spTree>
    <p:extLst>
      <p:ext uri="{BB962C8B-B14F-4D97-AF65-F5344CB8AC3E}">
        <p14:creationId xmlns:p14="http://schemas.microsoft.com/office/powerpoint/2010/main" val="2072817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66B6C0E-9D05-4CFD-7D82-79580814A16E}"/>
              </a:ext>
            </a:extLst>
          </p:cNvPr>
          <p:cNvSpPr>
            <a:spLocks noGrp="1"/>
          </p:cNvSpPr>
          <p:nvPr>
            <p:ph idx="1"/>
          </p:nvPr>
        </p:nvSpPr>
        <p:spPr/>
        <p:txBody>
          <a:bodyPr/>
          <a:lstStyle/>
          <a:p>
            <a:r>
              <a:rPr lang="en-US" dirty="0"/>
              <a:t>Fungibility allows PHAs to substitute work items, without prior HUD approval, between any of the years within the PHA’s latest approved 5-Year Action Plan</a:t>
            </a:r>
          </a:p>
          <a:p>
            <a:r>
              <a:rPr lang="en-US" dirty="0"/>
              <a:t>The PHA should submit a revised 5-Year Action Plan to reflect the items moved through fungibility</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PROGRAM PLAN REVISIONS: FUNGIBILITY</a:t>
            </a:r>
          </a:p>
        </p:txBody>
      </p:sp>
    </p:spTree>
    <p:extLst>
      <p:ext uri="{BB962C8B-B14F-4D97-AF65-F5344CB8AC3E}">
        <p14:creationId xmlns:p14="http://schemas.microsoft.com/office/powerpoint/2010/main" val="39213054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4C2339-6C3E-88D1-D030-1493F5EA51CC}"/>
              </a:ext>
            </a:extLst>
          </p:cNvPr>
          <p:cNvSpPr>
            <a:spLocks noGrp="1"/>
          </p:cNvSpPr>
          <p:nvPr>
            <p:ph idx="1"/>
          </p:nvPr>
        </p:nvSpPr>
        <p:spPr/>
        <p:txBody>
          <a:bodyPr>
            <a:normAutofit lnSpcReduction="10000"/>
          </a:bodyPr>
          <a:lstStyle/>
          <a:p>
            <a:r>
              <a:rPr lang="en-US" dirty="0"/>
              <a:t>Included in the Environmental Review</a:t>
            </a:r>
          </a:p>
          <a:p>
            <a:r>
              <a:rPr lang="en-US" dirty="0"/>
              <a:t>PHA prepares/submits a budget revision prior to implementation</a:t>
            </a:r>
          </a:p>
          <a:p>
            <a:r>
              <a:rPr lang="en-US" dirty="0"/>
              <a:t>Work Item must be in a BLI that appears in both years’ 5-Year Action Plan budgets</a:t>
            </a:r>
          </a:p>
          <a:p>
            <a:r>
              <a:rPr lang="en-US" dirty="0"/>
              <a:t>Work Items to be moved OED meets the timeframe of the grant to which they are to be moved</a:t>
            </a:r>
          </a:p>
          <a:p>
            <a:r>
              <a:rPr lang="en-US" dirty="0"/>
              <a:t>Capital Fund Program grant is open </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PROGRAM PLAN REVISIONS: FUNGIBILITY</a:t>
            </a:r>
          </a:p>
        </p:txBody>
      </p:sp>
    </p:spTree>
    <p:extLst>
      <p:ext uri="{BB962C8B-B14F-4D97-AF65-F5344CB8AC3E}">
        <p14:creationId xmlns:p14="http://schemas.microsoft.com/office/powerpoint/2010/main" val="33549836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31242B7-4582-611A-997E-30CA30768E74}"/>
              </a:ext>
            </a:extLst>
          </p:cNvPr>
          <p:cNvSpPr>
            <a:spLocks noGrp="1"/>
          </p:cNvSpPr>
          <p:nvPr>
            <p:ph idx="1"/>
          </p:nvPr>
        </p:nvSpPr>
        <p:spPr/>
        <p:txBody>
          <a:bodyPr>
            <a:normAutofit lnSpcReduction="10000"/>
          </a:bodyPr>
          <a:lstStyle/>
          <a:p>
            <a:r>
              <a:rPr lang="en-US" dirty="0"/>
              <a:t>PHA submits to Field Office within 120 days of final expenditure</a:t>
            </a:r>
          </a:p>
          <a:p>
            <a:r>
              <a:rPr lang="en-US" dirty="0"/>
              <a:t>Actual Modernization Cost Certificate (AMCC) (form HUD-53001)</a:t>
            </a:r>
          </a:p>
          <a:p>
            <a:r>
              <a:rPr lang="en-US" dirty="0"/>
              <a:t>Final Performance &amp; Evaluation Report  (form HUD-50075.1)</a:t>
            </a:r>
          </a:p>
          <a:p>
            <a:r>
              <a:rPr lang="en-US" dirty="0"/>
              <a:t>Actual Development Cost Certificate (ADCC) (form HUD-52427) Annual Audit, if applicable</a:t>
            </a:r>
          </a:p>
          <a:p>
            <a:r>
              <a:rPr lang="en-US" dirty="0"/>
              <a:t>Final Development Cost Budget/Cost Statement (form HUD-52484)</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CLOSEOUT</a:t>
            </a:r>
          </a:p>
        </p:txBody>
      </p:sp>
    </p:spTree>
    <p:extLst>
      <p:ext uri="{BB962C8B-B14F-4D97-AF65-F5344CB8AC3E}">
        <p14:creationId xmlns:p14="http://schemas.microsoft.com/office/powerpoint/2010/main" val="42469363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ABD306-4697-6FE1-A93C-EE09DE54F3AD}"/>
              </a:ext>
            </a:extLst>
          </p:cNvPr>
          <p:cNvSpPr>
            <a:spLocks noGrp="1"/>
          </p:cNvSpPr>
          <p:nvPr>
            <p:ph idx="1"/>
          </p:nvPr>
        </p:nvSpPr>
        <p:spPr/>
        <p:txBody>
          <a:bodyPr/>
          <a:lstStyle/>
          <a:p>
            <a:r>
              <a:rPr lang="en-US" dirty="0"/>
              <a:t>ACC Amendment</a:t>
            </a:r>
          </a:p>
          <a:p>
            <a:r>
              <a:rPr lang="en-US" dirty="0"/>
              <a:t>Environmental Assessment</a:t>
            </a:r>
          </a:p>
          <a:p>
            <a:r>
              <a:rPr lang="en-US" dirty="0"/>
              <a:t>Final Signed AMCC or ADCC </a:t>
            </a:r>
          </a:p>
          <a:p>
            <a:r>
              <a:rPr lang="en-US" dirty="0"/>
              <a:t>Closeout Letter</a:t>
            </a:r>
          </a:p>
          <a:p>
            <a:r>
              <a:rPr lang="en-US" dirty="0"/>
              <a:t>5-Year Action Plan Budget</a:t>
            </a:r>
          </a:p>
          <a:p>
            <a:r>
              <a:rPr lang="en-US" dirty="0"/>
              <a:t>Any other significant documentation such as that related to recapture or detailing issues with grant misuse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CAPITAL FUND CLOSEOUT DOCUMENTATION</a:t>
            </a:r>
          </a:p>
        </p:txBody>
      </p:sp>
    </p:spTree>
    <p:extLst>
      <p:ext uri="{BB962C8B-B14F-4D97-AF65-F5344CB8AC3E}">
        <p14:creationId xmlns:p14="http://schemas.microsoft.com/office/powerpoint/2010/main" val="6113486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9384865-0221-24B0-698B-FFE2C1A4AB67}"/>
              </a:ext>
            </a:extLst>
          </p:cNvPr>
          <p:cNvSpPr>
            <a:spLocks noGrp="1"/>
          </p:cNvSpPr>
          <p:nvPr>
            <p:ph idx="1"/>
          </p:nvPr>
        </p:nvSpPr>
        <p:spPr/>
        <p:txBody>
          <a:bodyPr/>
          <a:lstStyle/>
          <a:p>
            <a:r>
              <a:rPr lang="en-US" dirty="0"/>
              <a:t>Demo/Dispo Transitional Funding (DDTF)</a:t>
            </a:r>
          </a:p>
          <a:p>
            <a:r>
              <a:rPr lang="en-US" dirty="0"/>
              <a:t>Emergency Safety and Security Grant (ESSG)</a:t>
            </a:r>
          </a:p>
          <a:p>
            <a:r>
              <a:rPr lang="en-US" dirty="0"/>
              <a:t>Emergency</a:t>
            </a:r>
          </a:p>
          <a:p>
            <a:r>
              <a:rPr lang="en-US" dirty="0"/>
              <a:t>Non-Presidentially Declared Natural Disaster</a:t>
            </a:r>
          </a:p>
          <a:p>
            <a:r>
              <a:rPr lang="en-US" dirty="0"/>
              <a:t>Lead Reduction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 CFP </a:t>
            </a:r>
            <a:br>
              <a:rPr lang="en-US" dirty="0"/>
            </a:br>
            <a:r>
              <a:rPr lang="en-US" dirty="0"/>
              <a:t>OTHER GRANTS</a:t>
            </a:r>
          </a:p>
        </p:txBody>
      </p:sp>
    </p:spTree>
    <p:extLst>
      <p:ext uri="{BB962C8B-B14F-4D97-AF65-F5344CB8AC3E}">
        <p14:creationId xmlns:p14="http://schemas.microsoft.com/office/powerpoint/2010/main" val="39555037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1606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DF91A5-0FEF-4F10-B601-0B71AE23254C}"/>
              </a:ext>
            </a:extLst>
          </p:cNvPr>
          <p:cNvSpPr txBox="1"/>
          <p:nvPr/>
        </p:nvSpPr>
        <p:spPr>
          <a:xfrm>
            <a:off x="1147762" y="759038"/>
            <a:ext cx="9896475" cy="5586145"/>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PEOPLE WILL FORGET WHAT YOU SAID, PEOPLE WILL FORGET WHAT YOU DID, BUT PEOPLE WILL NEVER FORGET HOW YOU MADE THEM FEEL.</a:t>
            </a:r>
          </a:p>
          <a:p>
            <a:pPr algn="ctr"/>
            <a:endParaRPr lang="en-US" sz="5400" b="1" dirty="0">
              <a:solidFill>
                <a:schemeClr val="bg1"/>
              </a:solidFill>
              <a:latin typeface="Segoe UI" panose="020B0502040204020203" pitchFamily="34" charset="0"/>
              <a:cs typeface="Segoe UI" panose="020B0502040204020203" pitchFamily="34" charset="0"/>
            </a:endParaRPr>
          </a:p>
          <a:p>
            <a:pPr algn="r">
              <a:spcBef>
                <a:spcPts val="600"/>
              </a:spcBef>
            </a:pPr>
            <a:r>
              <a:rPr lang="en-US" sz="2800" dirty="0">
                <a:solidFill>
                  <a:schemeClr val="bg1"/>
                </a:solidFill>
                <a:latin typeface="Segoe UI" panose="020B0502040204020203" pitchFamily="34" charset="0"/>
                <a:cs typeface="Segoe UI" panose="020B0502040204020203" pitchFamily="34" charset="0"/>
              </a:rPr>
              <a:t>-Maya Angelou</a:t>
            </a:r>
          </a:p>
        </p:txBody>
      </p:sp>
    </p:spTree>
    <p:extLst>
      <p:ext uri="{BB962C8B-B14F-4D97-AF65-F5344CB8AC3E}">
        <p14:creationId xmlns:p14="http://schemas.microsoft.com/office/powerpoint/2010/main" val="31773030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A9B53-7C73-4CBE-BECE-147BE2C6D341}"/>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A9114EBC-D29F-4385-87A1-C13FE1CC4A20}"/>
              </a:ext>
            </a:extLst>
          </p:cNvPr>
          <p:cNvSpPr/>
          <p:nvPr/>
        </p:nvSpPr>
        <p:spPr>
          <a:xfrm>
            <a:off x="0" y="-1"/>
            <a:ext cx="12192000" cy="6858000"/>
          </a:xfrm>
          <a:prstGeom prst="rect">
            <a:avLst/>
          </a:prstGeom>
          <a:solidFill>
            <a:schemeClr val="accent3">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chemeClr val="bg1"/>
                </a:solidFill>
                <a:latin typeface="Segoe UI" panose="020B0502040204020203" pitchFamily="34" charset="0"/>
                <a:cs typeface="Segoe UI" panose="020B0502040204020203" pitchFamily="34" charset="0"/>
              </a:rPr>
              <a:t>ASSESS</a:t>
            </a:r>
          </a:p>
        </p:txBody>
      </p:sp>
    </p:spTree>
    <p:extLst>
      <p:ext uri="{BB962C8B-B14F-4D97-AF65-F5344CB8AC3E}">
        <p14:creationId xmlns:p14="http://schemas.microsoft.com/office/powerpoint/2010/main" val="30140673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54F3E-7773-4443-87D3-C462382464FE}"/>
              </a:ext>
            </a:extLst>
          </p:cNvPr>
          <p:cNvSpPr txBox="1"/>
          <p:nvPr/>
        </p:nvSpPr>
        <p:spPr>
          <a:xfrm>
            <a:off x="1147762" y="489734"/>
            <a:ext cx="9896475" cy="5878532"/>
          </a:xfrm>
          <a:prstGeom prst="rect">
            <a:avLst/>
          </a:prstGeom>
          <a:noFill/>
        </p:spPr>
        <p:txBody>
          <a:bodyPr wrap="square" rtlCol="0">
            <a:spAutoFit/>
          </a:bodyPr>
          <a:lstStyle/>
          <a:p>
            <a:pPr algn="ctr"/>
            <a:r>
              <a:rPr lang="en-US" sz="4800" b="1" dirty="0">
                <a:solidFill>
                  <a:schemeClr val="bg1"/>
                </a:solidFill>
                <a:latin typeface="Segoe UI" panose="020B0502040204020203" pitchFamily="34" charset="0"/>
                <a:cs typeface="Segoe UI" panose="020B0502040204020203" pitchFamily="34" charset="0"/>
              </a:rPr>
              <a:t>HUD APPROPRIATED NEARLY </a:t>
            </a:r>
          </a:p>
          <a:p>
            <a:pPr algn="ctr"/>
            <a:r>
              <a:rPr lang="en-US" sz="8800" b="1" dirty="0">
                <a:solidFill>
                  <a:schemeClr val="bg1"/>
                </a:solidFill>
                <a:latin typeface="Segoe UI" panose="020B0502040204020203" pitchFamily="34" charset="0"/>
                <a:cs typeface="Segoe UI" panose="020B0502040204020203" pitchFamily="34" charset="0"/>
              </a:rPr>
              <a:t>$60 BILLION </a:t>
            </a:r>
          </a:p>
          <a:p>
            <a:pPr algn="ctr"/>
            <a:r>
              <a:rPr lang="en-US" sz="4800" b="1" dirty="0">
                <a:solidFill>
                  <a:schemeClr val="bg1"/>
                </a:solidFill>
                <a:latin typeface="Segoe UI" panose="020B0502040204020203" pitchFamily="34" charset="0"/>
                <a:cs typeface="Segoe UI" panose="020B0502040204020203" pitchFamily="34" charset="0"/>
              </a:rPr>
              <a:t>TO THE PUBLIC HOUSING, VOUCHER, AND MULTIFAMILY HOUSING PROGRAMS IN 2023. YOU BETTER BELIEVE THEY’RE KEEPING AN EYE ON IT. </a:t>
            </a:r>
          </a:p>
        </p:txBody>
      </p:sp>
    </p:spTree>
    <p:extLst>
      <p:ext uri="{BB962C8B-B14F-4D97-AF65-F5344CB8AC3E}">
        <p14:creationId xmlns:p14="http://schemas.microsoft.com/office/powerpoint/2010/main" val="25566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EE275C-1D84-4991-8062-1195700CF081}"/>
              </a:ext>
            </a:extLst>
          </p:cNvPr>
          <p:cNvSpPr txBox="1"/>
          <p:nvPr/>
        </p:nvSpPr>
        <p:spPr>
          <a:xfrm>
            <a:off x="942038" y="797510"/>
            <a:ext cx="10307923" cy="5509200"/>
          </a:xfrm>
          <a:prstGeom prst="rect">
            <a:avLst/>
          </a:prstGeom>
          <a:noFill/>
        </p:spPr>
        <p:txBody>
          <a:bodyPr wrap="square" rtlCol="0">
            <a:spAutoFit/>
          </a:bodyPr>
          <a:lstStyle/>
          <a:p>
            <a:pPr algn="ctr"/>
            <a:r>
              <a:rPr lang="en-US" sz="4400" b="1" dirty="0">
                <a:solidFill>
                  <a:schemeClr val="bg1"/>
                </a:solidFill>
                <a:latin typeface="Segoe UI" panose="020B0502040204020203" pitchFamily="34" charset="0"/>
                <a:cs typeface="Segoe UI" panose="020B0502040204020203" pitchFamily="34" charset="0"/>
              </a:rPr>
              <a:t>HUD HAS FOUND THAT HIRING A SECTION 3 COORDINATOR OR ASSIGNING ONE INDIVIDUAL THE RESPONSIBILITY OF COORDINATING ALL SECTION 3 RELATED ACTIVITIES IS INSTRUMENTAL IN REACHING SECTION 3’S EMPLOYMENT AND CONTRACTING GOALS</a:t>
            </a:r>
          </a:p>
        </p:txBody>
      </p:sp>
    </p:spTree>
    <p:extLst>
      <p:ext uri="{BB962C8B-B14F-4D97-AF65-F5344CB8AC3E}">
        <p14:creationId xmlns:p14="http://schemas.microsoft.com/office/powerpoint/2010/main" val="34287117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54F3E-7773-4443-87D3-C462382464FE}"/>
              </a:ext>
            </a:extLst>
          </p:cNvPr>
          <p:cNvSpPr txBox="1"/>
          <p:nvPr/>
        </p:nvSpPr>
        <p:spPr>
          <a:xfrm>
            <a:off x="1147762" y="843677"/>
            <a:ext cx="9896475" cy="5170646"/>
          </a:xfrm>
          <a:prstGeom prst="rect">
            <a:avLst/>
          </a:prstGeom>
          <a:noFill/>
        </p:spPr>
        <p:txBody>
          <a:bodyPr wrap="square" rtlCol="0">
            <a:spAutoFit/>
          </a:bodyPr>
          <a:lstStyle/>
          <a:p>
            <a:pPr algn="ctr"/>
            <a:r>
              <a:rPr lang="en-US" sz="6600" b="1" dirty="0">
                <a:solidFill>
                  <a:schemeClr val="bg1"/>
                </a:solidFill>
                <a:latin typeface="Segoe UI" panose="020B0502040204020203" pitchFamily="34" charset="0"/>
                <a:cs typeface="Segoe UI" panose="020B0502040204020203" pitchFamily="34" charset="0"/>
              </a:rPr>
              <a:t>THIS SECTION WILL GIVE YOU THE ANSWERS TO THE TEST, BEFORE YOU TAKE THE TEST…</a:t>
            </a:r>
          </a:p>
        </p:txBody>
      </p:sp>
    </p:spTree>
    <p:extLst>
      <p:ext uri="{BB962C8B-B14F-4D97-AF65-F5344CB8AC3E}">
        <p14:creationId xmlns:p14="http://schemas.microsoft.com/office/powerpoint/2010/main" val="37146109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5A50-C5C6-45FA-8FC2-F048864F70E0}"/>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HUD ASSESSMENT PROGRAMS</a:t>
            </a:r>
          </a:p>
        </p:txBody>
      </p:sp>
      <p:grpSp>
        <p:nvGrpSpPr>
          <p:cNvPr id="19" name="Group 18">
            <a:extLst>
              <a:ext uri="{FF2B5EF4-FFF2-40B4-BE49-F238E27FC236}">
                <a16:creationId xmlns:a16="http://schemas.microsoft.com/office/drawing/2014/main" id="{1904223B-4818-4537-AD1B-394074FB5822}"/>
              </a:ext>
            </a:extLst>
          </p:cNvPr>
          <p:cNvGrpSpPr/>
          <p:nvPr/>
        </p:nvGrpSpPr>
        <p:grpSpPr>
          <a:xfrm>
            <a:off x="838201" y="1853371"/>
            <a:ext cx="3231146" cy="4834497"/>
            <a:chOff x="654269" y="1440180"/>
            <a:chExt cx="2262352" cy="4834497"/>
          </a:xfrm>
        </p:grpSpPr>
        <p:sp>
          <p:nvSpPr>
            <p:cNvPr id="4" name="Rectangle: Rounded Corners 3">
              <a:extLst>
                <a:ext uri="{FF2B5EF4-FFF2-40B4-BE49-F238E27FC236}">
                  <a16:creationId xmlns:a16="http://schemas.microsoft.com/office/drawing/2014/main" id="{4846C0EC-4982-4B32-A441-1C39EA347BE5}"/>
                </a:ext>
              </a:extLst>
            </p:cNvPr>
            <p:cNvSpPr/>
            <p:nvPr/>
          </p:nvSpPr>
          <p:spPr>
            <a:xfrm>
              <a:off x="654269" y="1440180"/>
              <a:ext cx="2262352" cy="397764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3600" b="1" dirty="0">
                  <a:latin typeface="Segoe UI" panose="020B0502040204020203" pitchFamily="34" charset="0"/>
                  <a:cs typeface="Segoe UI" panose="020B0502040204020203" pitchFamily="34" charset="0"/>
                </a:rPr>
                <a:t>PUBLIC HOUSING</a:t>
              </a:r>
            </a:p>
          </p:txBody>
        </p:sp>
        <p:sp>
          <p:nvSpPr>
            <p:cNvPr id="12" name="TextBox 11">
              <a:extLst>
                <a:ext uri="{FF2B5EF4-FFF2-40B4-BE49-F238E27FC236}">
                  <a16:creationId xmlns:a16="http://schemas.microsoft.com/office/drawing/2014/main" id="{122888F5-1081-4CE7-9F6A-B2B73E001BDB}"/>
                </a:ext>
              </a:extLst>
            </p:cNvPr>
            <p:cNvSpPr txBox="1"/>
            <p:nvPr/>
          </p:nvSpPr>
          <p:spPr>
            <a:xfrm>
              <a:off x="654269" y="5612525"/>
              <a:ext cx="2262352" cy="662152"/>
            </a:xfrm>
            <a:prstGeom prst="rect">
              <a:avLst/>
            </a:prstGeom>
            <a:noFill/>
          </p:spPr>
          <p:txBody>
            <a:bodyPr wrap="square" rtlCol="0" anchor="ctr">
              <a:noAutofit/>
            </a:bodyPr>
            <a:lstStyle/>
            <a:p>
              <a:pPr algn="ctr"/>
              <a:r>
                <a:rPr lang="en-US" sz="3600" b="1" dirty="0">
                  <a:solidFill>
                    <a:schemeClr val="tx1">
                      <a:lumMod val="85000"/>
                      <a:lumOff val="15000"/>
                    </a:schemeClr>
                  </a:solidFill>
                  <a:latin typeface="Segoe UI" panose="020B0502040204020203" pitchFamily="34" charset="0"/>
                  <a:cs typeface="Segoe UI" panose="020B0502040204020203" pitchFamily="34" charset="0"/>
                </a:rPr>
                <a:t>PHAS</a:t>
              </a:r>
            </a:p>
          </p:txBody>
        </p:sp>
      </p:grpSp>
      <p:grpSp>
        <p:nvGrpSpPr>
          <p:cNvPr id="20" name="Group 19">
            <a:extLst>
              <a:ext uri="{FF2B5EF4-FFF2-40B4-BE49-F238E27FC236}">
                <a16:creationId xmlns:a16="http://schemas.microsoft.com/office/drawing/2014/main" id="{D028DFB9-DB11-4D18-B666-6A1469D35513}"/>
              </a:ext>
            </a:extLst>
          </p:cNvPr>
          <p:cNvGrpSpPr/>
          <p:nvPr/>
        </p:nvGrpSpPr>
        <p:grpSpPr>
          <a:xfrm>
            <a:off x="4480427" y="1853104"/>
            <a:ext cx="3231146" cy="4834764"/>
            <a:chOff x="3535417" y="1439913"/>
            <a:chExt cx="2262352" cy="4834764"/>
          </a:xfrm>
        </p:grpSpPr>
        <p:sp>
          <p:nvSpPr>
            <p:cNvPr id="5" name="Rectangle: Rounded Corners 4">
              <a:extLst>
                <a:ext uri="{FF2B5EF4-FFF2-40B4-BE49-F238E27FC236}">
                  <a16:creationId xmlns:a16="http://schemas.microsoft.com/office/drawing/2014/main" id="{20BEAEE4-FBB3-4D88-8133-F5EA2ACB238A}"/>
                </a:ext>
              </a:extLst>
            </p:cNvPr>
            <p:cNvSpPr/>
            <p:nvPr/>
          </p:nvSpPr>
          <p:spPr>
            <a:xfrm>
              <a:off x="3535417" y="1439913"/>
              <a:ext cx="2262352" cy="397291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HOUSING CHOICE VOUCHER</a:t>
              </a:r>
            </a:p>
          </p:txBody>
        </p:sp>
        <p:sp>
          <p:nvSpPr>
            <p:cNvPr id="13" name="TextBox 12">
              <a:extLst>
                <a:ext uri="{FF2B5EF4-FFF2-40B4-BE49-F238E27FC236}">
                  <a16:creationId xmlns:a16="http://schemas.microsoft.com/office/drawing/2014/main" id="{C6EBB027-47E6-436D-BBCA-35EF70B99291}"/>
                </a:ext>
              </a:extLst>
            </p:cNvPr>
            <p:cNvSpPr txBox="1"/>
            <p:nvPr/>
          </p:nvSpPr>
          <p:spPr>
            <a:xfrm>
              <a:off x="3535417" y="5612525"/>
              <a:ext cx="2262352" cy="662152"/>
            </a:xfrm>
            <a:prstGeom prst="rect">
              <a:avLst/>
            </a:prstGeom>
            <a:noFill/>
          </p:spPr>
          <p:txBody>
            <a:bodyPr wrap="square" rtlCol="0" anchor="ctr">
              <a:noAutofit/>
            </a:bodyPr>
            <a:lstStyle/>
            <a:p>
              <a:pPr algn="ctr"/>
              <a:r>
                <a:rPr lang="en-US" sz="3600" b="1" dirty="0">
                  <a:solidFill>
                    <a:schemeClr val="tx1">
                      <a:lumMod val="85000"/>
                      <a:lumOff val="15000"/>
                    </a:schemeClr>
                  </a:solidFill>
                  <a:latin typeface="Segoe UI" panose="020B0502040204020203" pitchFamily="34" charset="0"/>
                  <a:cs typeface="Segoe UI" panose="020B0502040204020203" pitchFamily="34" charset="0"/>
                </a:rPr>
                <a:t>SEMAP</a:t>
              </a:r>
            </a:p>
          </p:txBody>
        </p:sp>
      </p:grpSp>
      <p:grpSp>
        <p:nvGrpSpPr>
          <p:cNvPr id="21" name="Group 20">
            <a:extLst>
              <a:ext uri="{FF2B5EF4-FFF2-40B4-BE49-F238E27FC236}">
                <a16:creationId xmlns:a16="http://schemas.microsoft.com/office/drawing/2014/main" id="{A64C0646-019C-41E8-84A0-B65F47FC8781}"/>
              </a:ext>
            </a:extLst>
          </p:cNvPr>
          <p:cNvGrpSpPr/>
          <p:nvPr/>
        </p:nvGrpSpPr>
        <p:grpSpPr>
          <a:xfrm>
            <a:off x="8122653" y="1853104"/>
            <a:ext cx="3231146" cy="4834764"/>
            <a:chOff x="6416565" y="1439913"/>
            <a:chExt cx="2262352" cy="4834764"/>
          </a:xfrm>
        </p:grpSpPr>
        <p:sp>
          <p:nvSpPr>
            <p:cNvPr id="6" name="Rectangle: Rounded Corners 5">
              <a:extLst>
                <a:ext uri="{FF2B5EF4-FFF2-40B4-BE49-F238E27FC236}">
                  <a16:creationId xmlns:a16="http://schemas.microsoft.com/office/drawing/2014/main" id="{0C98D404-43A9-4115-B3EB-EA12C1A7E164}"/>
                </a:ext>
              </a:extLst>
            </p:cNvPr>
            <p:cNvSpPr/>
            <p:nvPr/>
          </p:nvSpPr>
          <p:spPr>
            <a:xfrm>
              <a:off x="6416565" y="1439913"/>
              <a:ext cx="2262352" cy="397291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Segoe UI" panose="020B0502040204020203" pitchFamily="34" charset="0"/>
                  <a:cs typeface="Segoe UI" panose="020B0502040204020203" pitchFamily="34" charset="0"/>
                </a:rPr>
                <a:t>MULTI-</a:t>
              </a:r>
            </a:p>
            <a:p>
              <a:pPr algn="ctr"/>
              <a:r>
                <a:rPr lang="en-US" sz="3600" b="1" dirty="0">
                  <a:solidFill>
                    <a:schemeClr val="bg1"/>
                  </a:solidFill>
                  <a:latin typeface="Segoe UI" panose="020B0502040204020203" pitchFamily="34" charset="0"/>
                  <a:cs typeface="Segoe UI" panose="020B0502040204020203" pitchFamily="34" charset="0"/>
                </a:rPr>
                <a:t>FAMILY</a:t>
              </a:r>
            </a:p>
          </p:txBody>
        </p:sp>
        <p:sp>
          <p:nvSpPr>
            <p:cNvPr id="14" name="TextBox 13">
              <a:extLst>
                <a:ext uri="{FF2B5EF4-FFF2-40B4-BE49-F238E27FC236}">
                  <a16:creationId xmlns:a16="http://schemas.microsoft.com/office/drawing/2014/main" id="{4F96EA7B-9E48-454E-9169-259F4E33C74B}"/>
                </a:ext>
              </a:extLst>
            </p:cNvPr>
            <p:cNvSpPr txBox="1"/>
            <p:nvPr/>
          </p:nvSpPr>
          <p:spPr>
            <a:xfrm>
              <a:off x="6416565" y="5612525"/>
              <a:ext cx="2262352" cy="662152"/>
            </a:xfrm>
            <a:prstGeom prst="rect">
              <a:avLst/>
            </a:prstGeom>
            <a:noFill/>
          </p:spPr>
          <p:txBody>
            <a:bodyPr wrap="square" rtlCol="0" anchor="ctr">
              <a:noAutofit/>
            </a:bodyPr>
            <a:lstStyle/>
            <a:p>
              <a:pPr algn="ctr"/>
              <a:r>
                <a:rPr lang="en-US" sz="3600" b="1" dirty="0">
                  <a:solidFill>
                    <a:schemeClr val="tx1">
                      <a:lumMod val="85000"/>
                      <a:lumOff val="15000"/>
                    </a:schemeClr>
                  </a:solidFill>
                  <a:latin typeface="Segoe UI" panose="020B0502040204020203" pitchFamily="34" charset="0"/>
                  <a:cs typeface="Segoe UI" panose="020B0502040204020203" pitchFamily="34" charset="0"/>
                </a:rPr>
                <a:t>MOR</a:t>
              </a:r>
            </a:p>
          </p:txBody>
        </p:sp>
      </p:grpSp>
    </p:spTree>
    <p:extLst>
      <p:ext uri="{BB962C8B-B14F-4D97-AF65-F5344CB8AC3E}">
        <p14:creationId xmlns:p14="http://schemas.microsoft.com/office/powerpoint/2010/main" val="267557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FF4309-AA71-0EE7-882A-8A726B1B7127}"/>
              </a:ext>
            </a:extLst>
          </p:cNvPr>
          <p:cNvSpPr>
            <a:spLocks noGrp="1"/>
          </p:cNvSpPr>
          <p:nvPr>
            <p:ph idx="1"/>
          </p:nvPr>
        </p:nvSpPr>
        <p:spPr/>
        <p:txBody>
          <a:bodyPr/>
          <a:lstStyle/>
          <a:p>
            <a:pPr marL="0" indent="0" algn="just">
              <a:lnSpc>
                <a:spcPct val="100000"/>
              </a:lnSpc>
              <a:spcBef>
                <a:spcPts val="0"/>
              </a:spcBef>
              <a:spcAft>
                <a:spcPts val="0"/>
              </a:spcAft>
              <a:buNone/>
            </a:pPr>
            <a:r>
              <a:rPr lang="en-US" dirty="0"/>
              <a:t>PHAS helps the delivery of services in Public Housing and enhances trust in the Public Housing system among Public Housing Agencies, Public Housing residents, HUD, and the general public by providing a management tool for effectively and fairly measuring  the performance of a PHA in essential housing operations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PUBLIC HOUSING ASSESSMENT SYSTEM (PHAS)</a:t>
            </a:r>
          </a:p>
        </p:txBody>
      </p:sp>
    </p:spTree>
    <p:extLst>
      <p:ext uri="{BB962C8B-B14F-4D97-AF65-F5344CB8AC3E}">
        <p14:creationId xmlns:p14="http://schemas.microsoft.com/office/powerpoint/2010/main" val="34481689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normAutofit/>
          </a:bodyPr>
          <a:lstStyle/>
          <a:p>
            <a:pPr algn="ctr"/>
            <a:r>
              <a:rPr lang="en-US" sz="4800" dirty="0"/>
              <a:t>PHAS</a:t>
            </a:r>
          </a:p>
        </p:txBody>
      </p:sp>
      <p:graphicFrame>
        <p:nvGraphicFramePr>
          <p:cNvPr id="5" name="Content Placeholder 5">
            <a:extLst>
              <a:ext uri="{FF2B5EF4-FFF2-40B4-BE49-F238E27FC236}">
                <a16:creationId xmlns:a16="http://schemas.microsoft.com/office/drawing/2014/main" id="{BF413383-82D5-4923-AFB6-CACCA9A88B84}"/>
              </a:ext>
            </a:extLst>
          </p:cNvPr>
          <p:cNvGraphicFramePr>
            <a:graphicFrameLocks noGrp="1"/>
          </p:cNvGraphicFramePr>
          <p:nvPr>
            <p:ph idx="1"/>
            <p:extLst>
              <p:ext uri="{D42A27DB-BD31-4B8C-83A1-F6EECF244321}">
                <p14:modId xmlns:p14="http://schemas.microsoft.com/office/powerpoint/2010/main" val="449788184"/>
              </p:ext>
            </p:extLst>
          </p:nvPr>
        </p:nvGraphicFramePr>
        <p:xfrm>
          <a:off x="1504950" y="1690688"/>
          <a:ext cx="9201150" cy="4646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86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749318EA-08BB-487A-A09C-8267B7D1CDF1}"/>
                                            </p:graphicEl>
                                          </p:spTgt>
                                        </p:tgtEl>
                                        <p:attrNameLst>
                                          <p:attrName>style.visibility</p:attrName>
                                        </p:attrNameLst>
                                      </p:cBhvr>
                                      <p:to>
                                        <p:strVal val="visible"/>
                                      </p:to>
                                    </p:set>
                                    <p:animEffect transition="in" filter="fade">
                                      <p:cBhvr>
                                        <p:cTn id="7" dur="500"/>
                                        <p:tgtEl>
                                          <p:spTgt spid="5">
                                            <p:graphicEl>
                                              <a:dgm id="{749318EA-08BB-487A-A09C-8267B7D1CDF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50406380-36C5-4BB7-A6C8-C222925867C6}"/>
                                            </p:graphicEl>
                                          </p:spTgt>
                                        </p:tgtEl>
                                        <p:attrNameLst>
                                          <p:attrName>style.visibility</p:attrName>
                                        </p:attrNameLst>
                                      </p:cBhvr>
                                      <p:to>
                                        <p:strVal val="visible"/>
                                      </p:to>
                                    </p:set>
                                    <p:animEffect transition="in" filter="fade">
                                      <p:cBhvr>
                                        <p:cTn id="12" dur="500"/>
                                        <p:tgtEl>
                                          <p:spTgt spid="5">
                                            <p:graphicEl>
                                              <a:dgm id="{50406380-36C5-4BB7-A6C8-C222925867C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4D2F065-0078-4823-A033-7EEB9E96E501}"/>
                                            </p:graphicEl>
                                          </p:spTgt>
                                        </p:tgtEl>
                                        <p:attrNameLst>
                                          <p:attrName>style.visibility</p:attrName>
                                        </p:attrNameLst>
                                      </p:cBhvr>
                                      <p:to>
                                        <p:strVal val="visible"/>
                                      </p:to>
                                    </p:set>
                                    <p:animEffect transition="in" filter="fade">
                                      <p:cBhvr>
                                        <p:cTn id="17" dur="500"/>
                                        <p:tgtEl>
                                          <p:spTgt spid="5">
                                            <p:graphicEl>
                                              <a:dgm id="{04D2F065-0078-4823-A033-7EEB9E96E50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B8AA14AB-D7B3-4661-A2D3-ACE38DAADB81}"/>
                                            </p:graphicEl>
                                          </p:spTgt>
                                        </p:tgtEl>
                                        <p:attrNameLst>
                                          <p:attrName>style.visibility</p:attrName>
                                        </p:attrNameLst>
                                      </p:cBhvr>
                                      <p:to>
                                        <p:strVal val="visible"/>
                                      </p:to>
                                    </p:set>
                                    <p:animEffect transition="in" filter="fade">
                                      <p:cBhvr>
                                        <p:cTn id="22" dur="500"/>
                                        <p:tgtEl>
                                          <p:spTgt spid="5">
                                            <p:graphicEl>
                                              <a:dgm id="{B8AA14AB-D7B3-4661-A2D3-ACE38DAADB8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915EDBA3-C6DD-4C43-90B5-38FD6A389298}"/>
                                            </p:graphicEl>
                                          </p:spTgt>
                                        </p:tgtEl>
                                        <p:attrNameLst>
                                          <p:attrName>style.visibility</p:attrName>
                                        </p:attrNameLst>
                                      </p:cBhvr>
                                      <p:to>
                                        <p:strVal val="visible"/>
                                      </p:to>
                                    </p:set>
                                    <p:animEffect transition="in" filter="fade">
                                      <p:cBhvr>
                                        <p:cTn id="27" dur="500"/>
                                        <p:tgtEl>
                                          <p:spTgt spid="5">
                                            <p:graphicEl>
                                              <a:dgm id="{915EDBA3-C6DD-4C43-90B5-38FD6A38929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1281979-B513-C34C-A1FD-AD4205AA2B50}"/>
              </a:ext>
            </a:extLst>
          </p:cNvPr>
          <p:cNvSpPr>
            <a:spLocks noGrp="1"/>
          </p:cNvSpPr>
          <p:nvPr>
            <p:ph idx="1"/>
          </p:nvPr>
        </p:nvSpPr>
        <p:spPr/>
        <p:txBody>
          <a:bodyPr/>
          <a:lstStyle/>
          <a:p>
            <a:r>
              <a:rPr lang="en-US" dirty="0"/>
              <a:t>40 points</a:t>
            </a:r>
          </a:p>
          <a:p>
            <a:r>
              <a:rPr lang="en-US" dirty="0"/>
              <a:t>Physical condition of the properties</a:t>
            </a:r>
          </a:p>
          <a:p>
            <a:r>
              <a:rPr lang="en-US" dirty="0"/>
              <a:t>NSPIRE Standards</a:t>
            </a:r>
          </a:p>
          <a:p>
            <a:r>
              <a:rPr lang="en-US" dirty="0"/>
              <a:t>HUD-contracted physical inspections</a:t>
            </a:r>
          </a:p>
          <a:p>
            <a:r>
              <a:rPr lang="en-US" dirty="0"/>
              <a:t>Frequency 3-2-1</a:t>
            </a:r>
          </a:p>
          <a:p>
            <a:r>
              <a:rPr lang="en-US" dirty="0"/>
              <a:t>AMPS feed PHA score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PHAS – PHYSICAL ASSESSMENT (PASS)</a:t>
            </a:r>
          </a:p>
        </p:txBody>
      </p:sp>
    </p:spTree>
    <p:extLst>
      <p:ext uri="{BB962C8B-B14F-4D97-AF65-F5344CB8AC3E}">
        <p14:creationId xmlns:p14="http://schemas.microsoft.com/office/powerpoint/2010/main" val="36857712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7376CDE-BD76-6B9D-DE24-41DEC2FB3524}"/>
              </a:ext>
            </a:extLst>
          </p:cNvPr>
          <p:cNvSpPr>
            <a:spLocks noGrp="1"/>
          </p:cNvSpPr>
          <p:nvPr>
            <p:ph idx="1"/>
          </p:nvPr>
        </p:nvSpPr>
        <p:spPr/>
        <p:txBody>
          <a:bodyPr>
            <a:normAutofit/>
          </a:bodyPr>
          <a:lstStyle/>
          <a:p>
            <a:r>
              <a:rPr lang="en-US" dirty="0"/>
              <a:t>NSPIRE</a:t>
            </a:r>
          </a:p>
          <a:p>
            <a:pPr lvl="1"/>
            <a:r>
              <a:rPr lang="en-US" dirty="0"/>
              <a:t>Three inspectable areas:</a:t>
            </a:r>
          </a:p>
          <a:p>
            <a:pPr marL="1371600" lvl="2" indent="-457200">
              <a:spcBef>
                <a:spcPts val="600"/>
              </a:spcBef>
              <a:spcAft>
                <a:spcPts val="600"/>
              </a:spcAft>
              <a:buFont typeface="+mj-lt"/>
              <a:buAutoNum type="arabicPeriod"/>
            </a:pPr>
            <a:r>
              <a:rPr lang="en-US" dirty="0"/>
              <a:t>Inside (25%)</a:t>
            </a:r>
          </a:p>
          <a:p>
            <a:pPr marL="1371600" lvl="2" indent="-457200">
              <a:spcBef>
                <a:spcPts val="600"/>
              </a:spcBef>
              <a:spcAft>
                <a:spcPts val="600"/>
              </a:spcAft>
              <a:buFont typeface="+mj-lt"/>
              <a:buAutoNum type="arabicPeriod"/>
            </a:pPr>
            <a:r>
              <a:rPr lang="en-US" dirty="0"/>
              <a:t>Outside (25%)</a:t>
            </a:r>
          </a:p>
          <a:p>
            <a:pPr marL="1371600" lvl="2" indent="-457200">
              <a:spcBef>
                <a:spcPts val="600"/>
              </a:spcBef>
              <a:spcAft>
                <a:spcPts val="600"/>
              </a:spcAft>
              <a:buFont typeface="+mj-lt"/>
              <a:buAutoNum type="arabicPeriod"/>
            </a:pPr>
            <a:r>
              <a:rPr lang="en-US" dirty="0"/>
              <a:t>Units (50%)</a:t>
            </a:r>
          </a:p>
          <a:p>
            <a:pPr lvl="1"/>
            <a:r>
              <a:rPr lang="en-US" dirty="0"/>
              <a:t>Health &amp; Safety, Functionality, Appearance</a:t>
            </a:r>
          </a:p>
          <a:p>
            <a:pPr lvl="1"/>
            <a:r>
              <a:rPr lang="en-US" dirty="0"/>
              <a:t>Deficiency-based scoring</a:t>
            </a:r>
          </a:p>
          <a:p>
            <a:pPr lvl="1"/>
            <a:r>
              <a:rPr lang="en-US" dirty="0"/>
              <a:t>100-point score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PHAS – PHYSICAL ASSESSMENT (PASS)</a:t>
            </a:r>
          </a:p>
        </p:txBody>
      </p:sp>
    </p:spTree>
    <p:extLst>
      <p:ext uri="{BB962C8B-B14F-4D97-AF65-F5344CB8AC3E}">
        <p14:creationId xmlns:p14="http://schemas.microsoft.com/office/powerpoint/2010/main" val="34144321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010FF1B-3D38-1833-5D50-B931F9B16CEB}"/>
              </a:ext>
            </a:extLst>
          </p:cNvPr>
          <p:cNvSpPr>
            <a:spLocks noGrp="1"/>
          </p:cNvSpPr>
          <p:nvPr>
            <p:ph idx="1"/>
          </p:nvPr>
        </p:nvSpPr>
        <p:spPr/>
        <p:txBody>
          <a:bodyPr/>
          <a:lstStyle/>
          <a:p>
            <a:r>
              <a:rPr lang="en-US" dirty="0"/>
              <a:t>25 points</a:t>
            </a:r>
          </a:p>
          <a:p>
            <a:r>
              <a:rPr lang="en-US" dirty="0"/>
              <a:t>Measure of the financial viability of the property</a:t>
            </a:r>
          </a:p>
          <a:p>
            <a:r>
              <a:rPr lang="en-US" dirty="0"/>
              <a:t>Ratio driven</a:t>
            </a:r>
          </a:p>
          <a:p>
            <a:r>
              <a:rPr lang="en-US" dirty="0"/>
              <a:t>Ability to meet operational expenses</a:t>
            </a:r>
          </a:p>
          <a:p>
            <a:r>
              <a:rPr lang="en-US" dirty="0"/>
              <a:t>Score may be reduced due to audit and internal control flags</a:t>
            </a:r>
          </a:p>
          <a:p>
            <a:r>
              <a:rPr lang="en-US" dirty="0"/>
              <a:t>Diagnoses the financial health of the property</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PHAS – FINANCIAL ASSESSMENT (FASS)</a:t>
            </a:r>
          </a:p>
        </p:txBody>
      </p:sp>
    </p:spTree>
    <p:extLst>
      <p:ext uri="{BB962C8B-B14F-4D97-AF65-F5344CB8AC3E}">
        <p14:creationId xmlns:p14="http://schemas.microsoft.com/office/powerpoint/2010/main" val="30067115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A15F07-1E26-0DEB-D9E5-A4B79595DCDA}"/>
              </a:ext>
            </a:extLst>
          </p:cNvPr>
          <p:cNvSpPr>
            <a:spLocks noGrp="1"/>
          </p:cNvSpPr>
          <p:nvPr>
            <p:ph idx="1"/>
          </p:nvPr>
        </p:nvSpPr>
        <p:spPr/>
        <p:txBody>
          <a:bodyPr/>
          <a:lstStyle/>
          <a:p>
            <a:r>
              <a:rPr lang="en-US" dirty="0"/>
              <a:t>25 points</a:t>
            </a:r>
          </a:p>
          <a:p>
            <a:r>
              <a:rPr lang="en-US" dirty="0"/>
              <a:t>Operation aptitude of the property</a:t>
            </a:r>
          </a:p>
          <a:p>
            <a:r>
              <a:rPr lang="en-US" dirty="0"/>
              <a:t>Occupancy/rent collection are the focus</a:t>
            </a:r>
          </a:p>
          <a:p>
            <a:r>
              <a:rPr lang="en-US" dirty="0"/>
              <a:t>Management of payment accounts (timeliness of payments)</a:t>
            </a:r>
          </a:p>
          <a:p>
            <a:r>
              <a:rPr lang="en-US" dirty="0"/>
              <a:t>FDS/PIC systems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PHAS – MANAGEMENT ASSESSMENT (MASS)</a:t>
            </a:r>
          </a:p>
        </p:txBody>
      </p:sp>
    </p:spTree>
    <p:extLst>
      <p:ext uri="{BB962C8B-B14F-4D97-AF65-F5344CB8AC3E}">
        <p14:creationId xmlns:p14="http://schemas.microsoft.com/office/powerpoint/2010/main" val="33758477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6063B50-6743-7E8C-4439-0337312F6DE4}"/>
              </a:ext>
            </a:extLst>
          </p:cNvPr>
          <p:cNvSpPr>
            <a:spLocks noGrp="1"/>
          </p:cNvSpPr>
          <p:nvPr>
            <p:ph idx="1"/>
          </p:nvPr>
        </p:nvSpPr>
        <p:spPr/>
        <p:txBody>
          <a:bodyPr/>
          <a:lstStyle/>
          <a:p>
            <a:r>
              <a:rPr lang="en-US" dirty="0"/>
              <a:t>Occupancy – 16 points</a:t>
            </a:r>
          </a:p>
          <a:p>
            <a:r>
              <a:rPr lang="en-US" dirty="0"/>
              <a:t>Tenant Accounts Receivable – 5 points</a:t>
            </a:r>
          </a:p>
          <a:p>
            <a:r>
              <a:rPr lang="en-US" dirty="0"/>
              <a:t>Accounts Payable – 4 points</a:t>
            </a:r>
          </a:p>
          <a:p>
            <a:r>
              <a:rPr lang="en-US" dirty="0"/>
              <a:t>Physical Condition +1</a:t>
            </a:r>
          </a:p>
          <a:p>
            <a:r>
              <a:rPr lang="en-US" dirty="0"/>
              <a:t>Neighborhood Environment +1</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PHAS – MANAGEMENT ASSESSMENT (MASS)</a:t>
            </a:r>
          </a:p>
        </p:txBody>
      </p:sp>
    </p:spTree>
    <p:extLst>
      <p:ext uri="{BB962C8B-B14F-4D97-AF65-F5344CB8AC3E}">
        <p14:creationId xmlns:p14="http://schemas.microsoft.com/office/powerpoint/2010/main" val="11152262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DF64546-A9EF-9344-77C8-ECBFBFC35760}"/>
              </a:ext>
            </a:extLst>
          </p:cNvPr>
          <p:cNvSpPr>
            <a:spLocks noGrp="1"/>
          </p:cNvSpPr>
          <p:nvPr>
            <p:ph idx="1"/>
          </p:nvPr>
        </p:nvSpPr>
        <p:spPr/>
        <p:txBody>
          <a:bodyPr/>
          <a:lstStyle/>
          <a:p>
            <a:r>
              <a:rPr lang="en-US" dirty="0"/>
              <a:t>10 points</a:t>
            </a:r>
          </a:p>
          <a:p>
            <a:r>
              <a:rPr lang="en-US" dirty="0"/>
              <a:t>Are CFP activities properly supporting occupancy</a:t>
            </a:r>
          </a:p>
          <a:p>
            <a:r>
              <a:rPr lang="en-US" dirty="0"/>
              <a:t>Timeliness of fund obligation</a:t>
            </a:r>
          </a:p>
          <a:p>
            <a:r>
              <a:rPr lang="en-US" dirty="0"/>
              <a:t>Occupancy of PH units</a:t>
            </a:r>
          </a:p>
          <a:p>
            <a:r>
              <a:rPr lang="en-US" dirty="0"/>
              <a:t>Obligation of CFP funds – 5 points</a:t>
            </a:r>
          </a:p>
          <a:p>
            <a:r>
              <a:rPr lang="en-US" dirty="0"/>
              <a:t>Occupancy – 5 points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a:xfrm>
            <a:off x="69275" y="365125"/>
            <a:ext cx="4641273" cy="3730625"/>
          </a:xfrm>
        </p:spPr>
        <p:txBody>
          <a:bodyPr/>
          <a:lstStyle/>
          <a:p>
            <a:r>
              <a:rPr lang="en-US" dirty="0"/>
              <a:t>PHAS – CAPITAL FUND ASSESSMENT (CFP)</a:t>
            </a:r>
          </a:p>
        </p:txBody>
      </p:sp>
      <p:sp>
        <p:nvSpPr>
          <p:cNvPr id="5" name="TextBox 4">
            <a:extLst>
              <a:ext uri="{FF2B5EF4-FFF2-40B4-BE49-F238E27FC236}">
                <a16:creationId xmlns:a16="http://schemas.microsoft.com/office/drawing/2014/main" id="{E078FF59-41CA-4227-BC2D-6DDFDC205BD1}"/>
              </a:ext>
            </a:extLst>
          </p:cNvPr>
          <p:cNvSpPr txBox="1"/>
          <p:nvPr/>
        </p:nvSpPr>
        <p:spPr>
          <a:xfrm rot="21020398">
            <a:off x="198450" y="3782407"/>
            <a:ext cx="4438446" cy="2677656"/>
          </a:xfrm>
          <a:prstGeom prst="rect">
            <a:avLst/>
          </a:prstGeom>
          <a:noFill/>
        </p:spPr>
        <p:txBody>
          <a:bodyPr wrap="square" rtlCol="0">
            <a:spAutoFit/>
          </a:bodyPr>
          <a:lstStyle/>
          <a:p>
            <a:pPr lvl="0" algn="ctr">
              <a:spcAft>
                <a:spcPts val="1800"/>
              </a:spcAft>
              <a:defRPr/>
            </a:pPr>
            <a:r>
              <a:rPr lang="en-US" sz="2800" b="1" dirty="0">
                <a:solidFill>
                  <a:schemeClr val="accent2"/>
                </a:solidFill>
                <a:latin typeface="Segoe UI" panose="020B0502040204020203" pitchFamily="34" charset="0"/>
                <a:cs typeface="Segoe UI" panose="020B0502040204020203" pitchFamily="34" charset="0"/>
              </a:rPr>
              <a:t>A PHA that receives less than 50%, or five points, under the CFP indicator will be designated as a Capital Fund Troubled performer</a:t>
            </a:r>
          </a:p>
        </p:txBody>
      </p:sp>
    </p:spTree>
    <p:extLst>
      <p:ext uri="{BB962C8B-B14F-4D97-AF65-F5344CB8AC3E}">
        <p14:creationId xmlns:p14="http://schemas.microsoft.com/office/powerpoint/2010/main" val="1968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9C093D-2015-9912-DFD3-3A969F691313}"/>
              </a:ext>
            </a:extLst>
          </p:cNvPr>
          <p:cNvSpPr>
            <a:spLocks noGrp="1"/>
          </p:cNvSpPr>
          <p:nvPr>
            <p:ph idx="1"/>
          </p:nvPr>
        </p:nvSpPr>
        <p:spPr/>
        <p:txBody>
          <a:bodyPr>
            <a:normAutofit fontScale="92500" lnSpcReduction="10000"/>
          </a:bodyPr>
          <a:lstStyle/>
          <a:p>
            <a:pPr>
              <a:spcAft>
                <a:spcPts val="600"/>
              </a:spcAft>
            </a:pPr>
            <a:r>
              <a:rPr lang="en-US" dirty="0"/>
              <a:t>A worker’s self-certification that their income is below the income limit from the prior calendar year</a:t>
            </a:r>
          </a:p>
          <a:p>
            <a:pPr>
              <a:spcAft>
                <a:spcPts val="600"/>
              </a:spcAft>
            </a:pPr>
            <a:r>
              <a:rPr lang="en-US" dirty="0"/>
              <a:t>A worker’s self-certification of participation in a program such as PH or S8</a:t>
            </a:r>
          </a:p>
          <a:p>
            <a:pPr>
              <a:spcAft>
                <a:spcPts val="600"/>
              </a:spcAft>
            </a:pPr>
            <a:r>
              <a:rPr lang="en-US" dirty="0"/>
              <a:t>Certification from a PHA that the worker is a participant in one of their programs</a:t>
            </a:r>
          </a:p>
          <a:p>
            <a:pPr>
              <a:spcAft>
                <a:spcPts val="600"/>
              </a:spcAft>
            </a:pPr>
            <a:r>
              <a:rPr lang="en-US" dirty="0"/>
              <a:t>An employer’s certification that the worker’s income from that employer is below the income limit</a:t>
            </a:r>
          </a:p>
          <a:p>
            <a:pPr>
              <a:spcAft>
                <a:spcPts val="600"/>
              </a:spcAft>
            </a:pPr>
            <a:r>
              <a:rPr lang="en-US" dirty="0"/>
              <a:t>An employer’s certification that the worker is employed by a Section 3 business concern</a:t>
            </a:r>
          </a:p>
        </p:txBody>
      </p:sp>
      <p:sp>
        <p:nvSpPr>
          <p:cNvPr id="2" name="Title 1">
            <a:extLst>
              <a:ext uri="{FF2B5EF4-FFF2-40B4-BE49-F238E27FC236}">
                <a16:creationId xmlns:a16="http://schemas.microsoft.com/office/drawing/2014/main" id="{891B3BBD-5ED1-B494-F04E-544C168FC7E6}"/>
              </a:ext>
            </a:extLst>
          </p:cNvPr>
          <p:cNvSpPr>
            <a:spLocks noGrp="1"/>
          </p:cNvSpPr>
          <p:nvPr>
            <p:ph type="title"/>
          </p:nvPr>
        </p:nvSpPr>
        <p:spPr>
          <a:xfrm>
            <a:off x="199508" y="586855"/>
            <a:ext cx="4372492" cy="5608672"/>
          </a:xfrm>
        </p:spPr>
        <p:txBody>
          <a:bodyPr/>
          <a:lstStyle/>
          <a:p>
            <a:r>
              <a:rPr lang="en-US" sz="3600" u="sng" dirty="0"/>
              <a:t>DOCUMENTATION</a:t>
            </a:r>
            <a:br>
              <a:rPr lang="en-US" dirty="0"/>
            </a:br>
            <a:r>
              <a:rPr lang="en-US" dirty="0"/>
              <a:t>SECTION 3 WORKER</a:t>
            </a:r>
          </a:p>
        </p:txBody>
      </p:sp>
    </p:spTree>
    <p:extLst>
      <p:ext uri="{BB962C8B-B14F-4D97-AF65-F5344CB8AC3E}">
        <p14:creationId xmlns:p14="http://schemas.microsoft.com/office/powerpoint/2010/main" val="384923251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PHAS – TIMELINES</a:t>
            </a:r>
          </a:p>
        </p:txBody>
      </p:sp>
      <p:graphicFrame>
        <p:nvGraphicFramePr>
          <p:cNvPr id="6" name="Content Placeholder 4">
            <a:extLst>
              <a:ext uri="{FF2B5EF4-FFF2-40B4-BE49-F238E27FC236}">
                <a16:creationId xmlns:a16="http://schemas.microsoft.com/office/drawing/2014/main" id="{946FCA95-3CDA-4088-A06A-991F06AB64AD}"/>
              </a:ext>
            </a:extLst>
          </p:cNvPr>
          <p:cNvGraphicFramePr>
            <a:graphicFrameLocks noGrp="1"/>
          </p:cNvGraphicFramePr>
          <p:nvPr>
            <p:ph idx="1"/>
            <p:extLst>
              <p:ext uri="{D42A27DB-BD31-4B8C-83A1-F6EECF244321}">
                <p14:modId xmlns:p14="http://schemas.microsoft.com/office/powerpoint/2010/main" val="114973536"/>
              </p:ext>
            </p:extLst>
          </p:nvPr>
        </p:nvGraphicFramePr>
        <p:xfrm>
          <a:off x="-476250" y="-257175"/>
          <a:ext cx="12496800" cy="737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046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C60A545-425E-4EC5-9A48-B2E1135F984A}"/>
                                            </p:graphicEl>
                                          </p:spTgt>
                                        </p:tgtEl>
                                        <p:attrNameLst>
                                          <p:attrName>style.visibility</p:attrName>
                                        </p:attrNameLst>
                                      </p:cBhvr>
                                      <p:to>
                                        <p:strVal val="visible"/>
                                      </p:to>
                                    </p:set>
                                    <p:animEffect transition="in" filter="fade">
                                      <p:cBhvr>
                                        <p:cTn id="7" dur="500"/>
                                        <p:tgtEl>
                                          <p:spTgt spid="6">
                                            <p:graphicEl>
                                              <a:dgm id="{2C60A545-425E-4EC5-9A48-B2E1135F984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68EE2CAF-C898-4D25-8F19-491E28B7FE9E}"/>
                                            </p:graphicEl>
                                          </p:spTgt>
                                        </p:tgtEl>
                                        <p:attrNameLst>
                                          <p:attrName>style.visibility</p:attrName>
                                        </p:attrNameLst>
                                      </p:cBhvr>
                                      <p:to>
                                        <p:strVal val="visible"/>
                                      </p:to>
                                    </p:set>
                                    <p:animEffect transition="in" filter="fade">
                                      <p:cBhvr>
                                        <p:cTn id="10" dur="500"/>
                                        <p:tgtEl>
                                          <p:spTgt spid="6">
                                            <p:graphicEl>
                                              <a:dgm id="{68EE2CAF-C898-4D25-8F19-491E28B7FE9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AD58CD1A-F625-4A9D-A70B-BD1453C57791}"/>
                                            </p:graphicEl>
                                          </p:spTgt>
                                        </p:tgtEl>
                                        <p:attrNameLst>
                                          <p:attrName>style.visibility</p:attrName>
                                        </p:attrNameLst>
                                      </p:cBhvr>
                                      <p:to>
                                        <p:strVal val="visible"/>
                                      </p:to>
                                    </p:set>
                                    <p:animEffect transition="in" filter="fade">
                                      <p:cBhvr>
                                        <p:cTn id="15" dur="500"/>
                                        <p:tgtEl>
                                          <p:spTgt spid="6">
                                            <p:graphicEl>
                                              <a:dgm id="{AD58CD1A-F625-4A9D-A70B-BD1453C5779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855A64DA-FE45-4BBE-8FE3-66B3FEA0CEF4}"/>
                                            </p:graphicEl>
                                          </p:spTgt>
                                        </p:tgtEl>
                                        <p:attrNameLst>
                                          <p:attrName>style.visibility</p:attrName>
                                        </p:attrNameLst>
                                      </p:cBhvr>
                                      <p:to>
                                        <p:strVal val="visible"/>
                                      </p:to>
                                    </p:set>
                                    <p:animEffect transition="in" filter="fade">
                                      <p:cBhvr>
                                        <p:cTn id="18" dur="500"/>
                                        <p:tgtEl>
                                          <p:spTgt spid="6">
                                            <p:graphicEl>
                                              <a:dgm id="{855A64DA-FE45-4BBE-8FE3-66B3FEA0CEF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25E5D581-1D90-47FC-8360-5012E2E73D03}"/>
                                            </p:graphicEl>
                                          </p:spTgt>
                                        </p:tgtEl>
                                        <p:attrNameLst>
                                          <p:attrName>style.visibility</p:attrName>
                                        </p:attrNameLst>
                                      </p:cBhvr>
                                      <p:to>
                                        <p:strVal val="visible"/>
                                      </p:to>
                                    </p:set>
                                    <p:animEffect transition="in" filter="fade">
                                      <p:cBhvr>
                                        <p:cTn id="23" dur="500"/>
                                        <p:tgtEl>
                                          <p:spTgt spid="6">
                                            <p:graphicEl>
                                              <a:dgm id="{25E5D581-1D90-47FC-8360-5012E2E73D03}"/>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4ED2EC52-7029-46A0-8848-36F8065D199C}"/>
                                            </p:graphicEl>
                                          </p:spTgt>
                                        </p:tgtEl>
                                        <p:attrNameLst>
                                          <p:attrName>style.visibility</p:attrName>
                                        </p:attrNameLst>
                                      </p:cBhvr>
                                      <p:to>
                                        <p:strVal val="visible"/>
                                      </p:to>
                                    </p:set>
                                    <p:animEffect transition="in" filter="fade">
                                      <p:cBhvr>
                                        <p:cTn id="26" dur="500"/>
                                        <p:tgtEl>
                                          <p:spTgt spid="6">
                                            <p:graphicEl>
                                              <a:dgm id="{4ED2EC52-7029-46A0-8848-36F8065D199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8AEDB172-89C9-45E1-9972-42B45EB799DC}"/>
                                            </p:graphicEl>
                                          </p:spTgt>
                                        </p:tgtEl>
                                        <p:attrNameLst>
                                          <p:attrName>style.visibility</p:attrName>
                                        </p:attrNameLst>
                                      </p:cBhvr>
                                      <p:to>
                                        <p:strVal val="visible"/>
                                      </p:to>
                                    </p:set>
                                    <p:animEffect transition="in" filter="fade">
                                      <p:cBhvr>
                                        <p:cTn id="31" dur="500"/>
                                        <p:tgtEl>
                                          <p:spTgt spid="6">
                                            <p:graphicEl>
                                              <a:dgm id="{8AEDB172-89C9-45E1-9972-42B45EB799DC}"/>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8D053A51-B2C9-4648-8E3E-348B7435D2A1}"/>
                                            </p:graphicEl>
                                          </p:spTgt>
                                        </p:tgtEl>
                                        <p:attrNameLst>
                                          <p:attrName>style.visibility</p:attrName>
                                        </p:attrNameLst>
                                      </p:cBhvr>
                                      <p:to>
                                        <p:strVal val="visible"/>
                                      </p:to>
                                    </p:set>
                                    <p:animEffect transition="in" filter="fade">
                                      <p:cBhvr>
                                        <p:cTn id="34" dur="500"/>
                                        <p:tgtEl>
                                          <p:spTgt spid="6">
                                            <p:graphicEl>
                                              <a:dgm id="{8D053A51-B2C9-4648-8E3E-348B7435D2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86">
            <a:extLst>
              <a:ext uri="{FF2B5EF4-FFF2-40B4-BE49-F238E27FC236}">
                <a16:creationId xmlns:a16="http://schemas.microsoft.com/office/drawing/2014/main" id="{2909ACED-D434-4835-B9B4-AF68981DF5E1}"/>
              </a:ext>
            </a:extLst>
          </p:cNvPr>
          <p:cNvGraphicFramePr>
            <a:graphicFrameLocks/>
          </p:cNvGraphicFramePr>
          <p:nvPr>
            <p:extLst>
              <p:ext uri="{D42A27DB-BD31-4B8C-83A1-F6EECF244321}">
                <p14:modId xmlns:p14="http://schemas.microsoft.com/office/powerpoint/2010/main" val="2566406018"/>
              </p:ext>
            </p:extLst>
          </p:nvPr>
        </p:nvGraphicFramePr>
        <p:xfrm>
          <a:off x="0" y="0"/>
          <a:ext cx="12192000" cy="6857999"/>
        </p:xfrm>
        <a:graphic>
          <a:graphicData uri="http://schemas.openxmlformats.org/drawingml/2006/table">
            <a:tbl>
              <a:tblPr firstRow="1" bandRow="1">
                <a:tableStyleId>{F5AB1C69-6EDB-4FF4-983F-18BD219EF322}</a:tableStyleId>
              </a:tblPr>
              <a:tblGrid>
                <a:gridCol w="2326105">
                  <a:extLst>
                    <a:ext uri="{9D8B030D-6E8A-4147-A177-3AD203B41FA5}">
                      <a16:colId xmlns:a16="http://schemas.microsoft.com/office/drawing/2014/main" val="20000"/>
                    </a:ext>
                  </a:extLst>
                </a:gridCol>
                <a:gridCol w="3304674">
                  <a:extLst>
                    <a:ext uri="{9D8B030D-6E8A-4147-A177-3AD203B41FA5}">
                      <a16:colId xmlns:a16="http://schemas.microsoft.com/office/drawing/2014/main" val="20001"/>
                    </a:ext>
                  </a:extLst>
                </a:gridCol>
                <a:gridCol w="6561221">
                  <a:extLst>
                    <a:ext uri="{9D8B030D-6E8A-4147-A177-3AD203B41FA5}">
                      <a16:colId xmlns:a16="http://schemas.microsoft.com/office/drawing/2014/main" val="20002"/>
                    </a:ext>
                  </a:extLst>
                </a:gridCol>
              </a:tblGrid>
              <a:tr h="11273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PHAS DESIGNATION</a:t>
                      </a:r>
                      <a:endParaRPr kumimoji="0" lang="en-US" sz="24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COMPOSITE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PHAS SCORE</a:t>
                      </a:r>
                      <a:endParaRPr kumimoji="0" lang="en-US" sz="24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INDIVIDUAL INDICATOR SCORE</a:t>
                      </a:r>
                      <a:endParaRPr kumimoji="0" lang="en-US" sz="24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0"/>
                  </a:ext>
                </a:extLst>
              </a:tr>
              <a:tr h="130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tx1">
                              <a:lumMod val="85000"/>
                              <a:lumOff val="15000"/>
                            </a:schemeClr>
                          </a:solidFill>
                          <a:effectLst/>
                        </a:rPr>
                        <a:t>High Performer</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Overall score of 90% or higher AND</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At least 60% of points each for PASS(24), FASS(15), MASS(15) &amp; 50% of points for CFP(5)</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1"/>
                  </a:ext>
                </a:extLst>
              </a:tr>
              <a:tr h="130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tx1">
                              <a:lumMod val="85000"/>
                              <a:lumOff val="15000"/>
                            </a:schemeClr>
                          </a:solidFill>
                          <a:effectLst/>
                        </a:rPr>
                        <a:t>Standard Performer</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Overall score of at least 60% AND</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u="none" strike="noStrike" cap="none" normalizeH="0" baseline="0" dirty="0">
                          <a:ln>
                            <a:noFill/>
                          </a:ln>
                          <a:solidFill>
                            <a:schemeClr val="tx1">
                              <a:lumMod val="85000"/>
                              <a:lumOff val="15000"/>
                            </a:schemeClr>
                          </a:solidFill>
                          <a:effectLst/>
                        </a:rPr>
                        <a:t>At least 60% of points each for PASS(24), FASS(15), MASS(15) &amp; 50% of points for CFP(5)</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2"/>
                  </a:ext>
                </a:extLst>
              </a:tr>
              <a:tr h="10412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tx1">
                              <a:lumMod val="85000"/>
                              <a:lumOff val="15000"/>
                            </a:schemeClr>
                          </a:solidFill>
                          <a:effectLst/>
                        </a:rPr>
                        <a:t>Substandard Performer</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Overall score of at least 60% BUT</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a:ln>
                            <a:noFill/>
                          </a:ln>
                          <a:solidFill>
                            <a:schemeClr val="tx1">
                              <a:lumMod val="85000"/>
                              <a:lumOff val="15000"/>
                            </a:schemeClr>
                          </a:solidFill>
                          <a:effectLst/>
                        </a:rPr>
                        <a:t>Less than 60% in one or more of PASS, FASS or MASS Indicators</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3"/>
                  </a:ext>
                </a:extLst>
              </a:tr>
              <a:tr h="9476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tx1">
                              <a:lumMod val="85000"/>
                              <a:lumOff val="15000"/>
                            </a:schemeClr>
                          </a:solidFill>
                          <a:effectLst/>
                        </a:rPr>
                        <a:t>Troubled</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Less than 60% overall score</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4"/>
                  </a:ext>
                </a:extLst>
              </a:tr>
              <a:tr h="11273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tx1">
                              <a:lumMod val="85000"/>
                              <a:lumOff val="15000"/>
                            </a:schemeClr>
                          </a:solidFill>
                          <a:effectLst/>
                        </a:rPr>
                        <a:t>CFP Troubled</a:t>
                      </a:r>
                      <a:endParaRPr kumimoji="0" lang="en-US" sz="24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1">
                              <a:lumMod val="85000"/>
                              <a:lumOff val="15000"/>
                            </a:schemeClr>
                          </a:solidFill>
                          <a:effectLst/>
                        </a:rPr>
                        <a:t>Less than 50% on CFP Indicator</a:t>
                      </a:r>
                      <a:endParaRPr kumimoji="0" lang="en-US" sz="24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15978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0">
            <a:extLst>
              <a:ext uri="{FF2B5EF4-FFF2-40B4-BE49-F238E27FC236}">
                <a16:creationId xmlns:a16="http://schemas.microsoft.com/office/drawing/2014/main" id="{2838331A-D104-4501-B7C2-398543D459A9}"/>
              </a:ext>
            </a:extLst>
          </p:cNvPr>
          <p:cNvGraphicFramePr>
            <a:graphicFrameLocks noGrp="1"/>
          </p:cNvGraphicFramePr>
          <p:nvPr>
            <p:ph idx="1"/>
            <p:extLst>
              <p:ext uri="{D42A27DB-BD31-4B8C-83A1-F6EECF244321}">
                <p14:modId xmlns:p14="http://schemas.microsoft.com/office/powerpoint/2010/main" val="1873550013"/>
              </p:ext>
            </p:extLst>
          </p:nvPr>
        </p:nvGraphicFramePr>
        <p:xfrm>
          <a:off x="0" y="0"/>
          <a:ext cx="12192000" cy="6858000"/>
        </p:xfrm>
        <a:graphic>
          <a:graphicData uri="http://schemas.openxmlformats.org/drawingml/2006/table">
            <a:tbl>
              <a:tblPr firstRow="1" bandRow="1">
                <a:tableStyleId>{F5AB1C69-6EDB-4FF4-983F-18BD219EF322}</a:tableStyleId>
              </a:tblPr>
              <a:tblGrid>
                <a:gridCol w="2120656">
                  <a:extLst>
                    <a:ext uri="{9D8B030D-6E8A-4147-A177-3AD203B41FA5}">
                      <a16:colId xmlns:a16="http://schemas.microsoft.com/office/drawing/2014/main" val="20000"/>
                    </a:ext>
                  </a:extLst>
                </a:gridCol>
                <a:gridCol w="2616413">
                  <a:extLst>
                    <a:ext uri="{9D8B030D-6E8A-4147-A177-3AD203B41FA5}">
                      <a16:colId xmlns:a16="http://schemas.microsoft.com/office/drawing/2014/main" val="20001"/>
                    </a:ext>
                  </a:extLst>
                </a:gridCol>
                <a:gridCol w="2356302">
                  <a:extLst>
                    <a:ext uri="{9D8B030D-6E8A-4147-A177-3AD203B41FA5}">
                      <a16:colId xmlns:a16="http://schemas.microsoft.com/office/drawing/2014/main" val="20002"/>
                    </a:ext>
                  </a:extLst>
                </a:gridCol>
                <a:gridCol w="2494008">
                  <a:extLst>
                    <a:ext uri="{9D8B030D-6E8A-4147-A177-3AD203B41FA5}">
                      <a16:colId xmlns:a16="http://schemas.microsoft.com/office/drawing/2014/main" val="20003"/>
                    </a:ext>
                  </a:extLst>
                </a:gridCol>
                <a:gridCol w="2604621">
                  <a:extLst>
                    <a:ext uri="{9D8B030D-6E8A-4147-A177-3AD203B41FA5}">
                      <a16:colId xmlns:a16="http://schemas.microsoft.com/office/drawing/2014/main" val="20004"/>
                    </a:ext>
                  </a:extLst>
                </a:gridCol>
              </a:tblGrid>
              <a:tr h="217857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PHAS – FREQUENCY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SMALL PHAS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LESS THAN 250 PUBLIC HOUSING UNITS</a:t>
                      </a:r>
                      <a:endParaRPr kumimoji="0" lang="en-US" sz="2800" b="0" i="1"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7715" marR="87715"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68432">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u="none" strike="noStrike" cap="none" normalizeH="0" baseline="0" dirty="0">
                        <a:ln>
                          <a:noFill/>
                        </a:ln>
                        <a:solidFill>
                          <a:schemeClr val="tx1">
                            <a:lumMod val="85000"/>
                            <a:lumOff val="15000"/>
                          </a:schemeClr>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Overall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PHAS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Assessed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Performer</a:t>
                      </a:r>
                      <a:endParaRPr kumimoji="0" lang="en-US" sz="28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Standard Performer</a:t>
                      </a:r>
                      <a:endParaRPr kumimoji="0" lang="en-US" sz="28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Sub-Standard Performer</a:t>
                      </a:r>
                      <a:endParaRPr kumimoji="0" lang="en-US" sz="28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Troubled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chemeClr val="tx1">
                              <a:lumMod val="85000"/>
                              <a:lumOff val="15000"/>
                            </a:schemeClr>
                          </a:solidFill>
                          <a:effectLst/>
                        </a:rPr>
                        <a:t>or CFP Troubled</a:t>
                      </a:r>
                      <a:endParaRPr kumimoji="0" lang="en-US" sz="2800" b="1"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extLst>
                  <a:ext uri="{0D108BD9-81ED-4DB2-BD59-A6C34878D82A}">
                    <a16:rowId xmlns:a16="http://schemas.microsoft.com/office/drawing/2014/main" val="10001"/>
                  </a:ext>
                </a:extLst>
              </a:tr>
              <a:tr h="2010992">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Every 3 Years</a:t>
                      </a:r>
                      <a:endParaRPr kumimoji="0" lang="en-US" sz="28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Every 2 Years</a:t>
                      </a:r>
                      <a:endParaRPr kumimoji="0" lang="en-US" sz="28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Every 2 Years</a:t>
                      </a:r>
                      <a:endParaRPr kumimoji="0" lang="en-US" sz="28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solidFill>
                            <a:schemeClr val="tx1">
                              <a:lumMod val="85000"/>
                              <a:lumOff val="15000"/>
                            </a:schemeClr>
                          </a:solidFill>
                          <a:effectLst/>
                        </a:rPr>
                        <a:t>Every Year</a:t>
                      </a:r>
                      <a:endParaRPr kumimoji="0" lang="en-US" sz="2800" b="0" i="0" u="none" strike="noStrike" cap="none" normalizeH="0" baseline="0" dirty="0">
                        <a:ln>
                          <a:noFill/>
                        </a:ln>
                        <a:solidFill>
                          <a:schemeClr val="tx1">
                            <a:lumMod val="85000"/>
                            <a:lumOff val="15000"/>
                          </a:schemeClr>
                        </a:solidFill>
                        <a:effectLst/>
                        <a:latin typeface="Segoe UI" panose="020B0502040204020203" pitchFamily="34" charset="0"/>
                        <a:cs typeface="Segoe UI" panose="020B0502040204020203" pitchFamily="34" charset="0"/>
                      </a:endParaRPr>
                    </a:p>
                  </a:txBody>
                  <a:tcPr marL="87715" marR="87715" anchor="ctr"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8360329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7">
            <a:extLst>
              <a:ext uri="{FF2B5EF4-FFF2-40B4-BE49-F238E27FC236}">
                <a16:creationId xmlns:a16="http://schemas.microsoft.com/office/drawing/2014/main" id="{FF1DCBBE-36C5-4967-B3B5-7BACA7445CB2}"/>
              </a:ext>
            </a:extLst>
          </p:cNvPr>
          <p:cNvGraphicFramePr>
            <a:graphicFrameLocks/>
          </p:cNvGraphicFramePr>
          <p:nvPr>
            <p:extLst>
              <p:ext uri="{D42A27DB-BD31-4B8C-83A1-F6EECF244321}">
                <p14:modId xmlns:p14="http://schemas.microsoft.com/office/powerpoint/2010/main" val="1749976722"/>
              </p:ext>
            </p:extLst>
          </p:nvPr>
        </p:nvGraphicFramePr>
        <p:xfrm>
          <a:off x="0" y="0"/>
          <a:ext cx="12191999" cy="6858000"/>
        </p:xfrm>
        <a:graphic>
          <a:graphicData uri="http://schemas.openxmlformats.org/drawingml/2006/table">
            <a:tbl>
              <a:tblPr firstRow="1" bandRow="1">
                <a:tableStyleId>{F5AB1C69-6EDB-4FF4-983F-18BD219EF322}</a:tableStyleId>
              </a:tblPr>
              <a:tblGrid>
                <a:gridCol w="2113784">
                  <a:extLst>
                    <a:ext uri="{9D8B030D-6E8A-4147-A177-3AD203B41FA5}">
                      <a16:colId xmlns:a16="http://schemas.microsoft.com/office/drawing/2014/main" val="20000"/>
                    </a:ext>
                  </a:extLst>
                </a:gridCol>
                <a:gridCol w="2608628">
                  <a:extLst>
                    <a:ext uri="{9D8B030D-6E8A-4147-A177-3AD203B41FA5}">
                      <a16:colId xmlns:a16="http://schemas.microsoft.com/office/drawing/2014/main" val="20001"/>
                    </a:ext>
                  </a:extLst>
                </a:gridCol>
                <a:gridCol w="2375714">
                  <a:extLst>
                    <a:ext uri="{9D8B030D-6E8A-4147-A177-3AD203B41FA5}">
                      <a16:colId xmlns:a16="http://schemas.microsoft.com/office/drawing/2014/main" val="20002"/>
                    </a:ext>
                  </a:extLst>
                </a:gridCol>
                <a:gridCol w="2499932">
                  <a:extLst>
                    <a:ext uri="{9D8B030D-6E8A-4147-A177-3AD203B41FA5}">
                      <a16:colId xmlns:a16="http://schemas.microsoft.com/office/drawing/2014/main" val="20003"/>
                    </a:ext>
                  </a:extLst>
                </a:gridCol>
                <a:gridCol w="2593941">
                  <a:extLst>
                    <a:ext uri="{9D8B030D-6E8A-4147-A177-3AD203B41FA5}">
                      <a16:colId xmlns:a16="http://schemas.microsoft.com/office/drawing/2014/main" val="20004"/>
                    </a:ext>
                  </a:extLst>
                </a:gridCol>
              </a:tblGrid>
              <a:tr h="215895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u="none" strike="noStrike" cap="none" normalizeH="0" baseline="0" dirty="0">
                          <a:ln>
                            <a:noFill/>
                          </a:ln>
                          <a:effectLst/>
                        </a:rPr>
                        <a:t>PHAS – FREQUENCY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LARGE PHAS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250 OR MORE PUBLIC HOUSING UNITS</a:t>
                      </a:r>
                      <a:endParaRPr kumimoji="0" lang="en-US" sz="2800" b="0" i="1"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444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Overall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PHAS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Assessed</a:t>
                      </a:r>
                      <a:endPar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Performer</a:t>
                      </a:r>
                      <a:endParaRPr kumimoji="0" lang="en-US" sz="28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Standard Performer</a:t>
                      </a:r>
                      <a:endParaRPr kumimoji="0" lang="en-US" sz="28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Sub-Standard Performer</a:t>
                      </a:r>
                      <a:endParaRPr kumimoji="0" lang="en-US" sz="28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Troubled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effectLst/>
                        </a:rPr>
                        <a:t>or CFP Troubled</a:t>
                      </a:r>
                      <a:endParaRPr kumimoji="0" lang="en-US" sz="28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extLst>
                  <a:ext uri="{0D108BD9-81ED-4DB2-BD59-A6C34878D82A}">
                    <a16:rowId xmlns:a16="http://schemas.microsoft.com/office/drawing/2014/main" val="10001"/>
                  </a:ext>
                </a:extLst>
              </a:tr>
              <a:tr h="2054644">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anchor="ctr" horzOverflow="overflow">
                    <a:solidFill>
                      <a:schemeClr val="accent2">
                        <a:tint val="20000"/>
                        <a:alpha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Every Year</a:t>
                      </a:r>
                      <a:endPar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Every Year</a:t>
                      </a:r>
                      <a:endPar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Every Year</a:t>
                      </a:r>
                      <a:endPar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a:ln>
                            <a:noFill/>
                          </a:ln>
                          <a:effectLst/>
                        </a:rPr>
                        <a:t>Every Year</a:t>
                      </a:r>
                      <a:endPar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86939" marR="86939" anchor="ctr"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9606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6895B31-B8BD-92F7-9D17-A3DD562B5B7F}"/>
              </a:ext>
            </a:extLst>
          </p:cNvPr>
          <p:cNvSpPr>
            <a:spLocks noGrp="1"/>
          </p:cNvSpPr>
          <p:nvPr>
            <p:ph idx="1"/>
          </p:nvPr>
        </p:nvSpPr>
        <p:spPr/>
        <p:txBody>
          <a:bodyPr/>
          <a:lstStyle/>
          <a:p>
            <a:r>
              <a:rPr lang="en-US" dirty="0"/>
              <a:t>Measures the performance of the Public Housing Agencies (PHAs) that administer the Housing Choice Voucher program in 14 key areas</a:t>
            </a:r>
          </a:p>
          <a:p>
            <a:r>
              <a:rPr lang="en-US" dirty="0"/>
              <a:t>Helps HUD target monitoring and assistance to PHA programs that need the most improvement</a:t>
            </a:r>
          </a:p>
          <a:p>
            <a:r>
              <a:rPr lang="en-US" dirty="0"/>
              <a:t>Measured remotely</a:t>
            </a:r>
          </a:p>
          <a:p>
            <a:r>
              <a:rPr lang="en-US" dirty="0"/>
              <a:t>Self-reported (mostly)</a:t>
            </a:r>
          </a:p>
          <a:p>
            <a:r>
              <a:rPr lang="en-US" dirty="0"/>
              <a:t>Submission due 60 days after FYE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EIGHT MANAGEMENT ASSESSMENT PROGRAM (SEMAP)</a:t>
            </a:r>
          </a:p>
        </p:txBody>
      </p:sp>
    </p:spTree>
    <p:extLst>
      <p:ext uri="{BB962C8B-B14F-4D97-AF65-F5344CB8AC3E}">
        <p14:creationId xmlns:p14="http://schemas.microsoft.com/office/powerpoint/2010/main" val="1161678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094F7FC-1E31-1BA6-65ED-BF22BDF57898}"/>
              </a:ext>
            </a:extLst>
          </p:cNvPr>
          <p:cNvSpPr>
            <a:spLocks noGrp="1"/>
          </p:cNvSpPr>
          <p:nvPr>
            <p:ph idx="1"/>
          </p:nvPr>
        </p:nvSpPr>
        <p:spPr/>
        <p:txBody>
          <a:bodyPr>
            <a:normAutofit fontScale="92500"/>
          </a:bodyPr>
          <a:lstStyle/>
          <a:p>
            <a:pPr marL="0" indent="0">
              <a:spcAft>
                <a:spcPts val="600"/>
              </a:spcAft>
              <a:buNone/>
            </a:pPr>
            <a:r>
              <a:rPr lang="en-US" b="1" u="sng" dirty="0">
                <a:solidFill>
                  <a:schemeClr val="tx1">
                    <a:lumMod val="85000"/>
                    <a:lumOff val="15000"/>
                  </a:schemeClr>
                </a:solidFill>
              </a:rPr>
              <a:t>Selection from the Waiting List (15) </a:t>
            </a:r>
          </a:p>
          <a:p>
            <a:pPr lvl="1">
              <a:spcAft>
                <a:spcPts val="600"/>
              </a:spcAft>
            </a:pPr>
            <a:r>
              <a:rPr lang="en-US" dirty="0">
                <a:solidFill>
                  <a:schemeClr val="tx1">
                    <a:lumMod val="85000"/>
                    <a:lumOff val="15000"/>
                  </a:schemeClr>
                </a:solidFill>
              </a:rPr>
              <a:t>The PHA’s policy and actual practices on selection of applicants from the waiting list and the method of maintaining the waiting list including local preferences, as applicable</a:t>
            </a:r>
          </a:p>
          <a:p>
            <a:pPr marL="0" indent="0">
              <a:spcAft>
                <a:spcPts val="600"/>
              </a:spcAft>
              <a:buNone/>
            </a:pPr>
            <a:r>
              <a:rPr lang="en-US" b="1" u="sng" dirty="0">
                <a:solidFill>
                  <a:schemeClr val="tx1">
                    <a:lumMod val="85000"/>
                    <a:lumOff val="15000"/>
                  </a:schemeClr>
                </a:solidFill>
              </a:rPr>
              <a:t>Reasonable Rent (20)</a:t>
            </a:r>
          </a:p>
          <a:p>
            <a:pPr lvl="1">
              <a:spcAft>
                <a:spcPts val="600"/>
              </a:spcAft>
            </a:pPr>
            <a:r>
              <a:rPr lang="en-US" dirty="0">
                <a:solidFill>
                  <a:schemeClr val="tx1">
                    <a:lumMod val="85000"/>
                    <a:lumOff val="15000"/>
                  </a:schemeClr>
                </a:solidFill>
              </a:rPr>
              <a:t>Rent Reasonableness data and written method of verifying comparable rents charged on the private unassisted market or rent charged by the owner for comparable assisted or unassisted units in buildings or premises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48648104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FD482CE-29B0-E6AB-3F1C-13569C4AF3D8}"/>
              </a:ext>
            </a:extLst>
          </p:cNvPr>
          <p:cNvSpPr>
            <a:spLocks noGrp="1"/>
          </p:cNvSpPr>
          <p:nvPr>
            <p:ph idx="1"/>
          </p:nvPr>
        </p:nvSpPr>
        <p:spPr/>
        <p:txBody>
          <a:bodyPr/>
          <a:lstStyle/>
          <a:p>
            <a:pPr marL="0" indent="0">
              <a:buNone/>
            </a:pPr>
            <a:r>
              <a:rPr lang="en-US" b="1" u="sng" dirty="0">
                <a:solidFill>
                  <a:schemeClr val="tx1">
                    <a:lumMod val="85000"/>
                    <a:lumOff val="15000"/>
                  </a:schemeClr>
                </a:solidFill>
              </a:rPr>
              <a:t>Determination of Adjusted Income (20)</a:t>
            </a:r>
          </a:p>
          <a:p>
            <a:pPr lvl="1"/>
            <a:r>
              <a:rPr lang="en-US" dirty="0">
                <a:solidFill>
                  <a:schemeClr val="tx1">
                    <a:lumMod val="85000"/>
                    <a:lumOff val="15000"/>
                  </a:schemeClr>
                </a:solidFill>
              </a:rPr>
              <a:t>This indicator shows whether the PHA verifies and correctly determines Adjusted Annual Income for each assisted family and the PHA uses the appropriate Utility Allowances for the unit leased in determining the Gross Rent</a:t>
            </a:r>
          </a:p>
          <a:p>
            <a:endParaRPr lang="en-US" dirty="0">
              <a:solidFill>
                <a:schemeClr val="tx1">
                  <a:lumMod val="85000"/>
                  <a:lumOff val="15000"/>
                </a:schemeClr>
              </a:solidFill>
            </a:endParaRP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2321372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8F7C898-B306-564A-3938-8134122072B0}"/>
              </a:ext>
            </a:extLst>
          </p:cNvPr>
          <p:cNvSpPr>
            <a:spLocks noGrp="1"/>
          </p:cNvSpPr>
          <p:nvPr>
            <p:ph idx="1"/>
          </p:nvPr>
        </p:nvSpPr>
        <p:spPr/>
        <p:txBody>
          <a:bodyPr/>
          <a:lstStyle/>
          <a:p>
            <a:pPr marL="0" indent="0">
              <a:buNone/>
            </a:pPr>
            <a:r>
              <a:rPr lang="en-US" b="1" u="sng" dirty="0">
                <a:solidFill>
                  <a:schemeClr val="tx1">
                    <a:lumMod val="85000"/>
                    <a:lumOff val="15000"/>
                  </a:schemeClr>
                </a:solidFill>
              </a:rPr>
              <a:t>Utility Allowance Schedule (5)</a:t>
            </a:r>
          </a:p>
          <a:p>
            <a:pPr lvl="1"/>
            <a:r>
              <a:rPr lang="en-US" dirty="0">
                <a:solidFill>
                  <a:schemeClr val="tx1">
                    <a:lumMod val="85000"/>
                    <a:lumOff val="15000"/>
                  </a:schemeClr>
                </a:solidFill>
              </a:rPr>
              <a:t>The process for reviewing, updating and adjusting the Utility Allowances</a:t>
            </a:r>
          </a:p>
          <a:p>
            <a:pPr marL="0" indent="0">
              <a:buNone/>
            </a:pPr>
            <a:r>
              <a:rPr lang="en-US" b="1" u="sng" dirty="0">
                <a:solidFill>
                  <a:schemeClr val="tx1">
                    <a:lumMod val="85000"/>
                    <a:lumOff val="15000"/>
                  </a:schemeClr>
                </a:solidFill>
              </a:rPr>
              <a:t>Housing Quality Standards (HQS) Quality Control Inspections (5)</a:t>
            </a:r>
          </a:p>
          <a:p>
            <a:pPr lvl="1"/>
            <a:r>
              <a:rPr lang="en-US" dirty="0">
                <a:solidFill>
                  <a:schemeClr val="tx1">
                    <a:lumMod val="85000"/>
                    <a:lumOff val="15000"/>
                  </a:schemeClr>
                </a:solidFill>
              </a:rPr>
              <a:t>The process for conducting and tracking HQS Quality Control Inspections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24459067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33DECB-BA83-E0C9-4466-0D0C2F05181A}"/>
              </a:ext>
            </a:extLst>
          </p:cNvPr>
          <p:cNvSpPr>
            <a:spLocks noGrp="1"/>
          </p:cNvSpPr>
          <p:nvPr>
            <p:ph idx="1"/>
          </p:nvPr>
        </p:nvSpPr>
        <p:spPr/>
        <p:txBody>
          <a:bodyPr>
            <a:normAutofit fontScale="92500"/>
          </a:bodyPr>
          <a:lstStyle/>
          <a:p>
            <a:pPr marL="0" indent="0">
              <a:spcAft>
                <a:spcPts val="600"/>
              </a:spcAft>
              <a:buNone/>
            </a:pPr>
            <a:r>
              <a:rPr lang="en-US" b="1" u="sng" dirty="0">
                <a:solidFill>
                  <a:schemeClr val="tx1">
                    <a:lumMod val="85000"/>
                    <a:lumOff val="15000"/>
                  </a:schemeClr>
                </a:solidFill>
              </a:rPr>
              <a:t>HQS Enforcement (10)</a:t>
            </a:r>
          </a:p>
          <a:p>
            <a:pPr lvl="1">
              <a:spcAft>
                <a:spcPts val="600"/>
              </a:spcAft>
            </a:pPr>
            <a:r>
              <a:rPr lang="en-US" dirty="0">
                <a:solidFill>
                  <a:schemeClr val="tx1">
                    <a:lumMod val="85000"/>
                    <a:lumOff val="15000"/>
                  </a:schemeClr>
                </a:solidFill>
              </a:rPr>
              <a:t>The methods for enforcing the HQS requirements and policies and procedures for abatement of HAP payments and contract terminations</a:t>
            </a:r>
          </a:p>
          <a:p>
            <a:pPr marL="0" indent="0">
              <a:spcAft>
                <a:spcPts val="600"/>
              </a:spcAft>
              <a:buNone/>
            </a:pPr>
            <a:r>
              <a:rPr lang="en-US" b="1" u="sng" dirty="0">
                <a:solidFill>
                  <a:schemeClr val="tx1">
                    <a:lumMod val="85000"/>
                    <a:lumOff val="15000"/>
                  </a:schemeClr>
                </a:solidFill>
              </a:rPr>
              <a:t>Expanding Housing Opportunities (5)</a:t>
            </a:r>
          </a:p>
          <a:p>
            <a:pPr lvl="1">
              <a:spcAft>
                <a:spcPts val="600"/>
              </a:spcAft>
            </a:pPr>
            <a:r>
              <a:rPr lang="en-US" dirty="0">
                <a:solidFill>
                  <a:schemeClr val="tx1">
                    <a:lumMod val="85000"/>
                    <a:lumOff val="15000"/>
                  </a:schemeClr>
                </a:solidFill>
              </a:rPr>
              <a:t>Rent Reasonableness data and written method of verifying comparable rents charged on the private unassisted market or rent charged by the owner for comparable assisted or unassisted units in buildings or premises</a:t>
            </a:r>
          </a:p>
          <a:p>
            <a:pPr lvl="1">
              <a:spcAft>
                <a:spcPts val="600"/>
              </a:spcAft>
            </a:pPr>
            <a:r>
              <a:rPr lang="en-US" dirty="0">
                <a:solidFill>
                  <a:schemeClr val="tx1">
                    <a:lumMod val="85000"/>
                    <a:lumOff val="15000"/>
                  </a:schemeClr>
                </a:solidFill>
              </a:rPr>
              <a:t>Metropolitan FMR areas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955953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41283F9-9699-47E2-B741-C1F087A6B13F}"/>
              </a:ext>
            </a:extLst>
          </p:cNvPr>
          <p:cNvSpPr>
            <a:spLocks noGrp="1"/>
          </p:cNvSpPr>
          <p:nvPr>
            <p:ph idx="1"/>
          </p:nvPr>
        </p:nvSpPr>
        <p:spPr/>
        <p:txBody>
          <a:bodyPr/>
          <a:lstStyle/>
          <a:p>
            <a:pPr marL="0" indent="0">
              <a:buNone/>
            </a:pPr>
            <a:r>
              <a:rPr lang="en-US" b="1" u="sng" dirty="0">
                <a:solidFill>
                  <a:schemeClr val="tx1">
                    <a:lumMod val="85000"/>
                    <a:lumOff val="15000"/>
                  </a:schemeClr>
                </a:solidFill>
              </a:rPr>
              <a:t>Payment Standards (5)</a:t>
            </a:r>
          </a:p>
          <a:p>
            <a:pPr lvl="1"/>
            <a:r>
              <a:rPr lang="en-US" dirty="0">
                <a:solidFill>
                  <a:schemeClr val="tx1">
                    <a:lumMod val="85000"/>
                    <a:lumOff val="15000"/>
                  </a:schemeClr>
                </a:solidFill>
              </a:rPr>
              <a:t>Whether the PHA has adopted a Payment Standard Schedule that is not less than 90% and does not exceed 110% of the current FMRs </a:t>
            </a:r>
          </a:p>
          <a:p>
            <a:pPr marL="0" indent="0">
              <a:buNone/>
            </a:pPr>
            <a:r>
              <a:rPr lang="en-US" b="1" u="sng" dirty="0">
                <a:solidFill>
                  <a:schemeClr val="tx1">
                    <a:lumMod val="85000"/>
                    <a:lumOff val="15000"/>
                  </a:schemeClr>
                </a:solidFill>
              </a:rPr>
              <a:t>Annual Reexaminations (10)</a:t>
            </a:r>
          </a:p>
          <a:p>
            <a:pPr lvl="1"/>
            <a:r>
              <a:rPr lang="en-US" dirty="0">
                <a:solidFill>
                  <a:schemeClr val="tx1">
                    <a:lumMod val="85000"/>
                    <a:lumOff val="15000"/>
                  </a:schemeClr>
                </a:solidFill>
              </a:rPr>
              <a:t>This indicator shows whether the PHA completes a reexamination for each participating family at least every 12 months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419502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AD14B-6839-4485-9431-A87BD4AB1D4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498" b="15232"/>
          <a:stretch/>
        </p:blipFill>
        <p:spPr>
          <a:xfrm>
            <a:off x="20" y="1"/>
            <a:ext cx="12191980" cy="6857999"/>
          </a:xfrm>
          <a:prstGeom prst="rect">
            <a:avLst/>
          </a:prstGeom>
        </p:spPr>
      </p:pic>
      <p:sp>
        <p:nvSpPr>
          <p:cNvPr id="6" name="Rectangle 5">
            <a:extLst>
              <a:ext uri="{FF2B5EF4-FFF2-40B4-BE49-F238E27FC236}">
                <a16:creationId xmlns:a16="http://schemas.microsoft.com/office/drawing/2014/main" id="{A9114EBC-D29F-4385-87A1-C13FE1CC4A20}"/>
              </a:ext>
            </a:extLst>
          </p:cNvPr>
          <p:cNvSpPr/>
          <p:nvPr/>
        </p:nvSpPr>
        <p:spPr>
          <a:xfrm>
            <a:off x="-20" y="-1"/>
            <a:ext cx="12192000" cy="6858000"/>
          </a:xfrm>
          <a:prstGeom prst="rect">
            <a:avLst/>
          </a:prstGeom>
          <a:solidFill>
            <a:schemeClr val="tx1">
              <a:lumMod val="65000"/>
              <a:lumOff val="3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8000" b="1" dirty="0">
                <a:solidFill>
                  <a:schemeClr val="bg1"/>
                </a:solidFill>
                <a:latin typeface="Segoe UI" panose="020B0502040204020203" pitchFamily="34" charset="0"/>
                <a:cs typeface="Segoe UI" panose="020B0502040204020203" pitchFamily="34" charset="0"/>
              </a:rPr>
              <a:t>ECONOMIC OPPORTUNITY FOR </a:t>
            </a:r>
          </a:p>
          <a:p>
            <a:pPr algn="ctr">
              <a:spcAft>
                <a:spcPts val="600"/>
              </a:spcAft>
            </a:pPr>
            <a:r>
              <a:rPr lang="en-US" sz="8000" b="1" dirty="0">
                <a:solidFill>
                  <a:schemeClr val="bg1"/>
                </a:solidFill>
                <a:latin typeface="Segoe UI" panose="020B0502040204020203" pitchFamily="34" charset="0"/>
                <a:cs typeface="Segoe UI" panose="020B0502040204020203" pitchFamily="34" charset="0"/>
              </a:rPr>
              <a:t>OUR PARTICIPANTS.</a:t>
            </a:r>
          </a:p>
        </p:txBody>
      </p:sp>
    </p:spTree>
    <p:extLst>
      <p:ext uri="{BB962C8B-B14F-4D97-AF65-F5344CB8AC3E}">
        <p14:creationId xmlns:p14="http://schemas.microsoft.com/office/powerpoint/2010/main" val="188249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DD51F5-1BC8-4761-ADB7-BD43CDE99844}"/>
              </a:ext>
            </a:extLst>
          </p:cNvPr>
          <p:cNvSpPr>
            <a:spLocks noGrp="1"/>
          </p:cNvSpPr>
          <p:nvPr>
            <p:ph idx="1"/>
          </p:nvPr>
        </p:nvSpPr>
        <p:spPr/>
        <p:txBody>
          <a:bodyPr/>
          <a:lstStyle/>
          <a:p>
            <a:r>
              <a:rPr lang="en-US" dirty="0"/>
              <a:t>A worker’s self-certification of participation in Public Housing or Section 8-assisted housing programs</a:t>
            </a:r>
          </a:p>
          <a:p>
            <a:r>
              <a:rPr lang="en-US" dirty="0"/>
              <a:t>Certification from a PHA that the worker is a participant in one of their programs;</a:t>
            </a:r>
          </a:p>
          <a:p>
            <a:r>
              <a:rPr lang="en-US" dirty="0"/>
              <a:t>An employer’s certification that the worker is employed by a Section 3 business concern</a:t>
            </a:r>
          </a:p>
          <a:p>
            <a:r>
              <a:rPr lang="en-US" dirty="0"/>
              <a:t>A worker’s certification that the worker is a </a:t>
            </a:r>
            <a:r>
              <a:rPr lang="en-US" dirty="0" err="1"/>
              <a:t>YouthBuild</a:t>
            </a:r>
            <a:r>
              <a:rPr lang="en-US" dirty="0"/>
              <a:t> participant</a:t>
            </a:r>
          </a:p>
        </p:txBody>
      </p:sp>
      <p:sp>
        <p:nvSpPr>
          <p:cNvPr id="4" name="Title 3">
            <a:extLst>
              <a:ext uri="{FF2B5EF4-FFF2-40B4-BE49-F238E27FC236}">
                <a16:creationId xmlns:a16="http://schemas.microsoft.com/office/drawing/2014/main" id="{5CD98260-98BC-0292-E391-C3FB93A11530}"/>
              </a:ext>
            </a:extLst>
          </p:cNvPr>
          <p:cNvSpPr>
            <a:spLocks noGrp="1"/>
          </p:cNvSpPr>
          <p:nvPr>
            <p:ph type="title"/>
          </p:nvPr>
        </p:nvSpPr>
        <p:spPr/>
        <p:txBody>
          <a:bodyPr/>
          <a:lstStyle/>
          <a:p>
            <a:r>
              <a:rPr lang="en-US" sz="3600" u="sng" dirty="0"/>
              <a:t>DOCUMENTATION</a:t>
            </a:r>
            <a:br>
              <a:rPr lang="en-US" dirty="0"/>
            </a:br>
            <a:r>
              <a:rPr lang="en-US" dirty="0"/>
              <a:t>TARGETED SECTION </a:t>
            </a:r>
            <a:br>
              <a:rPr lang="en-US" dirty="0"/>
            </a:br>
            <a:r>
              <a:rPr lang="en-US" dirty="0"/>
              <a:t>3 WORKER</a:t>
            </a:r>
          </a:p>
        </p:txBody>
      </p:sp>
    </p:spTree>
    <p:extLst>
      <p:ext uri="{BB962C8B-B14F-4D97-AF65-F5344CB8AC3E}">
        <p14:creationId xmlns:p14="http://schemas.microsoft.com/office/powerpoint/2010/main" val="26344230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A1937A2-C266-E228-A618-15C05BCA3535}"/>
              </a:ext>
            </a:extLst>
          </p:cNvPr>
          <p:cNvSpPr>
            <a:spLocks noGrp="1"/>
          </p:cNvSpPr>
          <p:nvPr>
            <p:ph idx="1"/>
          </p:nvPr>
        </p:nvSpPr>
        <p:spPr/>
        <p:txBody>
          <a:bodyPr>
            <a:normAutofit/>
          </a:bodyPr>
          <a:lstStyle/>
          <a:p>
            <a:pPr marL="0" indent="0">
              <a:buNone/>
            </a:pPr>
            <a:r>
              <a:rPr lang="en-US" b="1" u="sng" dirty="0">
                <a:solidFill>
                  <a:schemeClr val="tx1">
                    <a:lumMod val="85000"/>
                    <a:lumOff val="15000"/>
                  </a:schemeClr>
                </a:solidFill>
              </a:rPr>
              <a:t>Rent Calculations (5)</a:t>
            </a:r>
          </a:p>
          <a:p>
            <a:pPr lvl="1"/>
            <a:r>
              <a:rPr lang="en-US" dirty="0">
                <a:solidFill>
                  <a:schemeClr val="tx1">
                    <a:lumMod val="85000"/>
                    <a:lumOff val="15000"/>
                  </a:schemeClr>
                </a:solidFill>
              </a:rPr>
              <a:t>This indicator shows whether the PHA correctly calculates Tenant Rent in the Rental Certificate Program and the Family's Share of the Rent to owner in the rental voucher program</a:t>
            </a:r>
          </a:p>
          <a:p>
            <a:pPr marL="0" indent="0">
              <a:buNone/>
            </a:pPr>
            <a:r>
              <a:rPr lang="en-US" b="1" u="sng" dirty="0">
                <a:solidFill>
                  <a:schemeClr val="tx1">
                    <a:lumMod val="85000"/>
                    <a:lumOff val="15000"/>
                  </a:schemeClr>
                </a:solidFill>
              </a:rPr>
              <a:t>Pre-Contract HQS (5)</a:t>
            </a:r>
          </a:p>
          <a:p>
            <a:pPr lvl="1"/>
            <a:r>
              <a:rPr lang="en-US" dirty="0">
                <a:solidFill>
                  <a:schemeClr val="tx1">
                    <a:lumMod val="85000"/>
                    <a:lumOff val="15000"/>
                  </a:schemeClr>
                </a:solidFill>
              </a:rPr>
              <a:t>This indicator shows whether newly leased units pass HQS inspection on or before the beginning date of the assisted lease and HAP contract</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25345069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3CFAF1-7685-BC84-0BBE-AF53F809481A}"/>
              </a:ext>
            </a:extLst>
          </p:cNvPr>
          <p:cNvSpPr>
            <a:spLocks noGrp="1"/>
          </p:cNvSpPr>
          <p:nvPr>
            <p:ph idx="1"/>
          </p:nvPr>
        </p:nvSpPr>
        <p:spPr/>
        <p:txBody>
          <a:bodyPr>
            <a:normAutofit fontScale="92500" lnSpcReduction="10000"/>
          </a:bodyPr>
          <a:lstStyle/>
          <a:p>
            <a:pPr marL="0" indent="0">
              <a:buNone/>
            </a:pPr>
            <a:r>
              <a:rPr lang="en-US" b="1" u="sng" dirty="0">
                <a:solidFill>
                  <a:schemeClr val="tx1">
                    <a:lumMod val="85000"/>
                    <a:lumOff val="15000"/>
                  </a:schemeClr>
                </a:solidFill>
              </a:rPr>
              <a:t>Annual HQS (10)</a:t>
            </a:r>
          </a:p>
          <a:p>
            <a:pPr lvl="1"/>
            <a:r>
              <a:rPr lang="en-US" dirty="0">
                <a:solidFill>
                  <a:schemeClr val="tx1">
                    <a:lumMod val="85000"/>
                    <a:lumOff val="15000"/>
                  </a:schemeClr>
                </a:solidFill>
              </a:rPr>
              <a:t>This indicator shows whether the PHA inspects each unit under contract at least annually</a:t>
            </a:r>
          </a:p>
          <a:p>
            <a:pPr marL="0" indent="0">
              <a:buNone/>
            </a:pPr>
            <a:r>
              <a:rPr lang="en-US" b="1" u="sng" dirty="0">
                <a:solidFill>
                  <a:schemeClr val="tx1">
                    <a:lumMod val="85000"/>
                    <a:lumOff val="15000"/>
                  </a:schemeClr>
                </a:solidFill>
              </a:rPr>
              <a:t>Utilization (20)</a:t>
            </a:r>
          </a:p>
          <a:p>
            <a:pPr lvl="1"/>
            <a:r>
              <a:rPr lang="en-US" dirty="0">
                <a:solidFill>
                  <a:schemeClr val="tx1">
                    <a:lumMod val="85000"/>
                    <a:lumOff val="15000"/>
                  </a:schemeClr>
                </a:solidFill>
              </a:rPr>
              <a:t>This indicator shows whether the PHA enters into HAP contracts for the number of the PHA's baseline voucher units (units that are contracted under a Consolidated ACC) for the Calendar Year that ends on or before the PHA's Fiscal Year or whether the PHA has expended its allocated Budget Authority for the same Calendar Year</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397004196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1C413CA-6A96-F53B-5B93-5B99829D4012}"/>
              </a:ext>
            </a:extLst>
          </p:cNvPr>
          <p:cNvSpPr>
            <a:spLocks noGrp="1"/>
          </p:cNvSpPr>
          <p:nvPr>
            <p:ph idx="1"/>
          </p:nvPr>
        </p:nvSpPr>
        <p:spPr/>
        <p:txBody>
          <a:bodyPr>
            <a:normAutofit/>
          </a:bodyPr>
          <a:lstStyle/>
          <a:p>
            <a:pPr marL="0" indent="0">
              <a:buNone/>
            </a:pPr>
            <a:r>
              <a:rPr lang="en-US" b="1" u="sng" dirty="0" err="1">
                <a:solidFill>
                  <a:schemeClr val="tx1">
                    <a:lumMod val="85000"/>
                    <a:lumOff val="15000"/>
                  </a:schemeClr>
                </a:solidFill>
              </a:rPr>
              <a:t>Deconcentration</a:t>
            </a:r>
            <a:r>
              <a:rPr lang="en-US" b="1" u="sng" dirty="0">
                <a:solidFill>
                  <a:schemeClr val="tx1">
                    <a:lumMod val="85000"/>
                    <a:lumOff val="15000"/>
                  </a:schemeClr>
                </a:solidFill>
              </a:rPr>
              <a:t> Bonus (5)</a:t>
            </a:r>
          </a:p>
          <a:p>
            <a:pPr lvl="1"/>
            <a:r>
              <a:rPr lang="en-US" dirty="0">
                <a:solidFill>
                  <a:schemeClr val="tx1">
                    <a:lumMod val="85000"/>
                    <a:lumOff val="15000"/>
                  </a:schemeClr>
                </a:solidFill>
              </a:rPr>
              <a:t>Additional SEMAP points are available to PHAs that have jurisdiction in Metropolitan FMR Areas and that choose to submit with their SEMAP Certifications certain data, in a HUD-prescribed format, on the percent of their Tenant-Based Section 8 families with children who live in, and who have moved during the PHA Fiscal Year to, low poverty census tracts in the PHA's principal operating area</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42640407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BF2819-DCA6-A8CC-ECB1-D1C9284091C9}"/>
              </a:ext>
            </a:extLst>
          </p:cNvPr>
          <p:cNvSpPr>
            <a:spLocks noGrp="1"/>
          </p:cNvSpPr>
          <p:nvPr>
            <p:ph idx="1"/>
          </p:nvPr>
        </p:nvSpPr>
        <p:spPr/>
        <p:txBody>
          <a:bodyPr/>
          <a:lstStyle/>
          <a:p>
            <a:r>
              <a:rPr lang="en-US" b="1" u="sng" dirty="0"/>
              <a:t>FSS Enrollment/Escrow (10)</a:t>
            </a:r>
          </a:p>
          <a:p>
            <a:pPr lvl="1"/>
            <a:r>
              <a:rPr lang="en-US" dirty="0"/>
              <a:t>The indicator consists of 2 components which show whether the PHA has enrolled families in the FSS Program as required, and the extent of the PHA's progress in supporting FSS</a:t>
            </a:r>
          </a:p>
          <a:p>
            <a:pPr lvl="1"/>
            <a:r>
              <a:rPr lang="en-US" dirty="0"/>
              <a:t>This indicator applies only to PHAs with mandatory FSS programs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a:t>
            </a:r>
            <a:br>
              <a:rPr lang="en-US" dirty="0"/>
            </a:br>
            <a:r>
              <a:rPr lang="en-US" dirty="0"/>
              <a:t>INDICATORS</a:t>
            </a:r>
          </a:p>
        </p:txBody>
      </p:sp>
    </p:spTree>
    <p:extLst>
      <p:ext uri="{BB962C8B-B14F-4D97-AF65-F5344CB8AC3E}">
        <p14:creationId xmlns:p14="http://schemas.microsoft.com/office/powerpoint/2010/main" val="205231713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6EC0041-F0A6-86F9-4AC7-8435A566BFC2}"/>
              </a:ext>
            </a:extLst>
          </p:cNvPr>
          <p:cNvSpPr>
            <a:spLocks noGrp="1"/>
          </p:cNvSpPr>
          <p:nvPr>
            <p:ph idx="1"/>
          </p:nvPr>
        </p:nvSpPr>
        <p:spPr>
          <a:xfrm>
            <a:off x="5444836" y="734290"/>
            <a:ext cx="6068291" cy="2318207"/>
          </a:xfrm>
        </p:spPr>
        <p:txBody>
          <a:bodyPr/>
          <a:lstStyle/>
          <a:p>
            <a:r>
              <a:rPr lang="en-US" dirty="0"/>
              <a:t>Same basic designations as PHAS</a:t>
            </a:r>
          </a:p>
          <a:p>
            <a:r>
              <a:rPr lang="en-US" dirty="0"/>
              <a:t>HUD monitoring</a:t>
            </a:r>
          </a:p>
          <a:p>
            <a:r>
              <a:rPr lang="en-US" dirty="0"/>
              <a:t>Agency reporting</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SEMAP DESIGNATIONS</a:t>
            </a:r>
          </a:p>
        </p:txBody>
      </p:sp>
      <p:graphicFrame>
        <p:nvGraphicFramePr>
          <p:cNvPr id="5" name="Group 86">
            <a:extLst>
              <a:ext uri="{FF2B5EF4-FFF2-40B4-BE49-F238E27FC236}">
                <a16:creationId xmlns:a16="http://schemas.microsoft.com/office/drawing/2014/main" id="{88A5D2F8-D6C8-4C90-8462-6F12C1CA6691}"/>
              </a:ext>
            </a:extLst>
          </p:cNvPr>
          <p:cNvGraphicFramePr>
            <a:graphicFrameLocks/>
          </p:cNvGraphicFramePr>
          <p:nvPr>
            <p:extLst>
              <p:ext uri="{D42A27DB-BD31-4B8C-83A1-F6EECF244321}">
                <p14:modId xmlns:p14="http://schemas.microsoft.com/office/powerpoint/2010/main" val="3433633363"/>
              </p:ext>
            </p:extLst>
          </p:nvPr>
        </p:nvGraphicFramePr>
        <p:xfrm>
          <a:off x="5444836" y="3052497"/>
          <a:ext cx="6328064" cy="3514771"/>
        </p:xfrm>
        <a:graphic>
          <a:graphicData uri="http://schemas.openxmlformats.org/drawingml/2006/table">
            <a:tbl>
              <a:tblPr firstRow="1" bandRow="1">
                <a:tableStyleId>{F5AB1C69-6EDB-4FF4-983F-18BD219EF322}</a:tableStyleId>
              </a:tblPr>
              <a:tblGrid>
                <a:gridCol w="2614157">
                  <a:extLst>
                    <a:ext uri="{9D8B030D-6E8A-4147-A177-3AD203B41FA5}">
                      <a16:colId xmlns:a16="http://schemas.microsoft.com/office/drawing/2014/main" val="20000"/>
                    </a:ext>
                  </a:extLst>
                </a:gridCol>
                <a:gridCol w="3713907">
                  <a:extLst>
                    <a:ext uri="{9D8B030D-6E8A-4147-A177-3AD203B41FA5}">
                      <a16:colId xmlns:a16="http://schemas.microsoft.com/office/drawing/2014/main" val="20001"/>
                    </a:ext>
                  </a:extLst>
                </a:gridCol>
              </a:tblGrid>
              <a:tr h="8110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SEMAP DESIGNATION</a:t>
                      </a:r>
                      <a:endParaRPr kumimoji="0" lang="en-US" sz="2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SEMAP SCORE</a:t>
                      </a:r>
                      <a:endParaRPr kumimoji="0" lang="en-US" sz="2000" b="1"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0"/>
                  </a:ext>
                </a:extLst>
              </a:tr>
              <a:tr h="9403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dirty="0">
                          <a:ln>
                            <a:noFill/>
                          </a:ln>
                          <a:effectLst/>
                        </a:rPr>
                        <a:t>High Performer</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effectLst/>
                        </a:rPr>
                        <a:t>Overall score of 90% or higher AND</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1"/>
                  </a:ext>
                </a:extLst>
              </a:tr>
              <a:tr h="9403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dirty="0">
                          <a:ln>
                            <a:noFill/>
                          </a:ln>
                          <a:effectLst/>
                        </a:rPr>
                        <a:t>Standard Performer</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effectLst/>
                        </a:rPr>
                        <a:t>Overall score of at least 60% AND</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2"/>
                  </a:ext>
                </a:extLst>
              </a:tr>
              <a:tr h="6817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dirty="0">
                          <a:ln>
                            <a:noFill/>
                          </a:ln>
                          <a:effectLst/>
                        </a:rPr>
                        <a:t>Troubled</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dirty="0">
                          <a:ln>
                            <a:noFill/>
                          </a:ln>
                          <a:effectLst/>
                        </a:rPr>
                        <a:t>Less than 60% overall score</a:t>
                      </a:r>
                      <a:endParaRPr kumimoji="0" lang="en-US" sz="24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50946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BCA9732-FB1C-804B-AAD1-C2387B9527FC}"/>
              </a:ext>
            </a:extLst>
          </p:cNvPr>
          <p:cNvSpPr>
            <a:spLocks noGrp="1"/>
          </p:cNvSpPr>
          <p:nvPr>
            <p:ph idx="1"/>
          </p:nvPr>
        </p:nvSpPr>
        <p:spPr/>
        <p:txBody>
          <a:bodyPr/>
          <a:lstStyle/>
          <a:p>
            <a:r>
              <a:rPr lang="en-US" dirty="0"/>
              <a:t>Management and Occupancy Reviews (MOR), which monitor project operations, are required to ensure that HUD’s Multifamily housing programs are administered as intended by identifying deficiencies to eliminate fraud, waste, and mismanagement</a:t>
            </a:r>
          </a:p>
          <a:p>
            <a:r>
              <a:rPr lang="en-US" dirty="0"/>
              <a:t>Multifamily properties</a:t>
            </a:r>
          </a:p>
          <a:p>
            <a:r>
              <a:rPr lang="en-US" dirty="0"/>
              <a:t>RAD conversions</a:t>
            </a:r>
          </a:p>
          <a:p>
            <a:r>
              <a:rPr lang="en-US" dirty="0"/>
              <a:t>Scoring is somewhat subjective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MANAGEMENT AND OCCUPANCY </a:t>
            </a:r>
            <a:br>
              <a:rPr lang="en-US" dirty="0"/>
            </a:br>
            <a:r>
              <a:rPr lang="en-US" dirty="0"/>
              <a:t>REVIEW (MOR)</a:t>
            </a:r>
          </a:p>
        </p:txBody>
      </p:sp>
    </p:spTree>
    <p:extLst>
      <p:ext uri="{BB962C8B-B14F-4D97-AF65-F5344CB8AC3E}">
        <p14:creationId xmlns:p14="http://schemas.microsoft.com/office/powerpoint/2010/main" val="9577170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DACD585-1AA7-434E-A94A-70F3B0D1C1A3}"/>
              </a:ext>
            </a:extLst>
          </p:cNvPr>
          <p:cNvGraphicFramePr>
            <a:graphicFrameLocks noGrp="1"/>
          </p:cNvGraphicFramePr>
          <p:nvPr>
            <p:ph idx="1"/>
            <p:extLst>
              <p:ext uri="{D42A27DB-BD31-4B8C-83A1-F6EECF244321}">
                <p14:modId xmlns:p14="http://schemas.microsoft.com/office/powerpoint/2010/main" val="1050752259"/>
              </p:ext>
            </p:extLst>
          </p:nvPr>
        </p:nvGraphicFramePr>
        <p:xfrm>
          <a:off x="5426075" y="596468"/>
          <a:ext cx="6067425" cy="5818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COMPONENTS</a:t>
            </a:r>
          </a:p>
        </p:txBody>
      </p:sp>
    </p:spTree>
    <p:extLst>
      <p:ext uri="{BB962C8B-B14F-4D97-AF65-F5344CB8AC3E}">
        <p14:creationId xmlns:p14="http://schemas.microsoft.com/office/powerpoint/2010/main" val="6437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2ABA63E-3A04-4B06-9278-95A5F8F551A9}"/>
                                            </p:graphicEl>
                                          </p:spTgt>
                                        </p:tgtEl>
                                        <p:attrNameLst>
                                          <p:attrName>style.visibility</p:attrName>
                                        </p:attrNameLst>
                                      </p:cBhvr>
                                      <p:to>
                                        <p:strVal val="visible"/>
                                      </p:to>
                                    </p:set>
                                    <p:animEffect transition="in" filter="fade">
                                      <p:cBhvr>
                                        <p:cTn id="7" dur="500"/>
                                        <p:tgtEl>
                                          <p:spTgt spid="5">
                                            <p:graphicEl>
                                              <a:dgm id="{E2ABA63E-3A04-4B06-9278-95A5F8F551A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ACB470E-CDBD-4116-8D88-4D2EFB989E41}"/>
                                            </p:graphicEl>
                                          </p:spTgt>
                                        </p:tgtEl>
                                        <p:attrNameLst>
                                          <p:attrName>style.visibility</p:attrName>
                                        </p:attrNameLst>
                                      </p:cBhvr>
                                      <p:to>
                                        <p:strVal val="visible"/>
                                      </p:to>
                                    </p:set>
                                    <p:animEffect transition="in" filter="fade">
                                      <p:cBhvr>
                                        <p:cTn id="12" dur="500"/>
                                        <p:tgtEl>
                                          <p:spTgt spid="5">
                                            <p:graphicEl>
                                              <a:dgm id="{8ACB470E-CDBD-4116-8D88-4D2EFB989E4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AA5A8A4C-B75A-406C-9448-FF594FBAB1A3}"/>
                                            </p:graphicEl>
                                          </p:spTgt>
                                        </p:tgtEl>
                                        <p:attrNameLst>
                                          <p:attrName>style.visibility</p:attrName>
                                        </p:attrNameLst>
                                      </p:cBhvr>
                                      <p:to>
                                        <p:strVal val="visible"/>
                                      </p:to>
                                    </p:set>
                                    <p:animEffect transition="in" filter="fade">
                                      <p:cBhvr>
                                        <p:cTn id="15" dur="500"/>
                                        <p:tgtEl>
                                          <p:spTgt spid="5">
                                            <p:graphicEl>
                                              <a:dgm id="{AA5A8A4C-B75A-406C-9448-FF594FBAB1A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349AB2FC-3D40-40AE-A45B-72C52BCB6000}"/>
                                            </p:graphicEl>
                                          </p:spTgt>
                                        </p:tgtEl>
                                        <p:attrNameLst>
                                          <p:attrName>style.visibility</p:attrName>
                                        </p:attrNameLst>
                                      </p:cBhvr>
                                      <p:to>
                                        <p:strVal val="visible"/>
                                      </p:to>
                                    </p:set>
                                    <p:animEffect transition="in" filter="fade">
                                      <p:cBhvr>
                                        <p:cTn id="20" dur="500"/>
                                        <p:tgtEl>
                                          <p:spTgt spid="5">
                                            <p:graphicEl>
                                              <a:dgm id="{349AB2FC-3D40-40AE-A45B-72C52BCB600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8E225153-D17F-4738-ABF6-2629AFDB8696}"/>
                                            </p:graphicEl>
                                          </p:spTgt>
                                        </p:tgtEl>
                                        <p:attrNameLst>
                                          <p:attrName>style.visibility</p:attrName>
                                        </p:attrNameLst>
                                      </p:cBhvr>
                                      <p:to>
                                        <p:strVal val="visible"/>
                                      </p:to>
                                    </p:set>
                                    <p:animEffect transition="in" filter="fade">
                                      <p:cBhvr>
                                        <p:cTn id="23" dur="500"/>
                                        <p:tgtEl>
                                          <p:spTgt spid="5">
                                            <p:graphicEl>
                                              <a:dgm id="{8E225153-D17F-4738-ABF6-2629AFDB869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650094F5-239B-4D57-8353-8EE75156E2A8}"/>
                                            </p:graphicEl>
                                          </p:spTgt>
                                        </p:tgtEl>
                                        <p:attrNameLst>
                                          <p:attrName>style.visibility</p:attrName>
                                        </p:attrNameLst>
                                      </p:cBhvr>
                                      <p:to>
                                        <p:strVal val="visible"/>
                                      </p:to>
                                    </p:set>
                                    <p:animEffect transition="in" filter="fade">
                                      <p:cBhvr>
                                        <p:cTn id="28" dur="500"/>
                                        <p:tgtEl>
                                          <p:spTgt spid="5">
                                            <p:graphicEl>
                                              <a:dgm id="{650094F5-239B-4D57-8353-8EE75156E2A8}"/>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DEC217BF-AE48-4AC7-B020-B5E7C1672A01}"/>
                                            </p:graphicEl>
                                          </p:spTgt>
                                        </p:tgtEl>
                                        <p:attrNameLst>
                                          <p:attrName>style.visibility</p:attrName>
                                        </p:attrNameLst>
                                      </p:cBhvr>
                                      <p:to>
                                        <p:strVal val="visible"/>
                                      </p:to>
                                    </p:set>
                                    <p:animEffect transition="in" filter="fade">
                                      <p:cBhvr>
                                        <p:cTn id="31" dur="500"/>
                                        <p:tgtEl>
                                          <p:spTgt spid="5">
                                            <p:graphicEl>
                                              <a:dgm id="{DEC217BF-AE48-4AC7-B020-B5E7C1672A0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D32EB3D5-7C11-4D3E-8A39-7688F466775D}"/>
                                            </p:graphicEl>
                                          </p:spTgt>
                                        </p:tgtEl>
                                        <p:attrNameLst>
                                          <p:attrName>style.visibility</p:attrName>
                                        </p:attrNameLst>
                                      </p:cBhvr>
                                      <p:to>
                                        <p:strVal val="visible"/>
                                      </p:to>
                                    </p:set>
                                    <p:animEffect transition="in" filter="fade">
                                      <p:cBhvr>
                                        <p:cTn id="36" dur="500"/>
                                        <p:tgtEl>
                                          <p:spTgt spid="5">
                                            <p:graphicEl>
                                              <a:dgm id="{D32EB3D5-7C11-4D3E-8A39-7688F466775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39C865B7-8466-4ACE-9745-39D7B407C493}"/>
                                            </p:graphicEl>
                                          </p:spTgt>
                                        </p:tgtEl>
                                        <p:attrNameLst>
                                          <p:attrName>style.visibility</p:attrName>
                                        </p:attrNameLst>
                                      </p:cBhvr>
                                      <p:to>
                                        <p:strVal val="visible"/>
                                      </p:to>
                                    </p:set>
                                    <p:animEffect transition="in" filter="fade">
                                      <p:cBhvr>
                                        <p:cTn id="39" dur="500"/>
                                        <p:tgtEl>
                                          <p:spTgt spid="5">
                                            <p:graphicEl>
                                              <a:dgm id="{39C865B7-8466-4ACE-9745-39D7B407C49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EA06447-1F58-6FCD-10AA-62EF737DD2FB}"/>
              </a:ext>
            </a:extLst>
          </p:cNvPr>
          <p:cNvSpPr>
            <a:spLocks noGrp="1"/>
          </p:cNvSpPr>
          <p:nvPr>
            <p:ph idx="1"/>
          </p:nvPr>
        </p:nvSpPr>
        <p:spPr/>
        <p:txBody>
          <a:bodyPr/>
          <a:lstStyle/>
          <a:p>
            <a:r>
              <a:rPr lang="en-US" dirty="0"/>
              <a:t>Management Review for Multifamily Housing Projects (Exp. 04/30/2018)</a:t>
            </a:r>
          </a:p>
          <a:p>
            <a:r>
              <a:rPr lang="en-US" dirty="0"/>
              <a:t>Primary tool of the reviewer</a:t>
            </a:r>
          </a:p>
          <a:p>
            <a:r>
              <a:rPr lang="en-US" dirty="0"/>
              <a:t>Comprehensive form</a:t>
            </a:r>
          </a:p>
          <a:p>
            <a:r>
              <a:rPr lang="en-US" dirty="0"/>
              <a:t>A great resource properties can use to prepare</a:t>
            </a:r>
          </a:p>
          <a:p>
            <a:r>
              <a:rPr lang="en-US" dirty="0"/>
              <a:t>Anticipate an update to this form with transition to HOTMA</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FORM </a:t>
            </a:r>
            <a:br>
              <a:rPr lang="en-US" dirty="0"/>
            </a:br>
            <a:r>
              <a:rPr lang="en-US" dirty="0"/>
              <a:t>HUD-9834</a:t>
            </a:r>
          </a:p>
        </p:txBody>
      </p:sp>
    </p:spTree>
    <p:extLst>
      <p:ext uri="{BB962C8B-B14F-4D97-AF65-F5344CB8AC3E}">
        <p14:creationId xmlns:p14="http://schemas.microsoft.com/office/powerpoint/2010/main" val="6802502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E330A22-9062-86CD-5BB8-52BEEC7ECF78}"/>
              </a:ext>
            </a:extLst>
          </p:cNvPr>
          <p:cNvSpPr>
            <a:spLocks noGrp="1"/>
          </p:cNvSpPr>
          <p:nvPr>
            <p:ph idx="1"/>
          </p:nvPr>
        </p:nvSpPr>
        <p:spPr/>
        <p:txBody>
          <a:bodyPr>
            <a:normAutofit/>
          </a:bodyPr>
          <a:lstStyle/>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The purpose of the desk review is to provide the CA with initial project data before they arrive on-site</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Files are reviewed in conjunction with project data contained in HUD’s secure systems</a:t>
            </a:r>
          </a:p>
          <a:p>
            <a:pPr lvl="0">
              <a:spcAft>
                <a:spcPts val="1800"/>
              </a:spcAft>
              <a:defRPr/>
            </a:pPr>
            <a:r>
              <a:rPr lang="en-US" sz="2800" dirty="0">
                <a:solidFill>
                  <a:prstClr val="black"/>
                </a:solidFill>
                <a:latin typeface="Segoe UI" panose="020B0502040204020203" pitchFamily="34" charset="0"/>
                <a:cs typeface="Segoe UI" panose="020B0502040204020203" pitchFamily="34" charset="0"/>
              </a:rPr>
              <a:t>Before they arrive on-site, they already have some basis for identifying potential areas of concern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DESK REVIEW</a:t>
            </a:r>
          </a:p>
        </p:txBody>
      </p:sp>
    </p:spTree>
    <p:extLst>
      <p:ext uri="{BB962C8B-B14F-4D97-AF65-F5344CB8AC3E}">
        <p14:creationId xmlns:p14="http://schemas.microsoft.com/office/powerpoint/2010/main" val="26663850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B1428F2-37F4-62B9-B042-FCD81869CBF8}"/>
              </a:ext>
            </a:extLst>
          </p:cNvPr>
          <p:cNvSpPr>
            <a:spLocks noGrp="1"/>
          </p:cNvSpPr>
          <p:nvPr>
            <p:ph idx="1"/>
          </p:nvPr>
        </p:nvSpPr>
        <p:spPr/>
        <p:txBody>
          <a:bodyPr/>
          <a:lstStyle/>
          <a:p>
            <a:r>
              <a:rPr lang="en-US" dirty="0"/>
              <a:t>Areas of focus for the Desk Review:</a:t>
            </a:r>
          </a:p>
          <a:p>
            <a:pPr lvl="1"/>
            <a:r>
              <a:rPr lang="en-US" dirty="0"/>
              <a:t>Physical Condition and Lead-Based Hazards</a:t>
            </a:r>
          </a:p>
          <a:p>
            <a:pPr lvl="1"/>
            <a:r>
              <a:rPr lang="en-US" dirty="0"/>
              <a:t>Financial Condition</a:t>
            </a:r>
          </a:p>
          <a:p>
            <a:pPr lvl="1"/>
            <a:r>
              <a:rPr lang="en-US" dirty="0"/>
              <a:t>Capital Planning</a:t>
            </a:r>
          </a:p>
          <a:p>
            <a:pPr lvl="1"/>
            <a:r>
              <a:rPr lang="en-US" dirty="0"/>
              <a:t>Tenant Rent and Utility Allowance</a:t>
            </a:r>
          </a:p>
          <a:p>
            <a:pPr lvl="1"/>
            <a:r>
              <a:rPr lang="en-US" dirty="0"/>
              <a:t>Submissions and Reporting</a:t>
            </a:r>
          </a:p>
          <a:p>
            <a:pPr lvl="1"/>
            <a:r>
              <a:rPr lang="en-US" dirty="0"/>
              <a:t>Occupancy</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DESK REVIEW</a:t>
            </a:r>
          </a:p>
        </p:txBody>
      </p:sp>
    </p:spTree>
    <p:extLst>
      <p:ext uri="{BB962C8B-B14F-4D97-AF65-F5344CB8AC3E}">
        <p14:creationId xmlns:p14="http://schemas.microsoft.com/office/powerpoint/2010/main" val="90112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DB33D4-6CEC-2281-87BD-F94D59E661C5}"/>
              </a:ext>
            </a:extLst>
          </p:cNvPr>
          <p:cNvSpPr>
            <a:spLocks noGrp="1"/>
          </p:cNvSpPr>
          <p:nvPr>
            <p:ph idx="1"/>
          </p:nvPr>
        </p:nvSpPr>
        <p:spPr/>
        <p:txBody>
          <a:bodyPr>
            <a:normAutofit/>
          </a:bodyPr>
          <a:lstStyle/>
          <a:p>
            <a:r>
              <a:rPr lang="en-US" dirty="0"/>
              <a:t>PHA staff that meet the definition of a Section 3 worker or Targeted Section 3 worker would qualify to be counted toward total labor hours</a:t>
            </a:r>
          </a:p>
          <a:p>
            <a:r>
              <a:rPr lang="en-US" dirty="0"/>
              <a:t>Section 3 benchmarks are minimum targets that must be reached for the Department to consider a recipient in compliance</a:t>
            </a:r>
          </a:p>
          <a:p>
            <a:r>
              <a:rPr lang="en-US" dirty="0"/>
              <a:t>HUD is required to review and update the Benchmarks no less than once every three years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a:t>
            </a:r>
            <a:br>
              <a:rPr lang="en-US" dirty="0"/>
            </a:br>
            <a:r>
              <a:rPr lang="en-US" dirty="0"/>
              <a:t>FAQ</a:t>
            </a:r>
          </a:p>
        </p:txBody>
      </p:sp>
    </p:spTree>
    <p:extLst>
      <p:ext uri="{BB962C8B-B14F-4D97-AF65-F5344CB8AC3E}">
        <p14:creationId xmlns:p14="http://schemas.microsoft.com/office/powerpoint/2010/main" val="6156585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AB6A969-BD7E-2CED-B997-9FC5CF0E0151}"/>
              </a:ext>
            </a:extLst>
          </p:cNvPr>
          <p:cNvSpPr>
            <a:spLocks noGrp="1"/>
          </p:cNvSpPr>
          <p:nvPr>
            <p:ph idx="1"/>
          </p:nvPr>
        </p:nvSpPr>
        <p:spPr/>
        <p:txBody>
          <a:bodyPr>
            <a:normAutofit lnSpcReduction="10000"/>
          </a:bodyPr>
          <a:lstStyle/>
          <a:p>
            <a:r>
              <a:rPr lang="en-US" dirty="0"/>
              <a:t>On the day of the on-site review, the following areas will be analyzed:</a:t>
            </a:r>
          </a:p>
          <a:p>
            <a:pPr lvl="1"/>
            <a:r>
              <a:rPr lang="en-US" dirty="0"/>
              <a:t>General appearance and security</a:t>
            </a:r>
          </a:p>
          <a:p>
            <a:pPr lvl="1"/>
            <a:r>
              <a:rPr lang="en-US" dirty="0"/>
              <a:t>Project inspections and maintenance</a:t>
            </a:r>
          </a:p>
          <a:p>
            <a:pPr lvl="1"/>
            <a:r>
              <a:rPr lang="en-US" dirty="0"/>
              <a:t>Financial management and procurement (HUD only)</a:t>
            </a:r>
          </a:p>
          <a:p>
            <a:pPr lvl="1"/>
            <a:r>
              <a:rPr lang="en-US" dirty="0"/>
              <a:t>Leasing and occupancy</a:t>
            </a:r>
          </a:p>
          <a:p>
            <a:pPr lvl="1"/>
            <a:r>
              <a:rPr lang="en-US" dirty="0"/>
              <a:t>Tenant relations</a:t>
            </a:r>
          </a:p>
          <a:p>
            <a:pPr lvl="1"/>
            <a:r>
              <a:rPr lang="en-US" dirty="0"/>
              <a:t>General management practices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ON-SITE REVIEW</a:t>
            </a:r>
          </a:p>
        </p:txBody>
      </p:sp>
    </p:spTree>
    <p:extLst>
      <p:ext uri="{BB962C8B-B14F-4D97-AF65-F5344CB8AC3E}">
        <p14:creationId xmlns:p14="http://schemas.microsoft.com/office/powerpoint/2010/main" val="1677910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2F2B0B0-F633-D7E1-410B-3E61577939E7}"/>
              </a:ext>
            </a:extLst>
          </p:cNvPr>
          <p:cNvSpPr>
            <a:spLocks noGrp="1"/>
          </p:cNvSpPr>
          <p:nvPr>
            <p:ph idx="1"/>
          </p:nvPr>
        </p:nvSpPr>
        <p:spPr/>
        <p:txBody>
          <a:bodyPr/>
          <a:lstStyle/>
          <a:p>
            <a:pPr lvl="1"/>
            <a:r>
              <a:rPr lang="en-US" dirty="0"/>
              <a:t>Questions/Answers to the 9834</a:t>
            </a:r>
          </a:p>
          <a:p>
            <a:pPr lvl="1"/>
            <a:r>
              <a:rPr lang="en-US" dirty="0"/>
              <a:t>Evaluation of policies, procedures, and practices at the project</a:t>
            </a:r>
          </a:p>
          <a:p>
            <a:pPr lvl="1"/>
            <a:r>
              <a:rPr lang="en-US" dirty="0"/>
              <a:t>Staffing review</a:t>
            </a:r>
          </a:p>
          <a:p>
            <a:pPr lvl="1"/>
            <a:r>
              <a:rPr lang="en-US" dirty="0"/>
              <a:t>Tenant file review (active and move-outs) and file security</a:t>
            </a:r>
          </a:p>
          <a:p>
            <a:pPr lvl="1"/>
            <a:r>
              <a:rPr lang="en-US" dirty="0"/>
              <a:t>Applicant review (TSAP)</a:t>
            </a:r>
          </a:p>
          <a:p>
            <a:pPr lvl="1"/>
            <a:r>
              <a:rPr lang="en-US" dirty="0"/>
              <a:t>Tenant relations</a:t>
            </a:r>
          </a:p>
          <a:p>
            <a:pPr lvl="1"/>
            <a:r>
              <a:rPr lang="en-US" dirty="0"/>
              <a:t>Vacancy and Occupancy review</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ON-SITE REVIEW</a:t>
            </a:r>
          </a:p>
        </p:txBody>
      </p:sp>
    </p:spTree>
    <p:extLst>
      <p:ext uri="{BB962C8B-B14F-4D97-AF65-F5344CB8AC3E}">
        <p14:creationId xmlns:p14="http://schemas.microsoft.com/office/powerpoint/2010/main" val="34538240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087574D-F9F9-73CD-CCC2-4CC38417179B}"/>
              </a:ext>
            </a:extLst>
          </p:cNvPr>
          <p:cNvSpPr>
            <a:spLocks noGrp="1"/>
          </p:cNvSpPr>
          <p:nvPr>
            <p:ph idx="1"/>
          </p:nvPr>
        </p:nvSpPr>
        <p:spPr/>
        <p:txBody>
          <a:bodyPr>
            <a:normAutofit/>
          </a:bodyPr>
          <a:lstStyle/>
          <a:p>
            <a:pPr lvl="1"/>
            <a:r>
              <a:rPr lang="en-US" dirty="0"/>
              <a:t>Follow up from previous REAC Inspections</a:t>
            </a:r>
          </a:p>
          <a:p>
            <a:pPr lvl="1"/>
            <a:r>
              <a:rPr lang="en-US" dirty="0"/>
              <a:t>Maintenance review</a:t>
            </a:r>
          </a:p>
          <a:p>
            <a:pPr lvl="1"/>
            <a:r>
              <a:rPr lang="en-US" dirty="0"/>
              <a:t>Budget review (HUD)</a:t>
            </a:r>
          </a:p>
          <a:p>
            <a:pPr lvl="1"/>
            <a:r>
              <a:rPr lang="en-US" dirty="0"/>
              <a:t>Procurement processes (HUD)</a:t>
            </a:r>
          </a:p>
          <a:p>
            <a:pPr lvl="1"/>
            <a:r>
              <a:rPr lang="en-US" dirty="0"/>
              <a:t>Contracted services (HUD)</a:t>
            </a:r>
          </a:p>
          <a:p>
            <a:pPr lvl="1"/>
            <a:r>
              <a:rPr lang="en-US" dirty="0"/>
              <a:t>Accounting (HUD)</a:t>
            </a:r>
          </a:p>
          <a:p>
            <a:pPr lvl="1"/>
            <a:r>
              <a:rPr lang="en-US" dirty="0"/>
              <a:t>Cash controls (HUD)</a:t>
            </a:r>
          </a:p>
          <a:p>
            <a:pPr lvl="1"/>
            <a:r>
              <a:rPr lang="en-US" dirty="0"/>
              <a:t>Deposits and other fees (HUD)</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ON-SITE REVIEW</a:t>
            </a:r>
          </a:p>
        </p:txBody>
      </p:sp>
    </p:spTree>
    <p:extLst>
      <p:ext uri="{BB962C8B-B14F-4D97-AF65-F5344CB8AC3E}">
        <p14:creationId xmlns:p14="http://schemas.microsoft.com/office/powerpoint/2010/main" val="8933463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21A5157-8C2F-525D-8145-0D5578244F07}"/>
              </a:ext>
            </a:extLst>
          </p:cNvPr>
          <p:cNvSpPr>
            <a:spLocks noGrp="1"/>
          </p:cNvSpPr>
          <p:nvPr>
            <p:ph idx="1"/>
          </p:nvPr>
        </p:nvSpPr>
        <p:spPr/>
        <p:txBody>
          <a:bodyPr/>
          <a:lstStyle/>
          <a:p>
            <a:pPr lvl="1">
              <a:spcAft>
                <a:spcPts val="1800"/>
              </a:spcAft>
              <a:defRPr/>
            </a:pPr>
            <a:r>
              <a:rPr lang="en-US" dirty="0">
                <a:solidFill>
                  <a:prstClr val="black"/>
                </a:solidFill>
                <a:latin typeface="Segoe UI" panose="020B0502040204020203" pitchFamily="34" charset="0"/>
                <a:cs typeface="Segoe UI" panose="020B0502040204020203" pitchFamily="34" charset="0"/>
              </a:rPr>
              <a:t>Violations and Terminations</a:t>
            </a:r>
          </a:p>
          <a:p>
            <a:pPr lvl="1">
              <a:spcAft>
                <a:spcPts val="1800"/>
              </a:spcAft>
              <a:defRPr/>
            </a:pPr>
            <a:r>
              <a:rPr lang="en-US" dirty="0">
                <a:solidFill>
                  <a:prstClr val="black"/>
                </a:solidFill>
                <a:latin typeface="Segoe UI" panose="020B0502040204020203" pitchFamily="34" charset="0"/>
                <a:cs typeface="Segoe UI" panose="020B0502040204020203" pitchFamily="34" charset="0"/>
              </a:rPr>
              <a:t>EIV access and security</a:t>
            </a:r>
          </a:p>
          <a:p>
            <a:pPr lvl="1">
              <a:spcAft>
                <a:spcPts val="1800"/>
              </a:spcAft>
              <a:defRPr/>
            </a:pPr>
            <a:r>
              <a:rPr lang="en-US" dirty="0">
                <a:solidFill>
                  <a:prstClr val="black"/>
                </a:solidFill>
                <a:latin typeface="Segoe UI" panose="020B0502040204020203" pitchFamily="34" charset="0"/>
                <a:cs typeface="Segoe UI" panose="020B0502040204020203" pitchFamily="34" charset="0"/>
              </a:rPr>
              <a:t>TRACS compliance</a:t>
            </a:r>
          </a:p>
          <a:p>
            <a:pPr lvl="1">
              <a:spcAft>
                <a:spcPts val="1800"/>
              </a:spcAft>
              <a:defRPr/>
            </a:pPr>
            <a:r>
              <a:rPr lang="en-US" dirty="0">
                <a:solidFill>
                  <a:prstClr val="black"/>
                </a:solidFill>
                <a:latin typeface="Segoe UI" panose="020B0502040204020203" pitchFamily="34" charset="0"/>
                <a:cs typeface="Segoe UI" panose="020B0502040204020203" pitchFamily="34" charset="0"/>
              </a:rPr>
              <a:t>Exit interview/meeting</a:t>
            </a:r>
          </a:p>
          <a:p>
            <a:pPr lvl="1">
              <a:spcAft>
                <a:spcPts val="1800"/>
              </a:spcAft>
              <a:defRPr/>
            </a:pPr>
            <a:r>
              <a:rPr lang="en-US" dirty="0">
                <a:solidFill>
                  <a:prstClr val="black"/>
                </a:solidFill>
                <a:latin typeface="Segoe UI" panose="020B0502040204020203" pitchFamily="34" charset="0"/>
                <a:cs typeface="Segoe UI" panose="020B0502040204020203" pitchFamily="34" charset="0"/>
              </a:rPr>
              <a:t>Receive a copy of all deficiencies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ON-SITE REVIEW</a:t>
            </a:r>
          </a:p>
        </p:txBody>
      </p:sp>
    </p:spTree>
    <p:extLst>
      <p:ext uri="{BB962C8B-B14F-4D97-AF65-F5344CB8AC3E}">
        <p14:creationId xmlns:p14="http://schemas.microsoft.com/office/powerpoint/2010/main" val="208323101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7C463C-8C2B-8B72-E5E2-40023CB596EB}"/>
              </a:ext>
            </a:extLst>
          </p:cNvPr>
          <p:cNvSpPr>
            <a:spLocks noGrp="1"/>
          </p:cNvSpPr>
          <p:nvPr>
            <p:ph idx="1"/>
          </p:nvPr>
        </p:nvSpPr>
        <p:spPr/>
        <p:txBody>
          <a:bodyPr>
            <a:normAutofit/>
          </a:bodyPr>
          <a:lstStyle/>
          <a:p>
            <a:r>
              <a:rPr lang="en-US" dirty="0"/>
              <a:t>At the end of the on-site review, the reviewer is required to hold a close out meeting with the owner/agent to go over the potential findings and observations </a:t>
            </a:r>
          </a:p>
          <a:p>
            <a:r>
              <a:rPr lang="en-US" dirty="0"/>
              <a:t>Opportunity to discuss any mentioned deficiencies that may be in error</a:t>
            </a:r>
          </a:p>
          <a:p>
            <a:r>
              <a:rPr lang="en-US" dirty="0"/>
              <a:t>Within 30 days of the completion of the on-site review, the CM must send the original written summary report to the owner/agent</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SUMMARY REPORT</a:t>
            </a:r>
          </a:p>
        </p:txBody>
      </p:sp>
    </p:spTree>
    <p:extLst>
      <p:ext uri="{BB962C8B-B14F-4D97-AF65-F5344CB8AC3E}">
        <p14:creationId xmlns:p14="http://schemas.microsoft.com/office/powerpoint/2010/main" val="35646495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E6FE124-8AB7-0A8E-E447-F132211CC036}"/>
              </a:ext>
            </a:extLst>
          </p:cNvPr>
          <p:cNvSpPr>
            <a:spLocks noGrp="1"/>
          </p:cNvSpPr>
          <p:nvPr>
            <p:ph idx="1"/>
          </p:nvPr>
        </p:nvSpPr>
        <p:spPr/>
        <p:txBody>
          <a:bodyPr/>
          <a:lstStyle/>
          <a:p>
            <a:r>
              <a:rPr lang="en-US" dirty="0"/>
              <a:t>Project and MOR specifics</a:t>
            </a:r>
          </a:p>
          <a:p>
            <a:r>
              <a:rPr lang="en-US" dirty="0"/>
              <a:t>Listing of findings recorded during the review</a:t>
            </a:r>
          </a:p>
          <a:p>
            <a:r>
              <a:rPr lang="en-US" dirty="0"/>
              <a:t>Snapshot of observed deficiencies</a:t>
            </a:r>
          </a:p>
          <a:p>
            <a:r>
              <a:rPr lang="en-US" dirty="0"/>
              <a:t>Numeric score assigned to each category</a:t>
            </a:r>
          </a:p>
          <a:p>
            <a:r>
              <a:rPr lang="en-US" dirty="0"/>
              <a:t>Overall score assigned </a:t>
            </a:r>
          </a:p>
          <a:p>
            <a:r>
              <a:rPr lang="en-US" dirty="0"/>
              <a:t>List of findings/causes/corrective action</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SUMMARY REPORT</a:t>
            </a:r>
          </a:p>
        </p:txBody>
      </p:sp>
    </p:spTree>
    <p:extLst>
      <p:ext uri="{BB962C8B-B14F-4D97-AF65-F5344CB8AC3E}">
        <p14:creationId xmlns:p14="http://schemas.microsoft.com/office/powerpoint/2010/main" val="8089131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BEF960E-F9AC-4F4E-BCA1-9F5BE678215B}"/>
              </a:ext>
            </a:extLst>
          </p:cNvPr>
          <p:cNvGraphicFramePr>
            <a:graphicFrameLocks noGrp="1"/>
          </p:cNvGraphicFramePr>
          <p:nvPr>
            <p:extLst>
              <p:ext uri="{D42A27DB-BD31-4B8C-83A1-F6EECF244321}">
                <p14:modId xmlns:p14="http://schemas.microsoft.com/office/powerpoint/2010/main" val="3005507458"/>
              </p:ext>
            </p:extLst>
          </p:nvPr>
        </p:nvGraphicFramePr>
        <p:xfrm>
          <a:off x="0" y="0"/>
          <a:ext cx="12192000" cy="6858002"/>
        </p:xfrm>
        <a:graphic>
          <a:graphicData uri="http://schemas.openxmlformats.org/drawingml/2006/table">
            <a:tbl>
              <a:tblPr firstRow="1" bandRow="1">
                <a:tableStyleId>{F5AB1C69-6EDB-4FF4-983F-18BD219EF322}</a:tableStyleId>
              </a:tblPr>
              <a:tblGrid>
                <a:gridCol w="9980806">
                  <a:extLst>
                    <a:ext uri="{9D8B030D-6E8A-4147-A177-3AD203B41FA5}">
                      <a16:colId xmlns:a16="http://schemas.microsoft.com/office/drawing/2014/main" val="20000"/>
                    </a:ext>
                  </a:extLst>
                </a:gridCol>
                <a:gridCol w="2211194">
                  <a:extLst>
                    <a:ext uri="{9D8B030D-6E8A-4147-A177-3AD203B41FA5}">
                      <a16:colId xmlns:a16="http://schemas.microsoft.com/office/drawing/2014/main" val="20001"/>
                    </a:ext>
                  </a:extLst>
                </a:gridCol>
              </a:tblGrid>
              <a:tr h="700945">
                <a:tc>
                  <a:txBody>
                    <a:bodyPr/>
                    <a:lstStyle/>
                    <a:p>
                      <a:pPr algn="ctr"/>
                      <a:r>
                        <a:rPr lang="en-US" sz="3200" dirty="0">
                          <a:solidFill>
                            <a:schemeClr val="bg1"/>
                          </a:solidFill>
                          <a:effectLst>
                            <a:outerShdw blurRad="38100" dist="38100" dir="2700000" algn="tl">
                              <a:srgbClr val="000000">
                                <a:alpha val="43137"/>
                              </a:srgbClr>
                            </a:outerShdw>
                          </a:effectLst>
                        </a:rPr>
                        <a:t>MOR SCORING</a:t>
                      </a:r>
                    </a:p>
                  </a:txBody>
                  <a:tcPr anchor="ctr"/>
                </a:tc>
                <a:tc>
                  <a:txBody>
                    <a:bodyPr/>
                    <a:lstStyle/>
                    <a:p>
                      <a:endParaRPr lang="en-US" sz="1400" dirty="0"/>
                    </a:p>
                  </a:txBody>
                  <a:tcPr/>
                </a:tc>
                <a:extLst>
                  <a:ext uri="{0D108BD9-81ED-4DB2-BD59-A6C34878D82A}">
                    <a16:rowId xmlns:a16="http://schemas.microsoft.com/office/drawing/2014/main" val="10000"/>
                  </a:ext>
                </a:extLst>
              </a:tr>
              <a:tr h="626036">
                <a:tc>
                  <a:txBody>
                    <a:bodyPr/>
                    <a:lstStyle/>
                    <a:p>
                      <a:r>
                        <a:rPr lang="en-US" sz="2800" b="0" dirty="0"/>
                        <a:t>General</a:t>
                      </a:r>
                      <a:r>
                        <a:rPr lang="en-US" sz="2800" b="0" baseline="0" dirty="0"/>
                        <a:t> Appearance and Security</a:t>
                      </a:r>
                      <a:endParaRPr lang="en-US" sz="2800" b="0" dirty="0"/>
                    </a:p>
                  </a:txBody>
                  <a:tcPr anchor="ctr"/>
                </a:tc>
                <a:tc>
                  <a:txBody>
                    <a:bodyPr/>
                    <a:lstStyle/>
                    <a:p>
                      <a:pPr algn="ctr"/>
                      <a:r>
                        <a:rPr lang="en-US" sz="2800" b="0" dirty="0"/>
                        <a:t>10</a:t>
                      </a:r>
                    </a:p>
                  </a:txBody>
                  <a:tcPr anchor="ctr"/>
                </a:tc>
                <a:extLst>
                  <a:ext uri="{0D108BD9-81ED-4DB2-BD59-A6C34878D82A}">
                    <a16:rowId xmlns:a16="http://schemas.microsoft.com/office/drawing/2014/main" val="10001"/>
                  </a:ext>
                </a:extLst>
              </a:tr>
              <a:tr h="694362">
                <a:tc>
                  <a:txBody>
                    <a:bodyPr/>
                    <a:lstStyle/>
                    <a:p>
                      <a:r>
                        <a:rPr lang="en-US" sz="2800" b="0" dirty="0"/>
                        <a:t>Follow-Up and Monitoring of Project Inspections</a:t>
                      </a:r>
                    </a:p>
                  </a:txBody>
                  <a:tcPr anchor="ctr"/>
                </a:tc>
                <a:tc>
                  <a:txBody>
                    <a:bodyPr/>
                    <a:lstStyle/>
                    <a:p>
                      <a:pPr algn="ctr"/>
                      <a:r>
                        <a:rPr lang="en-US" sz="2800" b="0" dirty="0"/>
                        <a:t>10</a:t>
                      </a:r>
                    </a:p>
                  </a:txBody>
                  <a:tcPr anchor="ctr"/>
                </a:tc>
                <a:extLst>
                  <a:ext uri="{0D108BD9-81ED-4DB2-BD59-A6C34878D82A}">
                    <a16:rowId xmlns:a16="http://schemas.microsoft.com/office/drawing/2014/main" val="10002"/>
                  </a:ext>
                </a:extLst>
              </a:tr>
              <a:tr h="1261699">
                <a:tc>
                  <a:txBody>
                    <a:bodyPr/>
                    <a:lstStyle/>
                    <a:p>
                      <a:r>
                        <a:rPr lang="en-US" sz="2800" b="0" dirty="0"/>
                        <a:t>Maintenance and Standard Operating Procedures</a:t>
                      </a:r>
                    </a:p>
                  </a:txBody>
                  <a:tcPr anchor="ctr"/>
                </a:tc>
                <a:tc>
                  <a:txBody>
                    <a:bodyPr/>
                    <a:lstStyle/>
                    <a:p>
                      <a:pPr algn="ctr"/>
                      <a:r>
                        <a:rPr lang="en-US" sz="2800" b="0" dirty="0"/>
                        <a:t>10</a:t>
                      </a:r>
                    </a:p>
                  </a:txBody>
                  <a:tcPr anchor="ctr"/>
                </a:tc>
                <a:extLst>
                  <a:ext uri="{0D108BD9-81ED-4DB2-BD59-A6C34878D82A}">
                    <a16:rowId xmlns:a16="http://schemas.microsoft.com/office/drawing/2014/main" val="10003"/>
                  </a:ext>
                </a:extLst>
              </a:tr>
              <a:tr h="714992">
                <a:tc>
                  <a:txBody>
                    <a:bodyPr/>
                    <a:lstStyle/>
                    <a:p>
                      <a:r>
                        <a:rPr lang="en-US" sz="2800" b="0" strike="noStrike" dirty="0"/>
                        <a:t>Financial Management/Procurement (H)</a:t>
                      </a:r>
                    </a:p>
                  </a:txBody>
                  <a:tcPr anchor="ctr"/>
                </a:tc>
                <a:tc>
                  <a:txBody>
                    <a:bodyPr/>
                    <a:lstStyle/>
                    <a:p>
                      <a:pPr algn="ctr"/>
                      <a:r>
                        <a:rPr lang="en-US" sz="2800" b="0" strike="noStrike" dirty="0"/>
                        <a:t>25</a:t>
                      </a:r>
                    </a:p>
                  </a:txBody>
                  <a:tcPr anchor="ctr"/>
                </a:tc>
                <a:extLst>
                  <a:ext uri="{0D108BD9-81ED-4DB2-BD59-A6C34878D82A}">
                    <a16:rowId xmlns:a16="http://schemas.microsoft.com/office/drawing/2014/main" val="10004"/>
                  </a:ext>
                </a:extLst>
              </a:tr>
              <a:tr h="714992">
                <a:tc>
                  <a:txBody>
                    <a:bodyPr/>
                    <a:lstStyle/>
                    <a:p>
                      <a:r>
                        <a:rPr lang="en-US" sz="2800" b="0" dirty="0"/>
                        <a:t>Leasing and Occupancy</a:t>
                      </a:r>
                    </a:p>
                  </a:txBody>
                  <a:tcPr anchor="ctr"/>
                </a:tc>
                <a:tc>
                  <a:txBody>
                    <a:bodyPr/>
                    <a:lstStyle/>
                    <a:p>
                      <a:pPr algn="ctr"/>
                      <a:r>
                        <a:rPr lang="en-US" sz="2800" b="0" dirty="0"/>
                        <a:t>25</a:t>
                      </a:r>
                    </a:p>
                  </a:txBody>
                  <a:tcPr anchor="ctr"/>
                </a:tc>
                <a:extLst>
                  <a:ext uri="{0D108BD9-81ED-4DB2-BD59-A6C34878D82A}">
                    <a16:rowId xmlns:a16="http://schemas.microsoft.com/office/drawing/2014/main" val="10005"/>
                  </a:ext>
                </a:extLst>
              </a:tr>
              <a:tr h="714992">
                <a:tc>
                  <a:txBody>
                    <a:bodyPr/>
                    <a:lstStyle/>
                    <a:p>
                      <a:r>
                        <a:rPr lang="en-US" sz="2800" b="0" dirty="0"/>
                        <a:t>Tenant/Management Relations</a:t>
                      </a:r>
                    </a:p>
                  </a:txBody>
                  <a:tcPr anchor="ctr"/>
                </a:tc>
                <a:tc>
                  <a:txBody>
                    <a:bodyPr/>
                    <a:lstStyle/>
                    <a:p>
                      <a:pPr algn="ctr"/>
                      <a:r>
                        <a:rPr lang="en-US" sz="2800" b="0" dirty="0"/>
                        <a:t>10</a:t>
                      </a:r>
                    </a:p>
                  </a:txBody>
                  <a:tcPr anchor="ctr"/>
                </a:tc>
                <a:extLst>
                  <a:ext uri="{0D108BD9-81ED-4DB2-BD59-A6C34878D82A}">
                    <a16:rowId xmlns:a16="http://schemas.microsoft.com/office/drawing/2014/main" val="10006"/>
                  </a:ext>
                </a:extLst>
              </a:tr>
              <a:tr h="714992">
                <a:tc>
                  <a:txBody>
                    <a:bodyPr/>
                    <a:lstStyle/>
                    <a:p>
                      <a:r>
                        <a:rPr lang="en-US" sz="2800" b="0" dirty="0"/>
                        <a:t>General Management Practices</a:t>
                      </a:r>
                    </a:p>
                  </a:txBody>
                  <a:tcPr anchor="ctr"/>
                </a:tc>
                <a:tc>
                  <a:txBody>
                    <a:bodyPr/>
                    <a:lstStyle/>
                    <a:p>
                      <a:pPr algn="ctr"/>
                      <a:r>
                        <a:rPr lang="en-US" sz="2800" b="0" dirty="0"/>
                        <a:t>10</a:t>
                      </a:r>
                    </a:p>
                  </a:txBody>
                  <a:tcPr anchor="ctr"/>
                </a:tc>
                <a:extLst>
                  <a:ext uri="{0D108BD9-81ED-4DB2-BD59-A6C34878D82A}">
                    <a16:rowId xmlns:a16="http://schemas.microsoft.com/office/drawing/2014/main" val="10007"/>
                  </a:ext>
                </a:extLst>
              </a:tr>
              <a:tr h="714992">
                <a:tc>
                  <a:txBody>
                    <a:bodyPr/>
                    <a:lstStyle/>
                    <a:p>
                      <a:r>
                        <a:rPr lang="en-US" sz="2800" b="0" dirty="0"/>
                        <a:t>Total</a:t>
                      </a:r>
                    </a:p>
                  </a:txBody>
                  <a:tcPr anchor="ctr"/>
                </a:tc>
                <a:tc>
                  <a:txBody>
                    <a:bodyPr/>
                    <a:lstStyle/>
                    <a:p>
                      <a:pPr algn="ctr"/>
                      <a:r>
                        <a:rPr lang="en-US" sz="2800" b="0" dirty="0"/>
                        <a:t>100</a:t>
                      </a: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5404563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480DAA-DF4A-D6D0-C1E9-F6ECC393A696}"/>
              </a:ext>
            </a:extLst>
          </p:cNvPr>
          <p:cNvSpPr>
            <a:spLocks noGrp="1"/>
          </p:cNvSpPr>
          <p:nvPr>
            <p:ph idx="1"/>
          </p:nvPr>
        </p:nvSpPr>
        <p:spPr/>
        <p:txBody>
          <a:bodyPr/>
          <a:lstStyle/>
          <a:p>
            <a:r>
              <a:rPr lang="en-US" dirty="0"/>
              <a:t>MOR Performance Ratings:</a:t>
            </a:r>
          </a:p>
          <a:p>
            <a:r>
              <a:rPr lang="en-US" dirty="0"/>
              <a:t>Superior:  90.0 and above</a:t>
            </a:r>
          </a:p>
          <a:p>
            <a:r>
              <a:rPr lang="en-US" dirty="0"/>
              <a:t>Above average:  80.0 to 89.0</a:t>
            </a:r>
          </a:p>
          <a:p>
            <a:r>
              <a:rPr lang="en-US" dirty="0"/>
              <a:t>Satisfactory:  70.0 to 79.0</a:t>
            </a:r>
          </a:p>
          <a:p>
            <a:r>
              <a:rPr lang="en-US" dirty="0"/>
              <a:t>Below average:  60.0 to 69.0</a:t>
            </a:r>
          </a:p>
          <a:p>
            <a:r>
              <a:rPr lang="en-US" dirty="0"/>
              <a:t>Unsatisfactory:  &lt; 60.0</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MOR – </a:t>
            </a:r>
            <a:br>
              <a:rPr lang="en-US" dirty="0"/>
            </a:br>
            <a:r>
              <a:rPr lang="en-US" dirty="0"/>
              <a:t>SCORING</a:t>
            </a:r>
          </a:p>
        </p:txBody>
      </p:sp>
    </p:spTree>
    <p:extLst>
      <p:ext uri="{BB962C8B-B14F-4D97-AF65-F5344CB8AC3E}">
        <p14:creationId xmlns:p14="http://schemas.microsoft.com/office/powerpoint/2010/main" val="163944921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54F3E-7773-4443-87D3-C462382464FE}"/>
              </a:ext>
            </a:extLst>
          </p:cNvPr>
          <p:cNvSpPr txBox="1"/>
          <p:nvPr/>
        </p:nvSpPr>
        <p:spPr>
          <a:xfrm>
            <a:off x="1147762" y="574372"/>
            <a:ext cx="9896475" cy="5693866"/>
          </a:xfrm>
          <a:prstGeom prst="rect">
            <a:avLst/>
          </a:prstGeom>
          <a:noFill/>
        </p:spPr>
        <p:txBody>
          <a:bodyPr wrap="square" rtlCol="0">
            <a:spAutoFit/>
          </a:bodyPr>
          <a:lstStyle/>
          <a:p>
            <a:pPr algn="ctr"/>
            <a:r>
              <a:rPr lang="en-US" sz="4800" b="1" dirty="0">
                <a:solidFill>
                  <a:schemeClr val="bg1"/>
                </a:solidFill>
                <a:latin typeface="Segoe UI" panose="020B0502040204020203" pitchFamily="34" charset="0"/>
                <a:cs typeface="Segoe UI" panose="020B0502040204020203" pitchFamily="34" charset="0"/>
              </a:rPr>
              <a:t>TONIGHT, WE SKATE WITH THEM. TONIGHT, WE STAY WITH THEM, AND WE SHUT THEM DOWN BECAUSE WE CAN. TONIGHT, WE ARE THE GREATEST HOCKEY TEAM IN THE WORLD.</a:t>
            </a:r>
          </a:p>
          <a:p>
            <a:pPr algn="ctr"/>
            <a:endParaRPr lang="en-US" sz="4800" b="1" dirty="0">
              <a:solidFill>
                <a:schemeClr val="bg1"/>
              </a:solidFill>
              <a:latin typeface="Segoe UI" panose="020B0502040204020203" pitchFamily="34" charset="0"/>
              <a:cs typeface="Segoe UI" panose="020B0502040204020203" pitchFamily="34" charset="0"/>
            </a:endParaRPr>
          </a:p>
          <a:p>
            <a:pPr algn="r"/>
            <a:r>
              <a:rPr lang="en-US" sz="2800" dirty="0">
                <a:solidFill>
                  <a:schemeClr val="bg1"/>
                </a:solidFill>
                <a:latin typeface="Segoe UI" panose="020B0502040204020203" pitchFamily="34" charset="0"/>
                <a:cs typeface="Segoe UI" panose="020B0502040204020203" pitchFamily="34" charset="0"/>
              </a:rPr>
              <a:t>-Herb Brooks</a:t>
            </a:r>
          </a:p>
        </p:txBody>
      </p:sp>
    </p:spTree>
    <p:extLst>
      <p:ext uri="{BB962C8B-B14F-4D97-AF65-F5344CB8AC3E}">
        <p14:creationId xmlns:p14="http://schemas.microsoft.com/office/powerpoint/2010/main" val="24769215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5B9A0EDE-D1D5-E604-A998-278E13507F1B}"/>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F161EB12-F0DB-DDF9-8C41-3B42D142C0CD}"/>
              </a:ext>
            </a:extLst>
          </p:cNvPr>
          <p:cNvGrpSpPr/>
          <p:nvPr/>
        </p:nvGrpSpPr>
        <p:grpSpPr>
          <a:xfrm>
            <a:off x="0" y="0"/>
            <a:ext cx="12192000" cy="6858000"/>
            <a:chOff x="0" y="0"/>
            <a:chExt cx="12192000" cy="6858000"/>
          </a:xfrm>
        </p:grpSpPr>
        <p:pic>
          <p:nvPicPr>
            <p:cNvPr id="6" name="Picture 5" descr="Chart&#10;&#10;Description automatically generated with medium confidence">
              <a:extLst>
                <a:ext uri="{FF2B5EF4-FFF2-40B4-BE49-F238E27FC236}">
                  <a16:creationId xmlns:a16="http://schemas.microsoft.com/office/drawing/2014/main" id="{2E03FF36-2F28-35E5-BB7D-D89B6802A7B0}"/>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25"/>
                      </a14:imgEffect>
                      <a14:imgEffect>
                        <a14:brightnessContrast bright="-40000" contrast="-20000"/>
                      </a14:imgEffect>
                    </a14:imgLayer>
                  </a14:imgProps>
                </a:ex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7" name="TextBox 6">
              <a:extLst>
                <a:ext uri="{FF2B5EF4-FFF2-40B4-BE49-F238E27FC236}">
                  <a16:creationId xmlns:a16="http://schemas.microsoft.com/office/drawing/2014/main" id="{51CF47A1-6699-6FDD-E278-224F2BD32E06}"/>
                </a:ext>
              </a:extLst>
            </p:cNvPr>
            <p:cNvSpPr txBox="1"/>
            <p:nvPr/>
          </p:nvSpPr>
          <p:spPr>
            <a:xfrm>
              <a:off x="1147762" y="1536174"/>
              <a:ext cx="9896475" cy="3785652"/>
            </a:xfrm>
            <a:prstGeom prst="rect">
              <a:avLst/>
            </a:prstGeom>
            <a:noFill/>
          </p:spPr>
          <p:txBody>
            <a:bodyPr wrap="square" rtlCol="0">
              <a:spAutoFit/>
            </a:bodyPr>
            <a:lstStyle/>
            <a:p>
              <a:pPr algn="ctr"/>
              <a:r>
                <a:rPr lang="en-US" sz="4800" b="1" dirty="0">
                  <a:solidFill>
                    <a:schemeClr val="bg1"/>
                  </a:solidFill>
                  <a:latin typeface="Segoe UI" panose="020B0502040204020203" pitchFamily="34" charset="0"/>
                  <a:cs typeface="Segoe UI" panose="020B0502040204020203" pitchFamily="34" charset="0"/>
                </a:rPr>
                <a:t>“TIMES THEY ARE A’CHANGIN’” </a:t>
              </a:r>
            </a:p>
            <a:p>
              <a:pPr algn="ctr"/>
              <a:endParaRPr lang="en-US" sz="4800" b="1" dirty="0">
                <a:solidFill>
                  <a:schemeClr val="bg1"/>
                </a:solidFill>
                <a:latin typeface="Segoe UI" panose="020B0502040204020203" pitchFamily="34" charset="0"/>
                <a:cs typeface="Segoe UI" panose="020B0502040204020203" pitchFamily="34" charset="0"/>
              </a:endParaRPr>
            </a:p>
            <a:p>
              <a:pPr algn="ctr"/>
              <a:r>
                <a:rPr lang="en-US" sz="4800" b="1" dirty="0">
                  <a:solidFill>
                    <a:schemeClr val="bg1"/>
                  </a:solidFill>
                  <a:latin typeface="Segoe UI" panose="020B0502040204020203" pitchFamily="34" charset="0"/>
                  <a:cs typeface="Segoe UI" panose="020B0502040204020203" pitchFamily="34" charset="0"/>
                </a:rPr>
                <a:t>HUD HAS SEVERAL INITIATIVES UNDERWAY THAT NEED TO BE ON YOUR RADAR</a:t>
              </a:r>
            </a:p>
          </p:txBody>
        </p:sp>
      </p:grpSp>
    </p:spTree>
    <p:extLst>
      <p:ext uri="{BB962C8B-B14F-4D97-AF65-F5344CB8AC3E}">
        <p14:creationId xmlns:p14="http://schemas.microsoft.com/office/powerpoint/2010/main" val="122061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5985E1D-1D48-328E-9F05-92334FCE6FD2}"/>
              </a:ext>
            </a:extLst>
          </p:cNvPr>
          <p:cNvSpPr>
            <a:spLocks noGrp="1"/>
          </p:cNvSpPr>
          <p:nvPr>
            <p:ph idx="1"/>
          </p:nvPr>
        </p:nvSpPr>
        <p:spPr/>
        <p:txBody>
          <a:bodyPr/>
          <a:lstStyle/>
          <a:p>
            <a:r>
              <a:rPr lang="en-US" dirty="0"/>
              <a:t>Recipients are required to maintain documentation to demonstrate compliance </a:t>
            </a:r>
          </a:p>
          <a:p>
            <a:r>
              <a:rPr lang="en-US" dirty="0"/>
              <a:t>Responsible for requiring their contractors/subcontractors to maintain or provide any documentation that will assist recipients in demonstrating compliance</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RECORDKEEPING</a:t>
            </a:r>
          </a:p>
        </p:txBody>
      </p:sp>
    </p:spTree>
    <p:extLst>
      <p:ext uri="{BB962C8B-B14F-4D97-AF65-F5344CB8AC3E}">
        <p14:creationId xmlns:p14="http://schemas.microsoft.com/office/powerpoint/2010/main" val="29978276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88B4BC-38D6-CCCA-CCF1-B7340FF48FD4}"/>
              </a:ext>
            </a:extLst>
          </p:cNvPr>
          <p:cNvSpPr>
            <a:spLocks noGrp="1"/>
          </p:cNvSpPr>
          <p:nvPr>
            <p:ph idx="1"/>
          </p:nvPr>
        </p:nvSpPr>
        <p:spPr/>
        <p:txBody>
          <a:bodyPr/>
          <a:lstStyle/>
          <a:p>
            <a:r>
              <a:rPr lang="en-US" dirty="0"/>
              <a:t>Occupancy/Utilization</a:t>
            </a:r>
          </a:p>
          <a:p>
            <a:r>
              <a:rPr lang="en-US" dirty="0"/>
              <a:t>HOTMA</a:t>
            </a:r>
          </a:p>
          <a:p>
            <a:r>
              <a:rPr lang="en-US" dirty="0"/>
              <a:t>NSPIRE</a:t>
            </a:r>
          </a:p>
          <a:p>
            <a:r>
              <a:rPr lang="en-US" dirty="0"/>
              <a:t>AFFH</a:t>
            </a:r>
          </a:p>
          <a:p>
            <a:r>
              <a:rPr lang="en-US" dirty="0"/>
              <a:t>VAWA</a:t>
            </a:r>
          </a:p>
          <a:p>
            <a:r>
              <a:rPr lang="en-US" dirty="0"/>
              <a:t>BABA</a:t>
            </a:r>
          </a:p>
          <a:p>
            <a:r>
              <a:rPr lang="en-US" dirty="0"/>
              <a:t>Section 3</a:t>
            </a:r>
          </a:p>
          <a:p>
            <a:r>
              <a:rPr lang="en-US" dirty="0"/>
              <a:t>2024 Appropriations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ON YOUR </a:t>
            </a:r>
            <a:br>
              <a:rPr lang="en-US" dirty="0"/>
            </a:br>
            <a:r>
              <a:rPr lang="en-US" dirty="0"/>
              <a:t>RADAR</a:t>
            </a:r>
          </a:p>
        </p:txBody>
      </p:sp>
    </p:spTree>
    <p:extLst>
      <p:ext uri="{BB962C8B-B14F-4D97-AF65-F5344CB8AC3E}">
        <p14:creationId xmlns:p14="http://schemas.microsoft.com/office/powerpoint/2010/main" val="4198107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F4DF22-98EB-E003-2A38-9234306D958B}"/>
              </a:ext>
            </a:extLst>
          </p:cNvPr>
          <p:cNvSpPr txBox="1"/>
          <p:nvPr/>
        </p:nvSpPr>
        <p:spPr>
          <a:xfrm>
            <a:off x="1147762" y="516315"/>
            <a:ext cx="9896475" cy="1107996"/>
          </a:xfrm>
          <a:prstGeom prst="rect">
            <a:avLst/>
          </a:prstGeom>
          <a:noFill/>
        </p:spPr>
        <p:txBody>
          <a:bodyPr wrap="square" rtlCol="0">
            <a:spAutoFit/>
          </a:bodyPr>
          <a:lstStyle/>
          <a:p>
            <a:pPr algn="ctr"/>
            <a:r>
              <a:rPr lang="en-US" sz="66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DON’T PANIC.</a:t>
            </a:r>
            <a:endParaRPr lang="en-US" sz="4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EA185F8E-E4DA-C32D-154C-39D37669CC7D}"/>
              </a:ext>
            </a:extLst>
          </p:cNvPr>
          <p:cNvSpPr txBox="1"/>
          <p:nvPr/>
        </p:nvSpPr>
        <p:spPr>
          <a:xfrm>
            <a:off x="1147761" y="2002035"/>
            <a:ext cx="9896475" cy="4339650"/>
          </a:xfrm>
          <a:prstGeom prst="rect">
            <a:avLst/>
          </a:prstGeom>
          <a:noFill/>
        </p:spPr>
        <p:txBody>
          <a:bodyPr wrap="square" rtlCol="0">
            <a:spAutoFit/>
          </a:bodyPr>
          <a:lstStyle/>
          <a:p>
            <a:pPr algn="ctr"/>
            <a:r>
              <a:rPr lang="en-US" sz="13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YOU GOT THIS.</a:t>
            </a:r>
            <a:endParaRPr lang="en-US" sz="8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4" name="Picture 3" descr="A person with the mouth open&#10;&#10;Description automatically generated with medium confidence">
            <a:extLst>
              <a:ext uri="{FF2B5EF4-FFF2-40B4-BE49-F238E27FC236}">
                <a16:creationId xmlns:a16="http://schemas.microsoft.com/office/drawing/2014/main" id="{56BD5793-48E5-8F47-61B3-949B3F023E63}"/>
              </a:ext>
            </a:extLst>
          </p:cNvPr>
          <p:cNvPicPr>
            <a:picLocks noChangeAspect="1"/>
          </p:cNvPicPr>
          <p:nvPr/>
        </p:nvPicPr>
        <p:blipFill rotWithShape="1">
          <a:blip r:embed="rId2">
            <a:extLst>
              <a:ext uri="{28A0092B-C50C-407E-A947-70E740481C1C}">
                <a14:useLocalDpi xmlns:a14="http://schemas.microsoft.com/office/drawing/2010/main" val="0"/>
              </a:ext>
            </a:extLst>
          </a:blip>
          <a:srcRect l="-149" t="7812" r="149" b="7812"/>
          <a:stretch/>
        </p:blipFill>
        <p:spPr>
          <a:xfrm>
            <a:off x="-2" y="0"/>
            <a:ext cx="12192000" cy="6858000"/>
          </a:xfrm>
          <a:prstGeom prst="rect">
            <a:avLst/>
          </a:prstGeom>
        </p:spPr>
      </p:pic>
    </p:spTree>
    <p:extLst>
      <p:ext uri="{BB962C8B-B14F-4D97-AF65-F5344CB8AC3E}">
        <p14:creationId xmlns:p14="http://schemas.microsoft.com/office/powerpoint/2010/main" val="320935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grayscl/>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19037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3386-86E2-48BA-9333-D11F80F86C9D}"/>
              </a:ext>
            </a:extLst>
          </p:cNvPr>
          <p:cNvSpPr>
            <a:spLocks noGrp="1"/>
          </p:cNvSpPr>
          <p:nvPr>
            <p:ph type="title"/>
          </p:nvPr>
        </p:nvSpPr>
        <p:spPr/>
        <p:txBody>
          <a:bodyPr/>
          <a:lstStyle/>
          <a:p>
            <a:r>
              <a:rPr lang="en-US" dirty="0"/>
              <a:t>COPYRIGHT</a:t>
            </a:r>
          </a:p>
        </p:txBody>
      </p:sp>
      <p:sp>
        <p:nvSpPr>
          <p:cNvPr id="3" name="Content Placeholder 2">
            <a:extLst>
              <a:ext uri="{FF2B5EF4-FFF2-40B4-BE49-F238E27FC236}">
                <a16:creationId xmlns:a16="http://schemas.microsoft.com/office/drawing/2014/main" id="{B0319136-C664-4A70-A862-F3F2C870C416}"/>
              </a:ext>
            </a:extLst>
          </p:cNvPr>
          <p:cNvSpPr>
            <a:spLocks noGrp="1"/>
          </p:cNvSpPr>
          <p:nvPr>
            <p:ph idx="1"/>
          </p:nvPr>
        </p:nvSpPr>
        <p:spPr/>
        <p:txBody>
          <a:bodyPr>
            <a:normAutofit/>
          </a:bodyPr>
          <a:lstStyle/>
          <a:p>
            <a:pPr marL="0" indent="0" algn="just">
              <a:buNone/>
            </a:pPr>
            <a:r>
              <a:rPr lang="en-US"/>
              <a:t>©2024 </a:t>
            </a:r>
            <a:r>
              <a:rPr lang="en-US" dirty="0"/>
              <a:t>The Nelrod Company, Fort Worth, Texas 76107.   All Rights Reserved.</a:t>
            </a:r>
          </a:p>
          <a:p>
            <a:pPr marL="0" indent="0" algn="just">
              <a:buNone/>
            </a:pPr>
            <a:r>
              <a:rPr lang="en-US" dirty="0"/>
              <a:t>This on-line training broadcast is subject to copyright owned by The Nelrod Company.  Any recording, reproduction or republication of all or part of this presentation is expressly prohibited, unless The Nelrod Company has explicitly granted its prior written consent.  All other rights reserved.</a:t>
            </a:r>
          </a:p>
        </p:txBody>
      </p:sp>
    </p:spTree>
    <p:extLst>
      <p:ext uri="{BB962C8B-B14F-4D97-AF65-F5344CB8AC3E}">
        <p14:creationId xmlns:p14="http://schemas.microsoft.com/office/powerpoint/2010/main" val="560954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5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EE275C-1D84-4991-8062-1195700CF081}"/>
              </a:ext>
            </a:extLst>
          </p:cNvPr>
          <p:cNvSpPr txBox="1"/>
          <p:nvPr/>
        </p:nvSpPr>
        <p:spPr>
          <a:xfrm>
            <a:off x="942038" y="1736229"/>
            <a:ext cx="10307923" cy="3893374"/>
          </a:xfrm>
          <a:prstGeom prst="rect">
            <a:avLst/>
          </a:prstGeom>
          <a:noFill/>
        </p:spPr>
        <p:txBody>
          <a:bodyPr wrap="square" rtlCol="0">
            <a:spAutoFit/>
          </a:bodyPr>
          <a:lstStyle/>
          <a:p>
            <a:pPr algn="ctr"/>
            <a:r>
              <a:rPr lang="en-US" sz="6600" b="1" dirty="0">
                <a:solidFill>
                  <a:schemeClr val="bg1"/>
                </a:solidFill>
                <a:latin typeface="Segoe UI" panose="020B0502040204020203" pitchFamily="34" charset="0"/>
                <a:cs typeface="Segoe UI" panose="020B0502040204020203" pitchFamily="34" charset="0"/>
              </a:rPr>
              <a:t>EARN YOUR LEADERSHIP. </a:t>
            </a:r>
          </a:p>
          <a:p>
            <a:pPr algn="ctr"/>
            <a:r>
              <a:rPr lang="en-US" sz="6600" b="1" dirty="0">
                <a:solidFill>
                  <a:schemeClr val="bg1"/>
                </a:solidFill>
                <a:latin typeface="Segoe UI" panose="020B0502040204020203" pitchFamily="34" charset="0"/>
                <a:cs typeface="Segoe UI" panose="020B0502040204020203" pitchFamily="34" charset="0"/>
              </a:rPr>
              <a:t>EVERY DAY.</a:t>
            </a:r>
          </a:p>
          <a:p>
            <a:pPr algn="ctr">
              <a:spcBef>
                <a:spcPts val="600"/>
              </a:spcBef>
            </a:pPr>
            <a:endParaRPr lang="en-US" sz="3600" dirty="0">
              <a:solidFill>
                <a:schemeClr val="bg1"/>
              </a:solidFill>
              <a:latin typeface="Segoe UI" panose="020B0502040204020203" pitchFamily="34" charset="0"/>
              <a:cs typeface="Segoe UI" panose="020B0502040204020203" pitchFamily="34" charset="0"/>
            </a:endParaRPr>
          </a:p>
          <a:p>
            <a:pPr algn="ctr">
              <a:spcBef>
                <a:spcPts val="600"/>
              </a:spcBef>
            </a:pPr>
            <a:endParaRPr lang="en-US" sz="3600" dirty="0">
              <a:solidFill>
                <a:schemeClr val="bg1"/>
              </a:solidFill>
              <a:latin typeface="Segoe UI" panose="020B0502040204020203" pitchFamily="34" charset="0"/>
              <a:cs typeface="Segoe UI" panose="020B0502040204020203" pitchFamily="34" charset="0"/>
            </a:endParaRPr>
          </a:p>
          <a:p>
            <a:pPr algn="r">
              <a:spcBef>
                <a:spcPts val="600"/>
              </a:spcBef>
            </a:pPr>
            <a:r>
              <a:rPr lang="en-US" sz="2800" dirty="0">
                <a:solidFill>
                  <a:schemeClr val="bg1"/>
                </a:solidFill>
                <a:latin typeface="Segoe UI" panose="020B0502040204020203" pitchFamily="34" charset="0"/>
                <a:cs typeface="Segoe UI" panose="020B0502040204020203" pitchFamily="34" charset="0"/>
              </a:rPr>
              <a:t>-Michael Jordan</a:t>
            </a:r>
          </a:p>
        </p:txBody>
      </p:sp>
    </p:spTree>
    <p:extLst>
      <p:ext uri="{BB962C8B-B14F-4D97-AF65-F5344CB8AC3E}">
        <p14:creationId xmlns:p14="http://schemas.microsoft.com/office/powerpoint/2010/main" val="396428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AD14B-6839-4485-9431-A87BD4AB1D4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rcRect t="11175" b="4238"/>
          <a:stretch/>
        </p:blipFill>
        <p:spPr>
          <a:xfrm>
            <a:off x="-3047" y="10"/>
            <a:ext cx="12191999" cy="6857990"/>
          </a:xfrm>
          <a:prstGeom prst="rect">
            <a:avLst/>
          </a:prstGeom>
        </p:spPr>
      </p:pic>
      <p:sp>
        <p:nvSpPr>
          <p:cNvPr id="6" name="Rectangle 5">
            <a:extLst>
              <a:ext uri="{FF2B5EF4-FFF2-40B4-BE49-F238E27FC236}">
                <a16:creationId xmlns:a16="http://schemas.microsoft.com/office/drawing/2014/main" id="{A9114EBC-D29F-4385-87A1-C13FE1CC4A20}"/>
              </a:ext>
            </a:extLst>
          </p:cNvPr>
          <p:cNvSpPr/>
          <p:nvPr/>
        </p:nvSpPr>
        <p:spPr>
          <a:xfrm>
            <a:off x="-6094" y="-10"/>
            <a:ext cx="12192000" cy="6858000"/>
          </a:xfrm>
          <a:prstGeom prst="rect">
            <a:avLst/>
          </a:prstGeom>
          <a:solidFill>
            <a:srgbClr val="0066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1500" b="1" dirty="0">
                <a:solidFill>
                  <a:schemeClr val="bg1"/>
                </a:solidFill>
                <a:latin typeface="Segoe UI" panose="020B0502040204020203" pitchFamily="34" charset="0"/>
                <a:cs typeface="Segoe UI" panose="020B0502040204020203" pitchFamily="34" charset="0"/>
              </a:rPr>
              <a:t>SHOW ME THE MONEY!</a:t>
            </a:r>
          </a:p>
        </p:txBody>
      </p:sp>
    </p:spTree>
    <p:extLst>
      <p:ext uri="{BB962C8B-B14F-4D97-AF65-F5344CB8AC3E}">
        <p14:creationId xmlns:p14="http://schemas.microsoft.com/office/powerpoint/2010/main" val="2040318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9E6F1-270B-46D1-9558-560C61CB6FB8}"/>
              </a:ext>
            </a:extLst>
          </p:cNvPr>
          <p:cNvSpPr txBox="1"/>
          <p:nvPr/>
        </p:nvSpPr>
        <p:spPr>
          <a:xfrm>
            <a:off x="785446" y="1043731"/>
            <a:ext cx="10621107" cy="4770537"/>
          </a:xfrm>
          <a:prstGeom prst="rect">
            <a:avLst/>
          </a:prstGeom>
          <a:noFill/>
        </p:spPr>
        <p:txBody>
          <a:bodyPr wrap="square">
            <a:spAutoFit/>
          </a:bodyPr>
          <a:lstStyle/>
          <a:p>
            <a:pPr algn="ctr"/>
            <a:r>
              <a:rPr lang="en-US" sz="4800" b="1" dirty="0">
                <a:solidFill>
                  <a:schemeClr val="bg1"/>
                </a:solidFill>
              </a:rPr>
              <a:t>ACCOUNTING FOR </a:t>
            </a:r>
          </a:p>
          <a:p>
            <a:pPr algn="ctr"/>
            <a:r>
              <a:rPr lang="en-US" sz="8000" b="1" dirty="0">
                <a:solidFill>
                  <a:schemeClr val="accent2"/>
                </a:solidFill>
              </a:rPr>
              <a:t>AGENCY FINANCIALS </a:t>
            </a:r>
          </a:p>
          <a:p>
            <a:pPr algn="ctr"/>
            <a:r>
              <a:rPr lang="en-US" sz="4800" b="1" dirty="0">
                <a:solidFill>
                  <a:schemeClr val="bg1"/>
                </a:solidFill>
              </a:rPr>
              <a:t>IS ONE OF THE MOST IMPORTANT </a:t>
            </a:r>
            <a:r>
              <a:rPr lang="en-US" sz="8000" b="1" dirty="0">
                <a:solidFill>
                  <a:schemeClr val="accent2"/>
                </a:solidFill>
              </a:rPr>
              <a:t>RESPONSIBILITIES</a:t>
            </a:r>
            <a:r>
              <a:rPr lang="en-US" sz="6000" b="1" dirty="0">
                <a:solidFill>
                  <a:schemeClr val="bg1"/>
                </a:solidFill>
              </a:rPr>
              <a:t> </a:t>
            </a:r>
            <a:r>
              <a:rPr lang="en-US" sz="4800" b="1" dirty="0">
                <a:solidFill>
                  <a:schemeClr val="bg1"/>
                </a:solidFill>
              </a:rPr>
              <a:t>AT THE AGENCY</a:t>
            </a:r>
            <a:endParaRPr lang="en-US" sz="6000" b="1" dirty="0">
              <a:solidFill>
                <a:schemeClr val="bg1"/>
              </a:solidFill>
            </a:endParaRPr>
          </a:p>
        </p:txBody>
      </p:sp>
    </p:spTree>
    <p:extLst>
      <p:ext uri="{BB962C8B-B14F-4D97-AF65-F5344CB8AC3E}">
        <p14:creationId xmlns:p14="http://schemas.microsoft.com/office/powerpoint/2010/main" val="428500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9E6F1-270B-46D1-9558-560C61CB6FB8}"/>
              </a:ext>
            </a:extLst>
          </p:cNvPr>
          <p:cNvSpPr txBox="1"/>
          <p:nvPr/>
        </p:nvSpPr>
        <p:spPr>
          <a:xfrm>
            <a:off x="715107" y="889843"/>
            <a:ext cx="10761785" cy="5078313"/>
          </a:xfrm>
          <a:prstGeom prst="rect">
            <a:avLst/>
          </a:prstGeom>
          <a:noFill/>
        </p:spPr>
        <p:txBody>
          <a:bodyPr wrap="square">
            <a:spAutoFit/>
          </a:bodyPr>
          <a:lstStyle/>
          <a:p>
            <a:pPr algn="ctr"/>
            <a:r>
              <a:rPr lang="en-US" sz="6000" b="1" dirty="0">
                <a:solidFill>
                  <a:schemeClr val="bg1"/>
                </a:solidFill>
              </a:rPr>
              <a:t>WE ARE TASKED WITH </a:t>
            </a:r>
            <a:r>
              <a:rPr lang="en-US" sz="7200" b="1" dirty="0">
                <a:solidFill>
                  <a:srgbClr val="15B01A"/>
                </a:solidFill>
              </a:rPr>
              <a:t>ETHICALLY AND RESPONSIBLY</a:t>
            </a:r>
            <a:r>
              <a:rPr lang="en-US" sz="6000" b="1" dirty="0">
                <a:solidFill>
                  <a:srgbClr val="15B01A"/>
                </a:solidFill>
              </a:rPr>
              <a:t> </a:t>
            </a:r>
            <a:r>
              <a:rPr lang="en-US" sz="6000" b="1" dirty="0">
                <a:solidFill>
                  <a:schemeClr val="bg1"/>
                </a:solidFill>
              </a:rPr>
              <a:t>EXPENDING AGENCY FUNDS FOR HOUSING PURPOSES</a:t>
            </a:r>
          </a:p>
        </p:txBody>
      </p:sp>
    </p:spTree>
    <p:extLst>
      <p:ext uri="{BB962C8B-B14F-4D97-AF65-F5344CB8AC3E}">
        <p14:creationId xmlns:p14="http://schemas.microsoft.com/office/powerpoint/2010/main" val="68176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9E6F1-270B-46D1-9558-560C61CB6FB8}"/>
              </a:ext>
            </a:extLst>
          </p:cNvPr>
          <p:cNvSpPr txBox="1"/>
          <p:nvPr/>
        </p:nvSpPr>
        <p:spPr>
          <a:xfrm>
            <a:off x="756139" y="1166842"/>
            <a:ext cx="10955216" cy="4524315"/>
          </a:xfrm>
          <a:prstGeom prst="rect">
            <a:avLst/>
          </a:prstGeom>
          <a:noFill/>
        </p:spPr>
        <p:txBody>
          <a:bodyPr wrap="square">
            <a:spAutoFit/>
          </a:bodyPr>
          <a:lstStyle/>
          <a:p>
            <a:pPr algn="ctr"/>
            <a:r>
              <a:rPr lang="en-US" sz="4800" b="1" dirty="0">
                <a:solidFill>
                  <a:schemeClr val="bg1"/>
                </a:solidFill>
              </a:rPr>
              <a:t>THERE ARE SEVERAL BUCKETS </a:t>
            </a:r>
          </a:p>
          <a:p>
            <a:pPr algn="ctr"/>
            <a:r>
              <a:rPr lang="en-US" sz="4800" b="1" dirty="0">
                <a:solidFill>
                  <a:schemeClr val="bg1"/>
                </a:solidFill>
              </a:rPr>
              <a:t>OF </a:t>
            </a:r>
            <a:r>
              <a:rPr lang="en-US" sz="6000" b="1" dirty="0">
                <a:solidFill>
                  <a:schemeClr val="accent6"/>
                </a:solidFill>
              </a:rPr>
              <a:t>MONEY</a:t>
            </a:r>
            <a:r>
              <a:rPr lang="en-US" sz="4800" b="1" dirty="0">
                <a:solidFill>
                  <a:schemeClr val="bg1"/>
                </a:solidFill>
              </a:rPr>
              <a:t>, ALL WITH PROGRAMMATIC</a:t>
            </a:r>
            <a:r>
              <a:rPr lang="en-US" sz="6000" b="1" dirty="0">
                <a:solidFill>
                  <a:srgbClr val="00B050"/>
                </a:solidFill>
              </a:rPr>
              <a:t> </a:t>
            </a:r>
            <a:r>
              <a:rPr lang="en-US" sz="6000" b="1" dirty="0">
                <a:solidFill>
                  <a:schemeClr val="accent6"/>
                </a:solidFill>
              </a:rPr>
              <a:t>RESTRICTIONS</a:t>
            </a:r>
            <a:r>
              <a:rPr lang="en-US" sz="4800" b="1" dirty="0">
                <a:solidFill>
                  <a:schemeClr val="accent6"/>
                </a:solidFill>
              </a:rPr>
              <a:t> </a:t>
            </a:r>
            <a:r>
              <a:rPr lang="en-US" sz="4800" b="1" dirty="0">
                <a:solidFill>
                  <a:schemeClr val="bg1"/>
                </a:solidFill>
              </a:rPr>
              <a:t>AND COMPLIANCE</a:t>
            </a:r>
            <a:r>
              <a:rPr lang="en-US" sz="6000" b="1" dirty="0">
                <a:solidFill>
                  <a:schemeClr val="bg1"/>
                </a:solidFill>
              </a:rPr>
              <a:t> </a:t>
            </a:r>
            <a:r>
              <a:rPr lang="en-US" sz="6000" b="1" dirty="0">
                <a:solidFill>
                  <a:schemeClr val="accent6"/>
                </a:solidFill>
              </a:rPr>
              <a:t>REQUIREMENTS</a:t>
            </a:r>
            <a:endParaRPr lang="en-US" sz="4800" b="1" dirty="0">
              <a:solidFill>
                <a:schemeClr val="accent6"/>
              </a:solidFill>
            </a:endParaRPr>
          </a:p>
        </p:txBody>
      </p:sp>
    </p:spTree>
    <p:extLst>
      <p:ext uri="{BB962C8B-B14F-4D97-AF65-F5344CB8AC3E}">
        <p14:creationId xmlns:p14="http://schemas.microsoft.com/office/powerpoint/2010/main" val="237102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B673D-4F1E-4C19-A720-36C916EA843E}"/>
              </a:ext>
            </a:extLst>
          </p:cNvPr>
          <p:cNvSpPr txBox="1"/>
          <p:nvPr/>
        </p:nvSpPr>
        <p:spPr>
          <a:xfrm>
            <a:off x="797728" y="1597729"/>
            <a:ext cx="10174514" cy="3662541"/>
          </a:xfrm>
          <a:prstGeom prst="rect">
            <a:avLst/>
          </a:prstGeom>
          <a:noFill/>
        </p:spPr>
        <p:txBody>
          <a:bodyPr wrap="square" rtlCol="0">
            <a:spAutoFit/>
          </a:bodyPr>
          <a:lstStyle/>
          <a:p>
            <a:pPr algn="ctr"/>
            <a:r>
              <a:rPr lang="en-US" sz="6600" b="1" dirty="0">
                <a:solidFill>
                  <a:schemeClr val="bg1"/>
                </a:solidFill>
                <a:cs typeface="Segoe UI" panose="020B0502040204020203" pitchFamily="34" charset="0"/>
              </a:rPr>
              <a:t>TRANSPARENCY IS </a:t>
            </a:r>
          </a:p>
          <a:p>
            <a:pPr algn="ctr"/>
            <a:r>
              <a:rPr lang="en-US" sz="16600" b="1" dirty="0">
                <a:solidFill>
                  <a:schemeClr val="bg1"/>
                </a:solidFill>
                <a:cs typeface="Segoe UI" panose="020B0502040204020203" pitchFamily="34" charset="0"/>
              </a:rPr>
              <a:t>CRITICAL!</a:t>
            </a:r>
            <a:endParaRPr lang="en-US" sz="19900" b="1" dirty="0">
              <a:solidFill>
                <a:schemeClr val="bg1"/>
              </a:solidFill>
              <a:cs typeface="Segoe UI" panose="020B0502040204020203" pitchFamily="34" charset="0"/>
            </a:endParaRPr>
          </a:p>
        </p:txBody>
      </p:sp>
    </p:spTree>
    <p:extLst>
      <p:ext uri="{BB962C8B-B14F-4D97-AF65-F5344CB8AC3E}">
        <p14:creationId xmlns:p14="http://schemas.microsoft.com/office/powerpoint/2010/main" val="301776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EE275C-1D84-4991-8062-1195700CF081}"/>
              </a:ext>
            </a:extLst>
          </p:cNvPr>
          <p:cNvSpPr txBox="1"/>
          <p:nvPr/>
        </p:nvSpPr>
        <p:spPr>
          <a:xfrm>
            <a:off x="942038" y="335845"/>
            <a:ext cx="10307923" cy="6186309"/>
          </a:xfrm>
          <a:prstGeom prst="rect">
            <a:avLst/>
          </a:prstGeom>
          <a:noFill/>
        </p:spPr>
        <p:txBody>
          <a:bodyPr wrap="square" rtlCol="0">
            <a:spAutoFit/>
          </a:bodyPr>
          <a:lstStyle/>
          <a:p>
            <a:pPr algn="ctr"/>
            <a:r>
              <a:rPr lang="en-US" sz="3600" b="1" dirty="0">
                <a:solidFill>
                  <a:schemeClr val="bg1"/>
                </a:solidFill>
                <a:latin typeface="Segoe UI" panose="020B0502040204020203" pitchFamily="34" charset="0"/>
                <a:cs typeface="Segoe UI" panose="020B0502040204020203" pitchFamily="34" charset="0"/>
              </a:rPr>
              <a:t>THE PURPOSE OF SECTION 3 IS TO ENSURE THAT ECONOMIC OPPORTUNITIES GENERATED BY CERTAIN HUD FINANCIAL ASSISTANCE SHALL, TO THE GREATEST EXTENT FEASIBLE, BE DIRECTED TO LOW- AND VERY LOW-INCOME PERSONS, PARTICULARLY THOSE WHO ARE RECIPIENTS OF GOVERNMENT ASSISTANCE FOR HOUSING, AND TO BUSINESS CONCERNS WHICH PROVIDE ECONOMIC OPPORTUNITIES TO LOW- AND VERY LOW-INCOME PERSONS.</a:t>
            </a:r>
            <a:endParaRPr lang="en-US" sz="36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2951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building, outdoor&#10;&#10;Description automatically generated">
            <a:extLst>
              <a:ext uri="{FF2B5EF4-FFF2-40B4-BE49-F238E27FC236}">
                <a16:creationId xmlns:a16="http://schemas.microsoft.com/office/drawing/2014/main" id="{25DD6E4B-2A89-4188-96F4-4159E2BFF4BF}"/>
              </a:ext>
            </a:extLst>
          </p:cNvPr>
          <p:cNvPicPr>
            <a:picLocks noChangeAspect="1"/>
          </p:cNvPicPr>
          <p:nvPr/>
        </p:nvPicPr>
        <p:blipFill rotWithShape="1">
          <a:blip r:embed="rId3">
            <a:extLst>
              <a:ext uri="{28A0092B-C50C-407E-A947-70E740481C1C}">
                <a14:useLocalDpi xmlns:a14="http://schemas.microsoft.com/office/drawing/2010/main" val="0"/>
              </a:ext>
            </a:extLst>
          </a:blip>
          <a:srcRect t="62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0DF87C2B-BBCD-4B75-B01A-7000E7FF9199}"/>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5"/>
                    </a14:imgEffect>
                  </a14:imgLayer>
                </a14:imgProps>
              </a:ext>
            </a:extLst>
          </a:blip>
          <a:stretch>
            <a:fillRect/>
          </a:stretch>
        </p:blipFill>
        <p:spPr>
          <a:xfrm>
            <a:off x="0" y="-1281"/>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1524" y="1283"/>
            <a:ext cx="12190476" cy="6856717"/>
          </a:xfrm>
          <a:prstGeom prst="rect">
            <a:avLst/>
          </a:prstGeom>
          <a:solidFill>
            <a:schemeClr val="tx1">
              <a:lumMod val="75000"/>
              <a:lumOff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3533" y="1165560"/>
            <a:ext cx="10864933"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uLnTx/>
                <a:uFillTx/>
                <a:cs typeface="Segoe UI" panose="020B0502040204020203" pitchFamily="34" charset="0"/>
              </a:rPr>
              <a:t>SUBSIDY FOR PUBLIC HOUSING AUTHORITIES IS ANNUALLY APPROPRIATED BY THE UNITED STATES CONGRESS.</a:t>
            </a:r>
          </a:p>
        </p:txBody>
      </p:sp>
    </p:spTree>
    <p:extLst>
      <p:ext uri="{BB962C8B-B14F-4D97-AF65-F5344CB8AC3E}">
        <p14:creationId xmlns:p14="http://schemas.microsoft.com/office/powerpoint/2010/main" val="29854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6E4B-2A89-4188-96F4-4159E2BFF4BF}"/>
              </a:ext>
            </a:extLst>
          </p:cNvPr>
          <p:cNvPicPr>
            <a:picLocks noChangeAspect="1"/>
          </p:cNvPicPr>
          <p:nvPr/>
        </p:nvPicPr>
        <p:blipFill>
          <a:blip r:embed="rId3">
            <a:extLst>
              <a:ext uri="{28A0092B-C50C-407E-A947-70E740481C1C}">
                <a14:useLocalDpi xmlns:a14="http://schemas.microsoft.com/office/drawing/2010/main" val="0"/>
              </a:ext>
            </a:extLst>
          </a:blip>
          <a:srcRect l="3325" r="3325"/>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E8E4BCB-9C01-4767-A033-AF95338E0FD1}"/>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25"/>
                    </a14:imgEffect>
                  </a14:imgLayer>
                </a14:imgProps>
              </a:ext>
            </a:extLst>
          </a:blip>
          <a:stretch>
            <a:fillRect/>
          </a:stretch>
        </p:blipFill>
        <p:spPr>
          <a:xfrm>
            <a:off x="-1524" y="-1282"/>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1524" y="-2565"/>
            <a:ext cx="12190476" cy="6856717"/>
          </a:xfrm>
          <a:prstGeom prst="rect">
            <a:avLst/>
          </a:prstGeom>
          <a:solidFill>
            <a:srgbClr val="0066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2009" y="1071302"/>
            <a:ext cx="10864933"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uLnTx/>
                <a:uFillTx/>
                <a:latin typeface="+mj-lt"/>
                <a:cs typeface="Segoe UI" panose="020B0502040204020203" pitchFamily="34" charset="0"/>
              </a:rPr>
              <a:t>ONCE APPROPRIATED, FUNDS ARE DISBURSED BY THE DEPARTMENT OF HOUSING AND URBAN DEVELOPMENT</a:t>
            </a:r>
          </a:p>
        </p:txBody>
      </p:sp>
    </p:spTree>
    <p:extLst>
      <p:ext uri="{BB962C8B-B14F-4D97-AF65-F5344CB8AC3E}">
        <p14:creationId xmlns:p14="http://schemas.microsoft.com/office/powerpoint/2010/main" val="20841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6E4B-2A89-4188-96F4-4159E2BFF4BF}"/>
              </a:ext>
            </a:extLst>
          </p:cNvPr>
          <p:cNvPicPr>
            <a:picLocks noChangeAspect="1"/>
          </p:cNvPicPr>
          <p:nvPr/>
        </p:nvPicPr>
        <p:blipFill>
          <a:blip r:embed="rId3">
            <a:extLst>
              <a:ext uri="{28A0092B-C50C-407E-A947-70E740481C1C}">
                <a14:useLocalDpi xmlns:a14="http://schemas.microsoft.com/office/drawing/2010/main" val="0"/>
              </a:ext>
            </a:extLst>
          </a:blip>
          <a:srcRect t="29" b="2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2CBCCD5B-8DFB-462F-A5B3-A201D9523A96}"/>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5"/>
                    </a14:imgEffect>
                  </a14:imgLayer>
                </a14:imgProps>
              </a:ext>
            </a:extLst>
          </a:blip>
          <a:stretch>
            <a:fill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0" y="1283"/>
            <a:ext cx="12192000" cy="6856717"/>
          </a:xfrm>
          <a:prstGeom prst="rect">
            <a:avLst/>
          </a:prstGeom>
          <a:solidFill>
            <a:schemeClr val="tx1">
              <a:lumMod val="75000"/>
              <a:lumOff val="2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3533" y="1351508"/>
            <a:ext cx="1086493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cs typeface="Segoe UI" panose="020B0502040204020203" pitchFamily="34" charset="0"/>
              </a:rPr>
              <a:t>FUNDING IS PRORATED BY HUD BASED ON AGENCY ELIGIBILITY, BUDGETS, AND AVAILABLE FUNDS</a:t>
            </a:r>
          </a:p>
        </p:txBody>
      </p:sp>
    </p:spTree>
    <p:extLst>
      <p:ext uri="{BB962C8B-B14F-4D97-AF65-F5344CB8AC3E}">
        <p14:creationId xmlns:p14="http://schemas.microsoft.com/office/powerpoint/2010/main" val="37260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6E4B-2A89-4188-96F4-4159E2BFF4BF}"/>
              </a:ext>
            </a:extLst>
          </p:cNvPr>
          <p:cNvPicPr>
            <a:picLocks noChangeAspect="1"/>
          </p:cNvPicPr>
          <p:nvPr/>
        </p:nvPicPr>
        <p:blipFill>
          <a:blip r:embed="rId3">
            <a:extLst>
              <a:ext uri="{28A0092B-C50C-407E-A947-70E740481C1C}">
                <a14:useLocalDpi xmlns:a14="http://schemas.microsoft.com/office/drawing/2010/main" val="0"/>
              </a:ext>
            </a:extLst>
          </a:blip>
          <a:srcRect t="7820" b="7820"/>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28761D5-7031-4981-B364-13A8F6FD201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5"/>
                    </a14:imgEffect>
                  </a14:imgLayer>
                </a14:imgProps>
              </a:ext>
            </a:extLst>
          </a:blip>
          <a:stretch>
            <a:fillRect/>
          </a:stretch>
        </p:blipFill>
        <p:spPr>
          <a:xfrm>
            <a:off x="0" y="-5127"/>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1524" y="-10255"/>
            <a:ext cx="12190476" cy="6856717"/>
          </a:xfrm>
          <a:prstGeom prst="rect">
            <a:avLst/>
          </a:prstGeom>
          <a:solidFill>
            <a:srgbClr val="00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3533" y="1351508"/>
            <a:ext cx="1086493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cs typeface="Segoe UI" panose="020B0502040204020203" pitchFamily="34" charset="0"/>
              </a:rPr>
              <a:t>FORMULA ELIGIBILITY FOR FUNDING IS DEPENDENT ON SEVERAL FACTORS, PRIMARILY OCCUPANCY</a:t>
            </a:r>
          </a:p>
        </p:txBody>
      </p:sp>
    </p:spTree>
    <p:extLst>
      <p:ext uri="{BB962C8B-B14F-4D97-AF65-F5344CB8AC3E}">
        <p14:creationId xmlns:p14="http://schemas.microsoft.com/office/powerpoint/2010/main" val="203890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F7B4AD-F564-44C4-9252-52880A4052E7}"/>
              </a:ext>
            </a:extLst>
          </p:cNvPr>
          <p:cNvSpPr/>
          <p:nvPr/>
        </p:nvSpPr>
        <p:spPr>
          <a:xfrm>
            <a:off x="0" y="0"/>
            <a:ext cx="2043953" cy="6858000"/>
          </a:xfrm>
          <a:prstGeom prst="rect">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Segoe UI" panose="020B0502040204020203" pitchFamily="34" charset="0"/>
              </a:rPr>
              <a:t>PH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Segoe UI" panose="020B0502040204020203" pitchFamily="34" charset="0"/>
              </a:rPr>
              <a:t>OTHER INCOME</a:t>
            </a:r>
          </a:p>
        </p:txBody>
      </p:sp>
      <p:grpSp>
        <p:nvGrpSpPr>
          <p:cNvPr id="16" name="Group 15">
            <a:extLst>
              <a:ext uri="{FF2B5EF4-FFF2-40B4-BE49-F238E27FC236}">
                <a16:creationId xmlns:a16="http://schemas.microsoft.com/office/drawing/2014/main" id="{D1F08503-FFD9-41D8-89AA-B636BEB040E9}"/>
              </a:ext>
            </a:extLst>
          </p:cNvPr>
          <p:cNvGrpSpPr/>
          <p:nvPr/>
        </p:nvGrpSpPr>
        <p:grpSpPr>
          <a:xfrm>
            <a:off x="2477044" y="856128"/>
            <a:ext cx="2909047" cy="2200835"/>
            <a:chOff x="2127420" y="856129"/>
            <a:chExt cx="2909047" cy="2200835"/>
          </a:xfrm>
        </p:grpSpPr>
        <p:pic>
          <p:nvPicPr>
            <p:cNvPr id="4" name="Graphic 3" descr="House with solid fill">
              <a:extLst>
                <a:ext uri="{FF2B5EF4-FFF2-40B4-BE49-F238E27FC236}">
                  <a16:creationId xmlns:a16="http://schemas.microsoft.com/office/drawing/2014/main" id="{588F177F-6D5C-4945-A53C-0D26FF5BE0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02006" y="856129"/>
              <a:ext cx="1828800" cy="1828800"/>
            </a:xfrm>
            <a:prstGeom prst="rect">
              <a:avLst/>
            </a:prstGeom>
          </p:spPr>
        </p:pic>
        <p:sp>
          <p:nvSpPr>
            <p:cNvPr id="10" name="TextBox 9">
              <a:extLst>
                <a:ext uri="{FF2B5EF4-FFF2-40B4-BE49-F238E27FC236}">
                  <a16:creationId xmlns:a16="http://schemas.microsoft.com/office/drawing/2014/main" id="{36524536-C344-44FB-BF98-43FFEAE34D14}"/>
                </a:ext>
              </a:extLst>
            </p:cNvPr>
            <p:cNvSpPr txBox="1"/>
            <p:nvPr/>
          </p:nvSpPr>
          <p:spPr>
            <a:xfrm>
              <a:off x="2127420" y="2595299"/>
              <a:ext cx="2909047"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DWELLING RENT</a:t>
              </a:r>
            </a:p>
          </p:txBody>
        </p:sp>
      </p:grpSp>
      <p:grpSp>
        <p:nvGrpSpPr>
          <p:cNvPr id="17" name="Group 16">
            <a:extLst>
              <a:ext uri="{FF2B5EF4-FFF2-40B4-BE49-F238E27FC236}">
                <a16:creationId xmlns:a16="http://schemas.microsoft.com/office/drawing/2014/main" id="{D3E2FCA4-6B2A-4651-95C0-8CABCCA63D45}"/>
              </a:ext>
            </a:extLst>
          </p:cNvPr>
          <p:cNvGrpSpPr/>
          <p:nvPr/>
        </p:nvGrpSpPr>
        <p:grpSpPr>
          <a:xfrm>
            <a:off x="5688107" y="828816"/>
            <a:ext cx="3125295" cy="2580727"/>
            <a:chOff x="5491968" y="856129"/>
            <a:chExt cx="3125295" cy="2580727"/>
          </a:xfrm>
        </p:grpSpPr>
        <p:pic>
          <p:nvPicPr>
            <p:cNvPr id="5" name="Graphic 4" descr="Warehouse with solid fill">
              <a:extLst>
                <a:ext uri="{FF2B5EF4-FFF2-40B4-BE49-F238E27FC236}">
                  <a16:creationId xmlns:a16="http://schemas.microsoft.com/office/drawing/2014/main" id="{698B2DC8-97E8-4346-9416-BDEF3F562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096000" y="856129"/>
              <a:ext cx="1828800" cy="1828800"/>
            </a:xfrm>
            <a:prstGeom prst="rect">
              <a:avLst/>
            </a:prstGeom>
          </p:spPr>
        </p:pic>
        <p:sp>
          <p:nvSpPr>
            <p:cNvPr id="11" name="TextBox 10">
              <a:extLst>
                <a:ext uri="{FF2B5EF4-FFF2-40B4-BE49-F238E27FC236}">
                  <a16:creationId xmlns:a16="http://schemas.microsoft.com/office/drawing/2014/main" id="{A2C2AD87-D428-462E-A24C-B02A9D53553A}"/>
                </a:ext>
              </a:extLst>
            </p:cNvPr>
            <p:cNvSpPr txBox="1"/>
            <p:nvPr/>
          </p:nvSpPr>
          <p:spPr>
            <a:xfrm>
              <a:off x="5491968" y="2605859"/>
              <a:ext cx="3125295"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NON-DWELLING RENT</a:t>
              </a:r>
            </a:p>
          </p:txBody>
        </p:sp>
      </p:grpSp>
      <p:grpSp>
        <p:nvGrpSpPr>
          <p:cNvPr id="18" name="Group 17">
            <a:extLst>
              <a:ext uri="{FF2B5EF4-FFF2-40B4-BE49-F238E27FC236}">
                <a16:creationId xmlns:a16="http://schemas.microsoft.com/office/drawing/2014/main" id="{D53913A0-3A99-489C-B29B-4B334DE98D44}"/>
              </a:ext>
            </a:extLst>
          </p:cNvPr>
          <p:cNvGrpSpPr/>
          <p:nvPr/>
        </p:nvGrpSpPr>
        <p:grpSpPr>
          <a:xfrm>
            <a:off x="9066818" y="1055872"/>
            <a:ext cx="2501153" cy="2043819"/>
            <a:chOff x="9229164" y="1083185"/>
            <a:chExt cx="2501153" cy="2043819"/>
          </a:xfrm>
        </p:grpSpPr>
        <p:pic>
          <p:nvPicPr>
            <p:cNvPr id="6" name="Graphic 5" descr="Lightbulb with solid fill">
              <a:extLst>
                <a:ext uri="{FF2B5EF4-FFF2-40B4-BE49-F238E27FC236}">
                  <a16:creationId xmlns:a16="http://schemas.microsoft.com/office/drawing/2014/main" id="{08BD0C4C-D770-43C9-94F0-459D4E4128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12422" y="1083185"/>
              <a:ext cx="1534636" cy="1534636"/>
            </a:xfrm>
            <a:prstGeom prst="rect">
              <a:avLst/>
            </a:prstGeom>
          </p:spPr>
        </p:pic>
        <p:sp>
          <p:nvSpPr>
            <p:cNvPr id="12" name="TextBox 11">
              <a:extLst>
                <a:ext uri="{FF2B5EF4-FFF2-40B4-BE49-F238E27FC236}">
                  <a16:creationId xmlns:a16="http://schemas.microsoft.com/office/drawing/2014/main" id="{69428393-2BAC-4121-89E7-DA9CD8EE2C78}"/>
                </a:ext>
              </a:extLst>
            </p:cNvPr>
            <p:cNvSpPr txBox="1"/>
            <p:nvPr/>
          </p:nvSpPr>
          <p:spPr>
            <a:xfrm>
              <a:off x="9229164" y="2665339"/>
              <a:ext cx="250115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EXCESS UTILITY</a:t>
              </a:r>
            </a:p>
          </p:txBody>
        </p:sp>
      </p:grpSp>
      <p:grpSp>
        <p:nvGrpSpPr>
          <p:cNvPr id="19" name="Group 18">
            <a:extLst>
              <a:ext uri="{FF2B5EF4-FFF2-40B4-BE49-F238E27FC236}">
                <a16:creationId xmlns:a16="http://schemas.microsoft.com/office/drawing/2014/main" id="{099B3A02-60A1-4C73-8689-313C5B6E597A}"/>
              </a:ext>
            </a:extLst>
          </p:cNvPr>
          <p:cNvGrpSpPr/>
          <p:nvPr/>
        </p:nvGrpSpPr>
        <p:grpSpPr>
          <a:xfrm>
            <a:off x="2615453" y="3569679"/>
            <a:ext cx="2501153" cy="2385502"/>
            <a:chOff x="2265829" y="3429000"/>
            <a:chExt cx="2501153" cy="2385502"/>
          </a:xfrm>
        </p:grpSpPr>
        <p:pic>
          <p:nvPicPr>
            <p:cNvPr id="7" name="Graphic 6" descr="Money with solid fill">
              <a:extLst>
                <a:ext uri="{FF2B5EF4-FFF2-40B4-BE49-F238E27FC236}">
                  <a16:creationId xmlns:a16="http://schemas.microsoft.com/office/drawing/2014/main" id="{B2A72A6B-81D1-44AF-AB82-271A9FE05E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626659" y="3429000"/>
              <a:ext cx="1828800" cy="1828800"/>
            </a:xfrm>
            <a:prstGeom prst="rect">
              <a:avLst/>
            </a:prstGeom>
          </p:spPr>
        </p:pic>
        <p:sp>
          <p:nvSpPr>
            <p:cNvPr id="13" name="TextBox 12">
              <a:extLst>
                <a:ext uri="{FF2B5EF4-FFF2-40B4-BE49-F238E27FC236}">
                  <a16:creationId xmlns:a16="http://schemas.microsoft.com/office/drawing/2014/main" id="{36F32F33-8056-40C6-8323-B87F2B22B4DA}"/>
                </a:ext>
              </a:extLst>
            </p:cNvPr>
            <p:cNvSpPr txBox="1"/>
            <p:nvPr/>
          </p:nvSpPr>
          <p:spPr>
            <a:xfrm>
              <a:off x="2265829" y="5352837"/>
              <a:ext cx="250115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FEE INCOME</a:t>
              </a:r>
            </a:p>
          </p:txBody>
        </p:sp>
      </p:grpSp>
      <p:grpSp>
        <p:nvGrpSpPr>
          <p:cNvPr id="20" name="Group 19">
            <a:extLst>
              <a:ext uri="{FF2B5EF4-FFF2-40B4-BE49-F238E27FC236}">
                <a16:creationId xmlns:a16="http://schemas.microsoft.com/office/drawing/2014/main" id="{D48D8E85-7684-49C6-9BF3-CC37AB3740CF}"/>
              </a:ext>
            </a:extLst>
          </p:cNvPr>
          <p:cNvGrpSpPr/>
          <p:nvPr/>
        </p:nvGrpSpPr>
        <p:grpSpPr>
          <a:xfrm>
            <a:off x="5828667" y="3542367"/>
            <a:ext cx="2882899" cy="2412814"/>
            <a:chOff x="5632528" y="3429000"/>
            <a:chExt cx="2882899" cy="2412814"/>
          </a:xfrm>
        </p:grpSpPr>
        <p:pic>
          <p:nvPicPr>
            <p:cNvPr id="8" name="Graphic 7" descr="Transfer with solid fill">
              <a:extLst>
                <a:ext uri="{FF2B5EF4-FFF2-40B4-BE49-F238E27FC236}">
                  <a16:creationId xmlns:a16="http://schemas.microsoft.com/office/drawing/2014/main" id="{C70F66AE-47BC-4CB3-9B82-E2EE5026C1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096000" y="3429000"/>
              <a:ext cx="1828800" cy="1828800"/>
            </a:xfrm>
            <a:prstGeom prst="rect">
              <a:avLst/>
            </a:prstGeom>
          </p:spPr>
        </p:pic>
        <p:sp>
          <p:nvSpPr>
            <p:cNvPr id="14" name="TextBox 13">
              <a:extLst>
                <a:ext uri="{FF2B5EF4-FFF2-40B4-BE49-F238E27FC236}">
                  <a16:creationId xmlns:a16="http://schemas.microsoft.com/office/drawing/2014/main" id="{43781669-CB21-4143-8878-244AA8029E3B}"/>
                </a:ext>
              </a:extLst>
            </p:cNvPr>
            <p:cNvSpPr txBox="1"/>
            <p:nvPr/>
          </p:nvSpPr>
          <p:spPr>
            <a:xfrm>
              <a:off x="5632528" y="5380149"/>
              <a:ext cx="2882899"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CFP TRANSFERS</a:t>
              </a:r>
            </a:p>
          </p:txBody>
        </p:sp>
      </p:grpSp>
      <p:grpSp>
        <p:nvGrpSpPr>
          <p:cNvPr id="21" name="Group 20">
            <a:extLst>
              <a:ext uri="{FF2B5EF4-FFF2-40B4-BE49-F238E27FC236}">
                <a16:creationId xmlns:a16="http://schemas.microsoft.com/office/drawing/2014/main" id="{48F25C49-0CFA-4AEA-98D1-CB5AE1B8B83F}"/>
              </a:ext>
            </a:extLst>
          </p:cNvPr>
          <p:cNvGrpSpPr/>
          <p:nvPr/>
        </p:nvGrpSpPr>
        <p:grpSpPr>
          <a:xfrm>
            <a:off x="9053269" y="3542367"/>
            <a:ext cx="2501153" cy="2385501"/>
            <a:chOff x="9229163" y="3429000"/>
            <a:chExt cx="2501153" cy="2385501"/>
          </a:xfrm>
        </p:grpSpPr>
        <p:pic>
          <p:nvPicPr>
            <p:cNvPr id="9" name="Graphic 8" descr="Badge Question Mark with solid fill">
              <a:extLst>
                <a:ext uri="{FF2B5EF4-FFF2-40B4-BE49-F238E27FC236}">
                  <a16:creationId xmlns:a16="http://schemas.microsoft.com/office/drawing/2014/main" id="{66589706-14DF-4EC6-B34E-B2AD000CA5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565341" y="3429000"/>
              <a:ext cx="1828800" cy="1828800"/>
            </a:xfrm>
            <a:prstGeom prst="rect">
              <a:avLst/>
            </a:prstGeom>
          </p:spPr>
        </p:pic>
        <p:sp>
          <p:nvSpPr>
            <p:cNvPr id="15" name="TextBox 14">
              <a:extLst>
                <a:ext uri="{FF2B5EF4-FFF2-40B4-BE49-F238E27FC236}">
                  <a16:creationId xmlns:a16="http://schemas.microsoft.com/office/drawing/2014/main" id="{FB386850-411F-40DC-BC3A-0DEF788C4EF7}"/>
                </a:ext>
              </a:extLst>
            </p:cNvPr>
            <p:cNvSpPr txBox="1"/>
            <p:nvPr/>
          </p:nvSpPr>
          <p:spPr>
            <a:xfrm>
              <a:off x="9229163" y="5352836"/>
              <a:ext cx="250115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cs typeface="Segoe UI" panose="020B0502040204020203" pitchFamily="34" charset="0"/>
                </a:rPr>
                <a:t>OTHER?</a:t>
              </a:r>
            </a:p>
          </p:txBody>
        </p:sp>
      </p:grpSp>
    </p:spTree>
    <p:extLst>
      <p:ext uri="{BB962C8B-B14F-4D97-AF65-F5344CB8AC3E}">
        <p14:creationId xmlns:p14="http://schemas.microsoft.com/office/powerpoint/2010/main" val="18078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48AA3-8278-4CD5-ACF1-EA452B2951A3}"/>
              </a:ext>
            </a:extLst>
          </p:cNvPr>
          <p:cNvSpPr txBox="1"/>
          <p:nvPr/>
        </p:nvSpPr>
        <p:spPr>
          <a:xfrm>
            <a:off x="0" y="1806391"/>
            <a:ext cx="1219200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uLnTx/>
                <a:uFillTx/>
                <a:cs typeface="Segoe UI" panose="020B0502040204020203" pitchFamily="34" charset="0"/>
              </a:rPr>
              <a:t>\Op-er-rate-</a:t>
            </a:r>
            <a:r>
              <a:rPr kumimoji="0" lang="en-US" sz="4400" b="1" i="0" u="none" strike="noStrike" kern="1200" cap="none" spc="0" normalizeH="0" baseline="0" noProof="0" dirty="0" err="1">
                <a:ln>
                  <a:noFill/>
                </a:ln>
                <a:solidFill>
                  <a:srgbClr val="FFFFFF"/>
                </a:solidFill>
                <a:uLnTx/>
                <a:uFillTx/>
                <a:cs typeface="Segoe UI" panose="020B0502040204020203" pitchFamily="34" charset="0"/>
              </a:rPr>
              <a:t>ing</a:t>
            </a:r>
            <a:r>
              <a:rPr kumimoji="0" lang="en-US" sz="4400" b="1" i="0" u="none" strike="noStrike" kern="1200" cap="none" spc="0" normalizeH="0" baseline="0" noProof="0" dirty="0">
                <a:ln>
                  <a:noFill/>
                </a:ln>
                <a:solidFill>
                  <a:srgbClr val="FFFFFF"/>
                </a:solidFill>
                <a:uLnTx/>
                <a:uFillTx/>
                <a:cs typeface="Segoe UI" panose="020B0502040204020203" pitchFamily="34" charset="0"/>
              </a:rPr>
              <a:t> Re-</a:t>
            </a:r>
            <a:r>
              <a:rPr kumimoji="0" lang="en-US" sz="4400" b="1" i="0" u="none" strike="noStrike" kern="1200" cap="none" spc="0" normalizeH="0" baseline="0" noProof="0" dirty="0" err="1">
                <a:ln>
                  <a:noFill/>
                </a:ln>
                <a:solidFill>
                  <a:srgbClr val="FFFFFF"/>
                </a:solidFill>
                <a:uLnTx/>
                <a:uFillTx/>
                <a:cs typeface="Segoe UI" panose="020B0502040204020203" pitchFamily="34" charset="0"/>
              </a:rPr>
              <a:t>zerves</a:t>
            </a:r>
            <a:r>
              <a:rPr kumimoji="0" lang="en-US" sz="4400" b="1" i="0" u="none" strike="noStrike" kern="1200" cap="none" spc="0" normalizeH="0" baseline="0" noProof="0" dirty="0">
                <a:ln>
                  <a:noFill/>
                </a:ln>
                <a:solidFill>
                  <a:srgbClr val="FFFFFF"/>
                </a:solidFill>
                <a:uLnTx/>
                <a:uFillTx/>
                <a:cs typeface="Segoe UI" panose="020B0502040204020203" pitchFamily="34" charset="0"/>
              </a:rPr>
              <a:t>\</a:t>
            </a:r>
          </a:p>
        </p:txBody>
      </p:sp>
      <p:sp>
        <p:nvSpPr>
          <p:cNvPr id="3" name="TextBox 2">
            <a:extLst>
              <a:ext uri="{FF2B5EF4-FFF2-40B4-BE49-F238E27FC236}">
                <a16:creationId xmlns:a16="http://schemas.microsoft.com/office/drawing/2014/main" id="{B692CF61-B982-4245-869A-D3938F9686A3}"/>
              </a:ext>
            </a:extLst>
          </p:cNvPr>
          <p:cNvSpPr txBox="1"/>
          <p:nvPr/>
        </p:nvSpPr>
        <p:spPr>
          <a:xfrm>
            <a:off x="0" y="713782"/>
            <a:ext cx="12192000" cy="110799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uLnTx/>
                <a:uFillTx/>
                <a:cs typeface="Segoe UI" panose="020B0502040204020203" pitchFamily="34" charset="0"/>
              </a:rPr>
              <a:t>OPERATING RESERVES</a:t>
            </a:r>
          </a:p>
        </p:txBody>
      </p:sp>
      <p:sp>
        <p:nvSpPr>
          <p:cNvPr id="5" name="TextBox 4">
            <a:extLst>
              <a:ext uri="{FF2B5EF4-FFF2-40B4-BE49-F238E27FC236}">
                <a16:creationId xmlns:a16="http://schemas.microsoft.com/office/drawing/2014/main" id="{2E917244-86EC-4B86-8F64-477C30049062}"/>
              </a:ext>
            </a:extLst>
          </p:cNvPr>
          <p:cNvSpPr txBox="1"/>
          <p:nvPr/>
        </p:nvSpPr>
        <p:spPr>
          <a:xfrm>
            <a:off x="1325838" y="2958730"/>
            <a:ext cx="2501923" cy="2646878"/>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solidFill>
                <a:uLnTx/>
                <a:uFillTx/>
                <a:cs typeface="Segoe UI" panose="020B0502040204020203" pitchFamily="34" charset="0"/>
              </a:rPr>
              <a:t>N.</a:t>
            </a:r>
          </a:p>
        </p:txBody>
      </p:sp>
      <p:cxnSp>
        <p:nvCxnSpPr>
          <p:cNvPr id="6" name="Straight Connector 5">
            <a:extLst>
              <a:ext uri="{FF2B5EF4-FFF2-40B4-BE49-F238E27FC236}">
                <a16:creationId xmlns:a16="http://schemas.microsoft.com/office/drawing/2014/main" id="{CCE9CBFA-6323-4D55-8962-2FC7D7E532CF}"/>
              </a:ext>
            </a:extLst>
          </p:cNvPr>
          <p:cNvCxnSpPr/>
          <p:nvPr/>
        </p:nvCxnSpPr>
        <p:spPr>
          <a:xfrm>
            <a:off x="4154428" y="3077992"/>
            <a:ext cx="0" cy="26081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7381F7-9386-49C0-B53F-E002B2982243}"/>
              </a:ext>
            </a:extLst>
          </p:cNvPr>
          <p:cNvSpPr txBox="1"/>
          <p:nvPr/>
        </p:nvSpPr>
        <p:spPr>
          <a:xfrm>
            <a:off x="4481096" y="3268328"/>
            <a:ext cx="6717570" cy="2246769"/>
          </a:xfrm>
          <a:prstGeom prst="rect">
            <a:avLst/>
          </a:prstGeom>
          <a:noFill/>
        </p:spPr>
        <p:txBody>
          <a:bodyPr wrap="square" rtlCol="0" anchor="ctr">
            <a:spAutoFit/>
          </a:bodyPr>
          <a:lstStyle/>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kumimoji="0" lang="en-US" sz="2800" i="0" u="none" strike="noStrike" kern="1200" cap="none" spc="0" normalizeH="0" baseline="0" noProof="0" dirty="0">
                <a:ln>
                  <a:noFill/>
                </a:ln>
                <a:solidFill>
                  <a:srgbClr val="FFFFFF"/>
                </a:solidFill>
                <a:uLnTx/>
                <a:uFillTx/>
                <a:cs typeface="Segoe UI" panose="020B0502040204020203" pitchFamily="34" charset="0"/>
              </a:rPr>
              <a:t>Surplus funds that are obtained through Public Housing operations in addition to assistance from the Operating Fund program and operating receipts.</a:t>
            </a:r>
          </a:p>
        </p:txBody>
      </p:sp>
    </p:spTree>
    <p:extLst>
      <p:ext uri="{BB962C8B-B14F-4D97-AF65-F5344CB8AC3E}">
        <p14:creationId xmlns:p14="http://schemas.microsoft.com/office/powerpoint/2010/main" val="90362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93FEA3-3F28-4D68-BF5F-525C9E6490EC}"/>
              </a:ext>
            </a:extLst>
          </p:cNvPr>
          <p:cNvSpPr>
            <a:spLocks noGrp="1"/>
          </p:cNvSpPr>
          <p:nvPr>
            <p:ph type="title"/>
          </p:nvPr>
        </p:nvSpPr>
        <p:spPr/>
        <p:txBody>
          <a:bodyPr/>
          <a:lstStyle/>
          <a:p>
            <a:r>
              <a:rPr lang="en-US" dirty="0"/>
              <a:t>MINIMUM RESERVE LEVELS </a:t>
            </a:r>
            <a:br>
              <a:rPr lang="en-US" dirty="0"/>
            </a:br>
            <a:r>
              <a:rPr lang="en-US" sz="3600" dirty="0">
                <a:solidFill>
                  <a:schemeClr val="accent6"/>
                </a:solidFill>
              </a:rPr>
              <a:t>(PHAs 250 OR MORE)</a:t>
            </a:r>
            <a:endParaRPr lang="en-US" dirty="0">
              <a:solidFill>
                <a:schemeClr val="accent6"/>
              </a:solidFill>
            </a:endParaRPr>
          </a:p>
        </p:txBody>
      </p:sp>
      <p:sp>
        <p:nvSpPr>
          <p:cNvPr id="3" name="Oval 2">
            <a:extLst>
              <a:ext uri="{FF2B5EF4-FFF2-40B4-BE49-F238E27FC236}">
                <a16:creationId xmlns:a16="http://schemas.microsoft.com/office/drawing/2014/main" id="{FCC62932-008E-438B-973F-6727807B838B}"/>
              </a:ext>
            </a:extLst>
          </p:cNvPr>
          <p:cNvSpPr/>
          <p:nvPr/>
        </p:nvSpPr>
        <p:spPr>
          <a:xfrm>
            <a:off x="838200" y="2062618"/>
            <a:ext cx="4572000" cy="4572000"/>
          </a:xfrm>
          <a:prstGeom prst="ellipse">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Oval 5">
            <a:extLst>
              <a:ext uri="{FF2B5EF4-FFF2-40B4-BE49-F238E27FC236}">
                <a16:creationId xmlns:a16="http://schemas.microsoft.com/office/drawing/2014/main" id="{8A93AC3E-9EA3-4DFE-936D-A67AFA44920D}"/>
              </a:ext>
            </a:extLst>
          </p:cNvPr>
          <p:cNvSpPr/>
          <p:nvPr/>
        </p:nvSpPr>
        <p:spPr>
          <a:xfrm>
            <a:off x="6281060" y="2062618"/>
            <a:ext cx="4572000" cy="4572000"/>
          </a:xfrm>
          <a:prstGeom prst="ellipse">
            <a:avLst/>
          </a:prstGeom>
          <a:solidFill>
            <a:srgbClr val="006600"/>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pic>
        <p:nvPicPr>
          <p:cNvPr id="7" name="Graphic 6" descr="Money with solid fill">
            <a:extLst>
              <a:ext uri="{FF2B5EF4-FFF2-40B4-BE49-F238E27FC236}">
                <a16:creationId xmlns:a16="http://schemas.microsoft.com/office/drawing/2014/main" id="{96B27116-7547-42A1-A65A-A74B958D3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397" y="2699728"/>
            <a:ext cx="1371600" cy="1371600"/>
          </a:xfrm>
          <a:prstGeom prst="rect">
            <a:avLst/>
          </a:prstGeom>
        </p:spPr>
      </p:pic>
      <p:pic>
        <p:nvPicPr>
          <p:cNvPr id="11" name="Graphic 10" descr="Flying Money with solid fill">
            <a:extLst>
              <a:ext uri="{FF2B5EF4-FFF2-40B4-BE49-F238E27FC236}">
                <a16:creationId xmlns:a16="http://schemas.microsoft.com/office/drawing/2014/main" id="{A09A57FE-9A46-4C9F-92A6-D2B02FC9B9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81259" y="2766412"/>
            <a:ext cx="1371600" cy="1371600"/>
          </a:xfrm>
          <a:prstGeom prst="rect">
            <a:avLst/>
          </a:prstGeom>
        </p:spPr>
      </p:pic>
      <p:sp>
        <p:nvSpPr>
          <p:cNvPr id="13" name="TextBox 12">
            <a:extLst>
              <a:ext uri="{FF2B5EF4-FFF2-40B4-BE49-F238E27FC236}">
                <a16:creationId xmlns:a16="http://schemas.microsoft.com/office/drawing/2014/main" id="{214FDB5E-8A4B-4072-AA91-6C654A1C0C12}"/>
              </a:ext>
            </a:extLst>
          </p:cNvPr>
          <p:cNvSpPr txBox="1"/>
          <p:nvPr/>
        </p:nvSpPr>
        <p:spPr>
          <a:xfrm>
            <a:off x="1629225" y="4313457"/>
            <a:ext cx="298994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uLnTx/>
                <a:uFillTx/>
                <a:latin typeface="+mj-lt"/>
                <a:cs typeface="Segoe UI" panose="020B0502040204020203" pitchFamily="34" charset="0"/>
              </a:rPr>
              <a:t>FOUR MONTHS OF FORMULA EXPENSES</a:t>
            </a:r>
          </a:p>
        </p:txBody>
      </p:sp>
      <p:sp>
        <p:nvSpPr>
          <p:cNvPr id="15" name="TextBox 14">
            <a:extLst>
              <a:ext uri="{FF2B5EF4-FFF2-40B4-BE49-F238E27FC236}">
                <a16:creationId xmlns:a16="http://schemas.microsoft.com/office/drawing/2014/main" id="{930AF961-BB1A-443A-8FB5-5E32DFA8B280}"/>
              </a:ext>
            </a:extLst>
          </p:cNvPr>
          <p:cNvSpPr txBox="1"/>
          <p:nvPr/>
        </p:nvSpPr>
        <p:spPr>
          <a:xfrm>
            <a:off x="6974115" y="4462985"/>
            <a:ext cx="31858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cs typeface="Segoe UI" panose="020B0502040204020203" pitchFamily="34" charset="0"/>
              </a:rPr>
              <a:t>$100,000</a:t>
            </a:r>
          </a:p>
        </p:txBody>
      </p:sp>
      <p:sp>
        <p:nvSpPr>
          <p:cNvPr id="14" name="TextBox 13">
            <a:extLst>
              <a:ext uri="{FF2B5EF4-FFF2-40B4-BE49-F238E27FC236}">
                <a16:creationId xmlns:a16="http://schemas.microsoft.com/office/drawing/2014/main" id="{014F1CBC-1024-4AE8-AD68-E15AD9435DAD}"/>
              </a:ext>
            </a:extLst>
          </p:cNvPr>
          <p:cNvSpPr txBox="1"/>
          <p:nvPr/>
        </p:nvSpPr>
        <p:spPr>
          <a:xfrm>
            <a:off x="4350659" y="2124637"/>
            <a:ext cx="29899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GREATER OF</a:t>
            </a:r>
            <a:r>
              <a:rPr kumimoji="0" lang="en-US" sz="2800" b="1"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ea typeface="+mn-ea"/>
                <a:cs typeface="Segoe UI" panose="020B0502040204020203" pitchFamily="34" charset="0"/>
              </a:rPr>
              <a:t>:</a:t>
            </a:r>
          </a:p>
        </p:txBody>
      </p:sp>
    </p:spTree>
    <p:extLst>
      <p:ext uri="{BB962C8B-B14F-4D97-AF65-F5344CB8AC3E}">
        <p14:creationId xmlns:p14="http://schemas.microsoft.com/office/powerpoint/2010/main" val="148679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3" grpId="0"/>
      <p:bldP spid="15"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D90DD2-A14E-4BDE-ACC3-40713CB856FE}"/>
              </a:ext>
            </a:extLst>
          </p:cNvPr>
          <p:cNvSpPr txBox="1"/>
          <p:nvPr/>
        </p:nvSpPr>
        <p:spPr>
          <a:xfrm>
            <a:off x="793660" y="1143758"/>
            <a:ext cx="10604665" cy="4678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Segoe UI" panose="020B0502040204020203" pitchFamily="34" charset="0"/>
              </a:rPr>
              <a:t>WHAT HAPPENS WHEN AN AGENCY HAS </a:t>
            </a:r>
            <a:r>
              <a:rPr kumimoji="0" lang="en-US" sz="8000" b="1" i="0" u="none" strike="noStrike" kern="1200" cap="none" spc="0" normalizeH="0" baseline="0" noProof="0" dirty="0">
                <a:ln>
                  <a:noFill/>
                </a:ln>
                <a:solidFill>
                  <a:srgbClr val="15B01A"/>
                </a:solidFill>
                <a:effectLst>
                  <a:outerShdw blurRad="38100" dist="38100" dir="2700000" algn="tl">
                    <a:srgbClr val="000000">
                      <a:alpha val="43137"/>
                    </a:srgbClr>
                  </a:outerShdw>
                </a:effectLst>
                <a:uLnTx/>
                <a:uFillTx/>
                <a:cs typeface="Segoe UI" panose="020B0502040204020203" pitchFamily="34" charset="0"/>
              </a:rPr>
              <a:t>TOO MUCH MONEY </a:t>
            </a:r>
            <a:r>
              <a:rPr kumimoji="0" lang="en-US" sz="6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Segoe UI" panose="020B0502040204020203" pitchFamily="34" charset="0"/>
              </a:rPr>
              <a:t>IN ITS RESERVE ACCOUNTS?</a:t>
            </a:r>
          </a:p>
        </p:txBody>
      </p:sp>
      <p:pic>
        <p:nvPicPr>
          <p:cNvPr id="7" name="Picture 6" descr="A picture containing text, person&#10;&#10;Description automatically generated">
            <a:extLst>
              <a:ext uri="{FF2B5EF4-FFF2-40B4-BE49-F238E27FC236}">
                <a16:creationId xmlns:a16="http://schemas.microsoft.com/office/drawing/2014/main" id="{38028CE6-788B-4C03-A861-0A9E6CC1E60C}"/>
              </a:ext>
            </a:extLst>
          </p:cNvPr>
          <p:cNvPicPr>
            <a:picLocks noChangeAspect="1"/>
          </p:cNvPicPr>
          <p:nvPr/>
        </p:nvPicPr>
        <p:blipFill rotWithShape="1">
          <a:blip r:embed="rId3">
            <a:extLst>
              <a:ext uri="{28A0092B-C50C-407E-A947-70E740481C1C}">
                <a14:useLocalDpi xmlns:a14="http://schemas.microsoft.com/office/drawing/2010/main" val="0"/>
              </a:ext>
            </a:extLst>
          </a:blip>
          <a:srcRect t="22222" b="18515"/>
          <a:stretch/>
        </p:blipFill>
        <p:spPr>
          <a:xfrm>
            <a:off x="-9" y="-1"/>
            <a:ext cx="12192009" cy="6858001"/>
          </a:xfrm>
          <a:prstGeom prst="rect">
            <a:avLst/>
          </a:prstGeom>
        </p:spPr>
      </p:pic>
      <p:sp>
        <p:nvSpPr>
          <p:cNvPr id="8" name="TextBox 7">
            <a:extLst>
              <a:ext uri="{FF2B5EF4-FFF2-40B4-BE49-F238E27FC236}">
                <a16:creationId xmlns:a16="http://schemas.microsoft.com/office/drawing/2014/main" id="{9DC0DDA0-0C0B-4A36-BC6A-69F5B6A67F45}"/>
              </a:ext>
            </a:extLst>
          </p:cNvPr>
          <p:cNvSpPr txBox="1"/>
          <p:nvPr/>
        </p:nvSpPr>
        <p:spPr>
          <a:xfrm>
            <a:off x="6999018" y="1226714"/>
            <a:ext cx="2057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Segoe UI" panose="020B0502040204020203" pitchFamily="34" charset="0"/>
              </a:rPr>
              <a:t>HUD</a:t>
            </a:r>
          </a:p>
        </p:txBody>
      </p:sp>
      <p:sp>
        <p:nvSpPr>
          <p:cNvPr id="9" name="Arrow: Left 8">
            <a:extLst>
              <a:ext uri="{FF2B5EF4-FFF2-40B4-BE49-F238E27FC236}">
                <a16:creationId xmlns:a16="http://schemas.microsoft.com/office/drawing/2014/main" id="{3DD97223-A6A9-4EF4-9AAC-5CCBEDC13043}"/>
              </a:ext>
            </a:extLst>
          </p:cNvPr>
          <p:cNvSpPr/>
          <p:nvPr/>
        </p:nvSpPr>
        <p:spPr>
          <a:xfrm>
            <a:off x="6463254" y="1625745"/>
            <a:ext cx="535764" cy="309934"/>
          </a:xfrm>
          <a:prstGeom prst="leftArrow">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1913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6" name="TextBox 5"/>
          <p:cNvSpPr txBox="1"/>
          <p:nvPr/>
        </p:nvSpPr>
        <p:spPr>
          <a:xfrm>
            <a:off x="793667" y="856208"/>
            <a:ext cx="1060466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latin typeface="+mj-lt"/>
                <a:cs typeface="Segoe UI" panose="020B0502040204020203" pitchFamily="34" charset="0"/>
              </a:rPr>
              <a:t>HOW DO YOU “PROTECT” AGENCY RESERVES?</a:t>
            </a:r>
          </a:p>
        </p:txBody>
      </p:sp>
      <p:sp>
        <p:nvSpPr>
          <p:cNvPr id="4" name="TextBox 3">
            <a:extLst>
              <a:ext uri="{FF2B5EF4-FFF2-40B4-BE49-F238E27FC236}">
                <a16:creationId xmlns:a16="http://schemas.microsoft.com/office/drawing/2014/main" id="{F2860597-9369-47CE-BD7B-1186C8DFEF36}"/>
              </a:ext>
            </a:extLst>
          </p:cNvPr>
          <p:cNvSpPr txBox="1"/>
          <p:nvPr/>
        </p:nvSpPr>
        <p:spPr>
          <a:xfrm>
            <a:off x="793666" y="3429000"/>
            <a:ext cx="10604665"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15B01A"/>
                </a:solidFill>
                <a:uLnTx/>
                <a:uFillTx/>
                <a:latin typeface="+mj-lt"/>
                <a:cs typeface="Segoe UI" panose="020B0502040204020203" pitchFamily="34" charset="0"/>
              </a:rPr>
              <a:t>SPEND IT!</a:t>
            </a:r>
          </a:p>
        </p:txBody>
      </p:sp>
    </p:spTree>
    <p:extLst>
      <p:ext uri="{BB962C8B-B14F-4D97-AF65-F5344CB8AC3E}">
        <p14:creationId xmlns:p14="http://schemas.microsoft.com/office/powerpoint/2010/main" val="21268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C9556F-DBED-4467-9764-8723BCCA63E5}"/>
              </a:ext>
            </a:extLst>
          </p:cNvPr>
          <p:cNvSpPr txBox="1">
            <a:spLocks/>
          </p:cNvSpPr>
          <p:nvPr/>
        </p:nvSpPr>
        <p:spPr>
          <a:xfrm>
            <a:off x="295275" y="1729446"/>
            <a:ext cx="11601450" cy="27660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a:solidFill>
                  <a:schemeClr val="tx1"/>
                </a:solidFill>
                <a:latin typeface="Tw Cen MT Condensed" panose="020B0606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latin typeface="+mn-lt"/>
                <a:ea typeface="+mj-ea"/>
                <a:cs typeface="+mj-cs"/>
              </a:rPr>
              <a:t>THE HOUSING CHOICE VOUCHER PROGRAM IS HUD’S </a:t>
            </a:r>
            <a:r>
              <a:rPr kumimoji="0" lang="en-US" sz="9600" b="1" i="0" u="none" strike="noStrike" kern="1200" cap="none" spc="0" normalizeH="0" baseline="0" noProof="0" dirty="0">
                <a:ln>
                  <a:noFill/>
                </a:ln>
                <a:solidFill>
                  <a:srgbClr val="15B01A"/>
                </a:solidFill>
                <a:uLnTx/>
                <a:uFillTx/>
                <a:latin typeface="+mn-lt"/>
                <a:ea typeface="+mj-ea"/>
                <a:cs typeface="+mj-cs"/>
              </a:rPr>
              <a:t>LARGEST</a:t>
            </a:r>
            <a:r>
              <a:rPr kumimoji="0" lang="en-US" sz="6600" b="1" i="0" u="none" strike="noStrike" kern="1200" cap="none" spc="0" normalizeH="0" baseline="0" noProof="0" dirty="0">
                <a:ln>
                  <a:noFill/>
                </a:ln>
                <a:solidFill>
                  <a:srgbClr val="00B050"/>
                </a:solidFill>
                <a:uLnTx/>
                <a:uFillTx/>
                <a:latin typeface="+mn-lt"/>
                <a:ea typeface="+mj-ea"/>
                <a:cs typeface="+mj-cs"/>
              </a:rPr>
              <a:t> </a:t>
            </a:r>
            <a:r>
              <a:rPr kumimoji="0" lang="en-US" sz="6600" b="1" i="0" u="none" strike="noStrike" kern="1200" cap="none" spc="0" normalizeH="0" baseline="0" noProof="0" dirty="0">
                <a:ln>
                  <a:noFill/>
                </a:ln>
                <a:solidFill>
                  <a:prstClr val="white"/>
                </a:solidFill>
                <a:uLnTx/>
                <a:uFillTx/>
                <a:latin typeface="+mn-lt"/>
                <a:ea typeface="+mj-ea"/>
                <a:cs typeface="+mj-cs"/>
              </a:rPr>
              <a:t>RENTAL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uLnTx/>
                <a:uFillTx/>
                <a:latin typeface="+mn-lt"/>
                <a:ea typeface="+mj-ea"/>
                <a:cs typeface="+mj-cs"/>
              </a:rPr>
              <a:t>ASSISTANCE PROGRAM</a:t>
            </a:r>
          </a:p>
        </p:txBody>
      </p:sp>
    </p:spTree>
    <p:extLst>
      <p:ext uri="{BB962C8B-B14F-4D97-AF65-F5344CB8AC3E}">
        <p14:creationId xmlns:p14="http://schemas.microsoft.com/office/powerpoint/2010/main" val="133373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3C1F16-67B5-120C-139F-2AE439C720C6}"/>
              </a:ext>
            </a:extLst>
          </p:cNvPr>
          <p:cNvSpPr>
            <a:spLocks noGrp="1"/>
          </p:cNvSpPr>
          <p:nvPr>
            <p:ph idx="1"/>
          </p:nvPr>
        </p:nvSpPr>
        <p:spPr/>
        <p:txBody>
          <a:bodyPr anchor="ctr">
            <a:normAutofit fontScale="92500" lnSpcReduction="10000"/>
          </a:bodyPr>
          <a:lstStyle/>
          <a:p>
            <a:r>
              <a:rPr lang="en-US" dirty="0"/>
              <a:t>Section 3 applies to all Public Housing capital, operating, or development funds</a:t>
            </a:r>
          </a:p>
          <a:p>
            <a:r>
              <a:rPr lang="en-US" dirty="0"/>
              <a:t>Section 3 standards are race and gender neutral</a:t>
            </a:r>
          </a:p>
          <a:p>
            <a:r>
              <a:rPr lang="en-US" dirty="0"/>
              <a:t>Section 3 projects are housing rehabilitation, housing construction, and other public construction projects</a:t>
            </a:r>
          </a:p>
          <a:p>
            <a:r>
              <a:rPr lang="en-US" dirty="0"/>
              <a:t>Do apply to maintenance projects for PIH funded programs</a:t>
            </a:r>
          </a:p>
          <a:p>
            <a:r>
              <a:rPr lang="en-US" dirty="0"/>
              <a:t>Do not apply to material-only contracts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a:xfrm>
            <a:off x="199508" y="586855"/>
            <a:ext cx="4372492" cy="5608672"/>
          </a:xfrm>
        </p:spPr>
        <p:txBody>
          <a:bodyPr/>
          <a:lstStyle/>
          <a:p>
            <a:pPr algn="ctr"/>
            <a:r>
              <a:rPr lang="en-US" dirty="0">
                <a:solidFill>
                  <a:schemeClr val="bg1"/>
                </a:solidFill>
              </a:rPr>
              <a:t>SECTION 3 GENERAL </a:t>
            </a:r>
          </a:p>
        </p:txBody>
      </p:sp>
    </p:spTree>
    <p:extLst>
      <p:ext uri="{BB962C8B-B14F-4D97-AF65-F5344CB8AC3E}">
        <p14:creationId xmlns:p14="http://schemas.microsoft.com/office/powerpoint/2010/main" val="525695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9D02-DB1D-4C95-B7A9-F65D2F4B611A}"/>
              </a:ext>
            </a:extLst>
          </p:cNvPr>
          <p:cNvSpPr>
            <a:spLocks noGrp="1"/>
          </p:cNvSpPr>
          <p:nvPr>
            <p:ph type="title"/>
          </p:nvPr>
        </p:nvSpPr>
        <p:spPr>
          <a:xfrm>
            <a:off x="295275" y="416304"/>
            <a:ext cx="11601450" cy="1653403"/>
          </a:xfrm>
        </p:spPr>
        <p:txBody>
          <a:bodyPr anchor="ctr">
            <a:normAutofit/>
          </a:bodyPr>
          <a:lstStyle/>
          <a:p>
            <a:pPr algn="ctr"/>
            <a:r>
              <a:rPr lang="en-US" sz="4400" dirty="0">
                <a:solidFill>
                  <a:schemeClr val="bg1"/>
                </a:solidFill>
                <a:latin typeface="+mj-lt"/>
              </a:rPr>
              <a:t>TOTAL AVAILABLE CY 2023 APPROPRIATIONS:</a:t>
            </a:r>
          </a:p>
        </p:txBody>
      </p:sp>
      <p:sp>
        <p:nvSpPr>
          <p:cNvPr id="4" name="Title 1">
            <a:extLst>
              <a:ext uri="{FF2B5EF4-FFF2-40B4-BE49-F238E27FC236}">
                <a16:creationId xmlns:a16="http://schemas.microsoft.com/office/drawing/2014/main" id="{8FC9556F-DBED-4467-9764-8723BCCA63E5}"/>
              </a:ext>
            </a:extLst>
          </p:cNvPr>
          <p:cNvSpPr txBox="1">
            <a:spLocks/>
          </p:cNvSpPr>
          <p:nvPr/>
        </p:nvSpPr>
        <p:spPr>
          <a:xfrm>
            <a:off x="295275" y="2069707"/>
            <a:ext cx="11601450" cy="19457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a:solidFill>
                  <a:schemeClr val="tx1"/>
                </a:solidFill>
                <a:latin typeface="Tw Cen MT Condensed" panose="020B0606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500" b="1" i="0" u="none" strike="noStrike" kern="1200" cap="none" spc="0" normalizeH="0" baseline="0" noProof="0" dirty="0">
                <a:ln>
                  <a:noFill/>
                </a:ln>
                <a:solidFill>
                  <a:prstClr val="white"/>
                </a:solidFill>
                <a:uLnTx/>
                <a:uFillTx/>
                <a:latin typeface="+mj-lt"/>
                <a:ea typeface="+mj-ea"/>
                <a:cs typeface="+mj-cs"/>
              </a:rPr>
              <a:t>$30,253,112,000</a:t>
            </a:r>
          </a:p>
        </p:txBody>
      </p:sp>
      <p:sp>
        <p:nvSpPr>
          <p:cNvPr id="5" name="Title 1">
            <a:extLst>
              <a:ext uri="{FF2B5EF4-FFF2-40B4-BE49-F238E27FC236}">
                <a16:creationId xmlns:a16="http://schemas.microsoft.com/office/drawing/2014/main" id="{1FF7A9FF-8E39-4D67-BEDA-ABF567A5F596}"/>
              </a:ext>
            </a:extLst>
          </p:cNvPr>
          <p:cNvSpPr txBox="1">
            <a:spLocks/>
          </p:cNvSpPr>
          <p:nvPr/>
        </p:nvSpPr>
        <p:spPr>
          <a:xfrm>
            <a:off x="295275" y="4381500"/>
            <a:ext cx="11601450" cy="20839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a:solidFill>
                  <a:schemeClr val="tx1"/>
                </a:solidFill>
                <a:latin typeface="Tw Cen MT Condensed" panose="020B0606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mj-lt"/>
                <a:ea typeface="+mj-ea"/>
                <a:cs typeface="+mj-cs"/>
              </a:rPr>
              <a:t>THAT’S BILLION….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mj-lt"/>
                <a:ea typeface="+mj-ea"/>
                <a:cs typeface="+mj-cs"/>
              </a:rPr>
              <a:t>WITH A </a:t>
            </a:r>
            <a:r>
              <a:rPr kumimoji="0" lang="en-US" sz="8800" b="1" i="0" u="none" strike="noStrike" kern="1200" cap="none" spc="0" normalizeH="0" baseline="0" noProof="0" dirty="0">
                <a:ln>
                  <a:noFill/>
                </a:ln>
                <a:solidFill>
                  <a:prstClr val="white"/>
                </a:solidFill>
                <a:uLnTx/>
                <a:uFillTx/>
                <a:latin typeface="+mj-lt"/>
                <a:ea typeface="+mj-ea"/>
                <a:cs typeface="+mj-cs"/>
              </a:rPr>
              <a:t>“B”</a:t>
            </a:r>
            <a:endParaRPr kumimoji="0" lang="en-US" sz="7200" b="1" i="0" u="none" strike="noStrike" kern="1200" cap="none" spc="0" normalizeH="0" baseline="0" noProof="0" dirty="0">
              <a:ln>
                <a:noFill/>
              </a:ln>
              <a:solidFill>
                <a:prstClr val="white"/>
              </a:solidFill>
              <a:uLnTx/>
              <a:uFillTx/>
              <a:latin typeface="+mj-lt"/>
              <a:ea typeface="+mj-ea"/>
              <a:cs typeface="+mj-cs"/>
            </a:endParaRPr>
          </a:p>
        </p:txBody>
      </p:sp>
    </p:spTree>
    <p:extLst>
      <p:ext uri="{BB962C8B-B14F-4D97-AF65-F5344CB8AC3E}">
        <p14:creationId xmlns:p14="http://schemas.microsoft.com/office/powerpoint/2010/main" val="32122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A54B-A6B0-4D68-B17F-A35D17B55687}"/>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HCVP FUNDING SOURCES</a:t>
            </a:r>
          </a:p>
        </p:txBody>
      </p:sp>
      <p:pic>
        <p:nvPicPr>
          <p:cNvPr id="7" name="Picture 6" descr="A picture containing engineering drawing&#10;&#10;Description automatically generated">
            <a:extLst>
              <a:ext uri="{FF2B5EF4-FFF2-40B4-BE49-F238E27FC236}">
                <a16:creationId xmlns:a16="http://schemas.microsoft.com/office/drawing/2014/main" id="{ADE426F5-C5EE-4E9F-AD30-ECD09BBEE68B}"/>
              </a:ext>
            </a:extLst>
          </p:cNvPr>
          <p:cNvPicPr>
            <a:picLocks noChangeAspect="1"/>
          </p:cNvPicPr>
          <p:nvPr/>
        </p:nvPicPr>
        <p:blipFill rotWithShape="1">
          <a:blip r:embed="rId3">
            <a:extLst>
              <a:ext uri="{28A0092B-C50C-407E-A947-70E740481C1C}">
                <a14:useLocalDpi xmlns:a14="http://schemas.microsoft.com/office/drawing/2010/main" val="0"/>
              </a:ext>
            </a:extLst>
          </a:blip>
          <a:srcRect l="44473"/>
          <a:stretch/>
        </p:blipFill>
        <p:spPr>
          <a:xfrm>
            <a:off x="841682" y="1685265"/>
            <a:ext cx="3105478" cy="4867935"/>
          </a:xfrm>
          <a:prstGeom prst="rect">
            <a:avLst/>
          </a:prstGeom>
        </p:spPr>
      </p:pic>
      <p:pic>
        <p:nvPicPr>
          <p:cNvPr id="9" name="Picture 8" descr="A picture containing plate, food, indoor, cake&#10;&#10;Description automatically generated">
            <a:extLst>
              <a:ext uri="{FF2B5EF4-FFF2-40B4-BE49-F238E27FC236}">
                <a16:creationId xmlns:a16="http://schemas.microsoft.com/office/drawing/2014/main" id="{3D4A8D16-D238-4164-925C-E220EADFF9B6}"/>
              </a:ext>
            </a:extLst>
          </p:cNvPr>
          <p:cNvPicPr>
            <a:picLocks/>
          </p:cNvPicPr>
          <p:nvPr/>
        </p:nvPicPr>
        <p:blipFill rotWithShape="1">
          <a:blip r:embed="rId4">
            <a:extLst>
              <a:ext uri="{28A0092B-C50C-407E-A947-70E740481C1C}">
                <a14:useLocalDpi xmlns:a14="http://schemas.microsoft.com/office/drawing/2010/main" val="0"/>
              </a:ext>
            </a:extLst>
          </a:blip>
          <a:srcRect l="27391" r="30756"/>
          <a:stretch/>
        </p:blipFill>
        <p:spPr>
          <a:xfrm>
            <a:off x="4465971" y="1702979"/>
            <a:ext cx="3108960" cy="4850221"/>
          </a:xfrm>
          <a:prstGeom prst="rect">
            <a:avLst/>
          </a:prstGeom>
        </p:spPr>
      </p:pic>
      <p:pic>
        <p:nvPicPr>
          <p:cNvPr id="11" name="Picture 10" descr="A picture containing table, sitting, wooden, small&#10;&#10;Description automatically generated">
            <a:extLst>
              <a:ext uri="{FF2B5EF4-FFF2-40B4-BE49-F238E27FC236}">
                <a16:creationId xmlns:a16="http://schemas.microsoft.com/office/drawing/2014/main" id="{F54596FB-F476-4207-89B0-84A6799495BC}"/>
              </a:ext>
            </a:extLst>
          </p:cNvPr>
          <p:cNvPicPr>
            <a:picLocks noChangeAspect="1"/>
          </p:cNvPicPr>
          <p:nvPr/>
        </p:nvPicPr>
        <p:blipFill rotWithShape="1">
          <a:blip r:embed="rId5">
            <a:extLst>
              <a:ext uri="{28A0092B-C50C-407E-A947-70E740481C1C}">
                <a14:useLocalDpi xmlns:a14="http://schemas.microsoft.com/office/drawing/2010/main" val="0"/>
              </a:ext>
            </a:extLst>
          </a:blip>
          <a:srcRect l="33470" r="27233" b="5305"/>
          <a:stretch/>
        </p:blipFill>
        <p:spPr>
          <a:xfrm>
            <a:off x="8248322" y="1682180"/>
            <a:ext cx="3105478" cy="4867935"/>
          </a:xfrm>
          <a:prstGeom prst="rect">
            <a:avLst/>
          </a:prstGeom>
        </p:spPr>
      </p:pic>
      <p:sp>
        <p:nvSpPr>
          <p:cNvPr id="13" name="Rectangle 12">
            <a:extLst>
              <a:ext uri="{FF2B5EF4-FFF2-40B4-BE49-F238E27FC236}">
                <a16:creationId xmlns:a16="http://schemas.microsoft.com/office/drawing/2014/main" id="{CB33F247-7153-4FE3-B370-1EE786667F57}"/>
              </a:ext>
            </a:extLst>
          </p:cNvPr>
          <p:cNvSpPr/>
          <p:nvPr/>
        </p:nvSpPr>
        <p:spPr>
          <a:xfrm>
            <a:off x="838200" y="1690688"/>
            <a:ext cx="3108960" cy="4867935"/>
          </a:xfrm>
          <a:prstGeom prst="rect">
            <a:avLst/>
          </a:prstGeom>
          <a:solidFill>
            <a:srgbClr val="00660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Condensed" panose="020B0606020104020203" pitchFamily="34" charset="0"/>
            </a:endParaRPr>
          </a:p>
        </p:txBody>
      </p:sp>
      <p:sp>
        <p:nvSpPr>
          <p:cNvPr id="14" name="TextBox 13">
            <a:extLst>
              <a:ext uri="{FF2B5EF4-FFF2-40B4-BE49-F238E27FC236}">
                <a16:creationId xmlns:a16="http://schemas.microsoft.com/office/drawing/2014/main" id="{FC75DAA1-4341-4FC1-93F5-1D4256CDD86F}"/>
              </a:ext>
            </a:extLst>
          </p:cNvPr>
          <p:cNvSpPr txBox="1"/>
          <p:nvPr/>
        </p:nvSpPr>
        <p:spPr>
          <a:xfrm>
            <a:off x="991472" y="3086645"/>
            <a:ext cx="2775858" cy="1569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j-lt"/>
                <a:cs typeface="Segoe UI" panose="020B0502040204020203" pitchFamily="34" charset="0"/>
              </a:rPr>
              <a:t>HOUSING ASSISTANCE PAYMENTS</a:t>
            </a:r>
          </a:p>
        </p:txBody>
      </p:sp>
      <p:sp>
        <p:nvSpPr>
          <p:cNvPr id="17" name="Rectangle 16">
            <a:extLst>
              <a:ext uri="{FF2B5EF4-FFF2-40B4-BE49-F238E27FC236}">
                <a16:creationId xmlns:a16="http://schemas.microsoft.com/office/drawing/2014/main" id="{8A5302AA-FB43-4EB4-B2C2-706386C951D1}"/>
              </a:ext>
            </a:extLst>
          </p:cNvPr>
          <p:cNvSpPr/>
          <p:nvPr/>
        </p:nvSpPr>
        <p:spPr>
          <a:xfrm>
            <a:off x="4465971" y="1690015"/>
            <a:ext cx="3108961" cy="4878897"/>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Condensed" panose="020B0606020104020203" pitchFamily="34" charset="0"/>
            </a:endParaRPr>
          </a:p>
        </p:txBody>
      </p:sp>
      <p:sp>
        <p:nvSpPr>
          <p:cNvPr id="20" name="Rectangle 19">
            <a:extLst>
              <a:ext uri="{FF2B5EF4-FFF2-40B4-BE49-F238E27FC236}">
                <a16:creationId xmlns:a16="http://schemas.microsoft.com/office/drawing/2014/main" id="{C6AA5578-B755-436F-B615-00298DDABA2F}"/>
              </a:ext>
            </a:extLst>
          </p:cNvPr>
          <p:cNvSpPr/>
          <p:nvPr/>
        </p:nvSpPr>
        <p:spPr>
          <a:xfrm>
            <a:off x="8244842" y="1687257"/>
            <a:ext cx="3117508" cy="4862859"/>
          </a:xfrm>
          <a:prstGeom prst="rect">
            <a:avLst/>
          </a:prstGeom>
          <a:solidFill>
            <a:schemeClr val="accent3">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Condensed" panose="020B0606020104020203" pitchFamily="34" charset="0"/>
            </a:endParaRPr>
          </a:p>
        </p:txBody>
      </p:sp>
      <p:sp>
        <p:nvSpPr>
          <p:cNvPr id="22" name="TextBox 21">
            <a:extLst>
              <a:ext uri="{FF2B5EF4-FFF2-40B4-BE49-F238E27FC236}">
                <a16:creationId xmlns:a16="http://schemas.microsoft.com/office/drawing/2014/main" id="{16B2B38F-C1B7-4F10-BFDC-4C763DC8F56E}"/>
              </a:ext>
            </a:extLst>
          </p:cNvPr>
          <p:cNvSpPr txBox="1"/>
          <p:nvPr/>
        </p:nvSpPr>
        <p:spPr>
          <a:xfrm>
            <a:off x="4719613" y="3379053"/>
            <a:ext cx="2775858" cy="107721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j-lt"/>
                <a:cs typeface="Segoe UI" panose="020B0502040204020203" pitchFamily="34" charset="0"/>
              </a:rPr>
              <a:t>ONGOING ADMIN FEES</a:t>
            </a:r>
          </a:p>
        </p:txBody>
      </p:sp>
      <p:sp>
        <p:nvSpPr>
          <p:cNvPr id="23" name="TextBox 22">
            <a:extLst>
              <a:ext uri="{FF2B5EF4-FFF2-40B4-BE49-F238E27FC236}">
                <a16:creationId xmlns:a16="http://schemas.microsoft.com/office/drawing/2014/main" id="{344CDEDF-51D8-465E-BB7C-D02C3A413A57}"/>
              </a:ext>
            </a:extLst>
          </p:cNvPr>
          <p:cNvSpPr txBox="1"/>
          <p:nvPr/>
        </p:nvSpPr>
        <p:spPr>
          <a:xfrm>
            <a:off x="8424673" y="3335571"/>
            <a:ext cx="2775858" cy="107721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j-lt"/>
                <a:cs typeface="Segoe UI" panose="020B0502040204020203" pitchFamily="34" charset="0"/>
              </a:rPr>
              <a:t>PROGRAM RESERVES</a:t>
            </a:r>
          </a:p>
        </p:txBody>
      </p:sp>
    </p:spTree>
    <p:extLst>
      <p:ext uri="{BB962C8B-B14F-4D97-AF65-F5344CB8AC3E}">
        <p14:creationId xmlns:p14="http://schemas.microsoft.com/office/powerpoint/2010/main" val="31372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20" grpId="0" animBg="1"/>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CEF4-F49B-42CA-93EA-6712E7C8D51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latin typeface="+mj-lt"/>
              </a:rPr>
              <a:t>HCVP FUNDING PROVISIONS</a:t>
            </a:r>
          </a:p>
        </p:txBody>
      </p:sp>
      <p:sp>
        <p:nvSpPr>
          <p:cNvPr id="3" name="Content Placeholder 2">
            <a:extLst>
              <a:ext uri="{FF2B5EF4-FFF2-40B4-BE49-F238E27FC236}">
                <a16:creationId xmlns:a16="http://schemas.microsoft.com/office/drawing/2014/main" id="{473FD6F4-09A2-4CB0-95A5-114E1CAAC372}"/>
              </a:ext>
            </a:extLst>
          </p:cNvPr>
          <p:cNvSpPr>
            <a:spLocks noGrp="1"/>
          </p:cNvSpPr>
          <p:nvPr>
            <p:ph idx="1"/>
          </p:nvPr>
        </p:nvSpPr>
        <p:spPr>
          <a:xfrm>
            <a:off x="838200" y="1532239"/>
            <a:ext cx="5257800" cy="5020962"/>
          </a:xfrm>
        </p:spPr>
        <p:txBody>
          <a:bodyPr anchor="ctr">
            <a:normAutofit fontScale="85000" lnSpcReduction="20000"/>
          </a:bodyPr>
          <a:lstStyle/>
          <a:p>
            <a:pPr marL="0" indent="0" algn="ctr">
              <a:lnSpc>
                <a:spcPct val="120000"/>
              </a:lnSpc>
              <a:buNone/>
            </a:pPr>
            <a:r>
              <a:rPr lang="en-US" sz="3200" dirty="0">
                <a:solidFill>
                  <a:schemeClr val="tx1">
                    <a:lumMod val="85000"/>
                    <a:lumOff val="15000"/>
                  </a:schemeClr>
                </a:solidFill>
                <a:latin typeface="+mj-lt"/>
              </a:rPr>
              <a:t>HUD applies a re-benchmarking renewal formula </a:t>
            </a:r>
            <a:r>
              <a:rPr lang="en-US" sz="4800" b="1" dirty="0">
                <a:solidFill>
                  <a:srgbClr val="006600"/>
                </a:solidFill>
                <a:latin typeface="+mj-lt"/>
              </a:rPr>
              <a:t>based on validated leasing and cost data in VMS for the previous year </a:t>
            </a:r>
            <a:r>
              <a:rPr lang="en-US" sz="3200" dirty="0">
                <a:solidFill>
                  <a:schemeClr val="tx1">
                    <a:lumMod val="85000"/>
                    <a:lumOff val="15000"/>
                  </a:schemeClr>
                </a:solidFill>
                <a:latin typeface="+mj-lt"/>
              </a:rPr>
              <a:t>to calculate each housing authority’s annual renewal allocation</a:t>
            </a:r>
            <a:endParaRPr lang="en-US" sz="3200" dirty="0">
              <a:solidFill>
                <a:schemeClr val="tx1">
                  <a:lumMod val="75000"/>
                  <a:lumOff val="25000"/>
                </a:schemeClr>
              </a:solidFill>
              <a:latin typeface="+mj-lt"/>
            </a:endParaRPr>
          </a:p>
        </p:txBody>
      </p:sp>
      <p:pic>
        <p:nvPicPr>
          <p:cNvPr id="7" name="Graphic 6" descr="Speedometer Middle with solid fill">
            <a:extLst>
              <a:ext uri="{FF2B5EF4-FFF2-40B4-BE49-F238E27FC236}">
                <a16:creationId xmlns:a16="http://schemas.microsoft.com/office/drawing/2014/main" id="{8A481861-8FA2-4B82-B8A5-F79F491D9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6289" y="1532239"/>
            <a:ext cx="457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6125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CEF4-F49B-42CA-93EA-6712E7C8D51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HCVP FUNDING PROVISIONS</a:t>
            </a:r>
          </a:p>
        </p:txBody>
      </p:sp>
      <p:sp>
        <p:nvSpPr>
          <p:cNvPr id="3" name="Content Placeholder 2">
            <a:extLst>
              <a:ext uri="{FF2B5EF4-FFF2-40B4-BE49-F238E27FC236}">
                <a16:creationId xmlns:a16="http://schemas.microsoft.com/office/drawing/2014/main" id="{473FD6F4-09A2-4CB0-95A5-114E1CAAC372}"/>
              </a:ext>
            </a:extLst>
          </p:cNvPr>
          <p:cNvSpPr>
            <a:spLocks noGrp="1"/>
          </p:cNvSpPr>
          <p:nvPr>
            <p:ph idx="1"/>
          </p:nvPr>
        </p:nvSpPr>
        <p:spPr>
          <a:xfrm>
            <a:off x="5076093" y="1920874"/>
            <a:ext cx="6277708" cy="4572001"/>
          </a:xfrm>
        </p:spPr>
        <p:txBody>
          <a:bodyPr anchor="ctr">
            <a:normAutofit/>
          </a:bodyPr>
          <a:lstStyle/>
          <a:p>
            <a:pPr marL="0" indent="0" algn="ctr">
              <a:lnSpc>
                <a:spcPct val="100000"/>
              </a:lnSpc>
              <a:buNone/>
            </a:pPr>
            <a:r>
              <a:rPr lang="en-US" sz="3000" dirty="0">
                <a:solidFill>
                  <a:schemeClr val="tx1">
                    <a:lumMod val="85000"/>
                    <a:lumOff val="15000"/>
                  </a:schemeClr>
                </a:solidFill>
                <a:latin typeface="+mn-lt"/>
              </a:rPr>
              <a:t>PHAs receive </a:t>
            </a:r>
            <a:r>
              <a:rPr lang="en-US" sz="4400" b="1" dirty="0">
                <a:solidFill>
                  <a:srgbClr val="006600"/>
                </a:solidFill>
                <a:latin typeface="+mn-lt"/>
              </a:rPr>
              <a:t>monthly disbursements from their budgetary allocations </a:t>
            </a:r>
            <a:r>
              <a:rPr lang="en-US" sz="3000" dirty="0">
                <a:solidFill>
                  <a:schemeClr val="tx1">
                    <a:lumMod val="85000"/>
                    <a:lumOff val="15000"/>
                  </a:schemeClr>
                </a:solidFill>
                <a:latin typeface="+mn-lt"/>
              </a:rPr>
              <a:t>in accordance with the cash management procedures in PIH Notice 2017-06</a:t>
            </a:r>
          </a:p>
        </p:txBody>
      </p:sp>
      <p:pic>
        <p:nvPicPr>
          <p:cNvPr id="7" name="Graphic 6" descr="Monthly calendar with solid fill">
            <a:extLst>
              <a:ext uri="{FF2B5EF4-FFF2-40B4-BE49-F238E27FC236}">
                <a16:creationId xmlns:a16="http://schemas.microsoft.com/office/drawing/2014/main" id="{8A481861-8FA2-4B82-B8A5-F79F491D9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092" y="1690688"/>
            <a:ext cx="457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137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CEF4-F49B-42CA-93EA-6712E7C8D51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HCVP FUNDING PROVISIONS</a:t>
            </a:r>
          </a:p>
        </p:txBody>
      </p:sp>
      <p:sp>
        <p:nvSpPr>
          <p:cNvPr id="3" name="Content Placeholder 2">
            <a:extLst>
              <a:ext uri="{FF2B5EF4-FFF2-40B4-BE49-F238E27FC236}">
                <a16:creationId xmlns:a16="http://schemas.microsoft.com/office/drawing/2014/main" id="{473FD6F4-09A2-4CB0-95A5-114E1CAAC372}"/>
              </a:ext>
            </a:extLst>
          </p:cNvPr>
          <p:cNvSpPr>
            <a:spLocks noGrp="1"/>
          </p:cNvSpPr>
          <p:nvPr>
            <p:ph idx="1"/>
          </p:nvPr>
        </p:nvSpPr>
        <p:spPr>
          <a:xfrm>
            <a:off x="838200" y="1920875"/>
            <a:ext cx="5257800" cy="4341814"/>
          </a:xfrm>
        </p:spPr>
        <p:txBody>
          <a:bodyPr anchor="ctr">
            <a:normAutofit/>
          </a:bodyPr>
          <a:lstStyle/>
          <a:p>
            <a:pPr marL="0" indent="0" algn="ctr">
              <a:lnSpc>
                <a:spcPct val="100000"/>
              </a:lnSpc>
              <a:buNone/>
            </a:pPr>
            <a:r>
              <a:rPr lang="en-US" sz="3000" dirty="0">
                <a:solidFill>
                  <a:schemeClr val="tx1">
                    <a:lumMod val="85000"/>
                    <a:lumOff val="15000"/>
                  </a:schemeClr>
                </a:solidFill>
                <a:latin typeface="+mn-lt"/>
              </a:rPr>
              <a:t>PHA Administrative Fees may only be used to cover costs incurred to perform PHA administrative responsibilities for the program in accordance with HUD regulations and requirements</a:t>
            </a:r>
          </a:p>
        </p:txBody>
      </p:sp>
      <p:pic>
        <p:nvPicPr>
          <p:cNvPr id="7" name="Graphic 6" descr="Safe with solid fill">
            <a:extLst>
              <a:ext uri="{FF2B5EF4-FFF2-40B4-BE49-F238E27FC236}">
                <a16:creationId xmlns:a16="http://schemas.microsoft.com/office/drawing/2014/main" id="{8A481861-8FA2-4B82-B8A5-F79F491D9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781800" y="1805782"/>
            <a:ext cx="4572000"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0704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CEF4-F49B-42CA-93EA-6712E7C8D511}"/>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HCVP FUNDING PROVISIONS</a:t>
            </a:r>
          </a:p>
        </p:txBody>
      </p:sp>
      <p:sp>
        <p:nvSpPr>
          <p:cNvPr id="3" name="Content Placeholder 2">
            <a:extLst>
              <a:ext uri="{FF2B5EF4-FFF2-40B4-BE49-F238E27FC236}">
                <a16:creationId xmlns:a16="http://schemas.microsoft.com/office/drawing/2014/main" id="{473FD6F4-09A2-4CB0-95A5-114E1CAAC372}"/>
              </a:ext>
            </a:extLst>
          </p:cNvPr>
          <p:cNvSpPr>
            <a:spLocks noGrp="1"/>
          </p:cNvSpPr>
          <p:nvPr>
            <p:ph idx="1"/>
          </p:nvPr>
        </p:nvSpPr>
        <p:spPr>
          <a:xfrm>
            <a:off x="5923827" y="2125362"/>
            <a:ext cx="5257800" cy="3337897"/>
          </a:xfrm>
        </p:spPr>
        <p:txBody>
          <a:bodyPr>
            <a:normAutofit fontScale="85000" lnSpcReduction="20000"/>
          </a:bodyPr>
          <a:lstStyle/>
          <a:p>
            <a:pPr marL="0" indent="0" algn="ctr">
              <a:lnSpc>
                <a:spcPct val="120000"/>
              </a:lnSpc>
              <a:buNone/>
            </a:pPr>
            <a:r>
              <a:rPr lang="en-US" sz="3500" dirty="0">
                <a:solidFill>
                  <a:schemeClr val="tx1">
                    <a:lumMod val="85000"/>
                    <a:lumOff val="15000"/>
                  </a:schemeClr>
                </a:solidFill>
                <a:latin typeface="+mn-lt"/>
              </a:rPr>
              <a:t>Funds in the HAP RNP account and HUD-Held Program Reserves shall only be used for </a:t>
            </a:r>
            <a:r>
              <a:rPr lang="en-US" sz="5200" b="1" dirty="0">
                <a:solidFill>
                  <a:srgbClr val="006600"/>
                </a:solidFill>
                <a:latin typeface="+mn-lt"/>
              </a:rPr>
              <a:t>eligible HAP needs </a:t>
            </a:r>
            <a:r>
              <a:rPr lang="en-US" sz="3500" dirty="0">
                <a:solidFill>
                  <a:schemeClr val="tx1">
                    <a:lumMod val="85000"/>
                    <a:lumOff val="15000"/>
                  </a:schemeClr>
                </a:solidFill>
                <a:latin typeface="+mn-lt"/>
              </a:rPr>
              <a:t>in the current CY.</a:t>
            </a:r>
          </a:p>
        </p:txBody>
      </p:sp>
      <p:pic>
        <p:nvPicPr>
          <p:cNvPr id="7" name="Graphic 6" descr="Flying Money with solid fill">
            <a:extLst>
              <a:ext uri="{FF2B5EF4-FFF2-40B4-BE49-F238E27FC236}">
                <a16:creationId xmlns:a16="http://schemas.microsoft.com/office/drawing/2014/main" id="{8A481861-8FA2-4B82-B8A5-F79F491D9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0373" y="1989626"/>
            <a:ext cx="4305666" cy="43056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2978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C9556F-DBED-4467-9764-8723BCCA63E5}"/>
              </a:ext>
            </a:extLst>
          </p:cNvPr>
          <p:cNvSpPr txBox="1">
            <a:spLocks/>
          </p:cNvSpPr>
          <p:nvPr/>
        </p:nvSpPr>
        <p:spPr>
          <a:xfrm>
            <a:off x="295275" y="677753"/>
            <a:ext cx="11601450" cy="3860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a:solidFill>
                  <a:schemeClr val="tx1"/>
                </a:solidFill>
                <a:latin typeface="Tw Cen MT Condensed" panose="020B0606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6600"/>
                </a:solidFill>
                <a:uLnTx/>
                <a:uFillTx/>
                <a:latin typeface="+mn-lt"/>
                <a:ea typeface="+mj-ea"/>
                <a:cs typeface="+mj-cs"/>
              </a:rPr>
              <a:t>HUD-HELD RESERVES ARE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500" b="1" i="0" u="none" strike="noStrike" kern="1200" cap="none" spc="0" normalizeH="0" baseline="0" noProof="0" dirty="0">
                <a:ln>
                  <a:noFill/>
                </a:ln>
                <a:solidFill>
                  <a:schemeClr val="tx1">
                    <a:lumMod val="85000"/>
                    <a:lumOff val="15000"/>
                  </a:schemeClr>
                </a:solidFill>
                <a:uLnTx/>
                <a:uFillTx/>
                <a:latin typeface="+mn-lt"/>
                <a:ea typeface="+mj-ea"/>
                <a:cs typeface="+mj-cs"/>
              </a:rPr>
              <a:t>YOUR MONEY</a:t>
            </a:r>
            <a:endParaRPr kumimoji="0" lang="en-US" sz="7200" b="0" i="0" u="none" strike="noStrike" kern="1200" cap="none" spc="0" normalizeH="0" baseline="0" noProof="0" dirty="0">
              <a:ln>
                <a:noFill/>
              </a:ln>
              <a:solidFill>
                <a:schemeClr val="tx1">
                  <a:lumMod val="85000"/>
                  <a:lumOff val="15000"/>
                </a:schemeClr>
              </a:solidFill>
              <a:uLnTx/>
              <a:uFillTx/>
              <a:latin typeface="+mn-lt"/>
              <a:ea typeface="+mj-ea"/>
              <a:cs typeface="+mj-cs"/>
            </a:endParaRPr>
          </a:p>
        </p:txBody>
      </p:sp>
      <p:sp>
        <p:nvSpPr>
          <p:cNvPr id="3" name="Title 1">
            <a:extLst>
              <a:ext uri="{FF2B5EF4-FFF2-40B4-BE49-F238E27FC236}">
                <a16:creationId xmlns:a16="http://schemas.microsoft.com/office/drawing/2014/main" id="{E6B0FD9F-AAB7-4FBF-B15C-F16B3E72A103}"/>
              </a:ext>
            </a:extLst>
          </p:cNvPr>
          <p:cNvSpPr txBox="1">
            <a:spLocks/>
          </p:cNvSpPr>
          <p:nvPr/>
        </p:nvSpPr>
        <p:spPr>
          <a:xfrm>
            <a:off x="295275" y="4256707"/>
            <a:ext cx="11601450" cy="1653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a:solidFill>
                  <a:schemeClr val="tx1"/>
                </a:solidFill>
                <a:latin typeface="Tw Cen MT Condensed" panose="020B0606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006600"/>
                </a:solidFill>
                <a:uLnTx/>
                <a:uFillTx/>
                <a:latin typeface="+mn-lt"/>
                <a:ea typeface="+mj-ea"/>
                <a:cs typeface="+mj-cs"/>
              </a:rPr>
              <a:t>START SPENDING THEM!</a:t>
            </a:r>
          </a:p>
        </p:txBody>
      </p:sp>
    </p:spTree>
    <p:extLst>
      <p:ext uri="{BB962C8B-B14F-4D97-AF65-F5344CB8AC3E}">
        <p14:creationId xmlns:p14="http://schemas.microsoft.com/office/powerpoint/2010/main" val="227889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4C33-0C24-4293-87F7-E32026F56FD2}"/>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PROHIBITED SOURCES OF HAP FUNDS</a:t>
            </a:r>
          </a:p>
        </p:txBody>
      </p:sp>
      <p:sp>
        <p:nvSpPr>
          <p:cNvPr id="3" name="Content Placeholder 2">
            <a:extLst>
              <a:ext uri="{FF2B5EF4-FFF2-40B4-BE49-F238E27FC236}">
                <a16:creationId xmlns:a16="http://schemas.microsoft.com/office/drawing/2014/main" id="{01C2664B-63B6-45A2-B6B5-F99DD6017FED}"/>
              </a:ext>
            </a:extLst>
          </p:cNvPr>
          <p:cNvSpPr>
            <a:spLocks noGrp="1"/>
          </p:cNvSpPr>
          <p:nvPr>
            <p:ph idx="1"/>
          </p:nvPr>
        </p:nvSpPr>
        <p:spPr>
          <a:xfrm>
            <a:off x="5556738" y="1825624"/>
            <a:ext cx="5797062" cy="4727575"/>
          </a:xfrm>
        </p:spPr>
        <p:txBody>
          <a:bodyPr anchor="ctr"/>
          <a:lstStyle/>
          <a:p>
            <a:r>
              <a:rPr lang="en-US" dirty="0"/>
              <a:t>COCC funds</a:t>
            </a:r>
          </a:p>
          <a:p>
            <a:r>
              <a:rPr lang="en-US" dirty="0"/>
              <a:t>Donations</a:t>
            </a:r>
          </a:p>
          <a:p>
            <a:r>
              <a:rPr lang="en-US" dirty="0"/>
              <a:t>State funds</a:t>
            </a:r>
          </a:p>
          <a:p>
            <a:r>
              <a:rPr lang="en-US" dirty="0"/>
              <a:t>Current Year Admin Fees</a:t>
            </a:r>
          </a:p>
          <a:p>
            <a:r>
              <a:rPr lang="en-US" dirty="0"/>
              <a:t>HOME program funds</a:t>
            </a:r>
          </a:p>
          <a:p>
            <a:r>
              <a:rPr lang="en-US" dirty="0"/>
              <a:t>PH program “proceeds”</a:t>
            </a:r>
          </a:p>
        </p:txBody>
      </p:sp>
      <p:pic>
        <p:nvPicPr>
          <p:cNvPr id="6" name="Graphic 5" descr="No sign with solid fill">
            <a:extLst>
              <a:ext uri="{FF2B5EF4-FFF2-40B4-BE49-F238E27FC236}">
                <a16:creationId xmlns:a16="http://schemas.microsoft.com/office/drawing/2014/main" id="{2611F938-5EB7-4E85-94EC-AE2DF4377E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68" y="1567595"/>
            <a:ext cx="4727575" cy="4727575"/>
          </a:xfrm>
          <a:prstGeom prst="rect">
            <a:avLst/>
          </a:prstGeom>
        </p:spPr>
      </p:pic>
    </p:spTree>
    <p:extLst>
      <p:ext uri="{BB962C8B-B14F-4D97-AF65-F5344CB8AC3E}">
        <p14:creationId xmlns:p14="http://schemas.microsoft.com/office/powerpoint/2010/main" val="30334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297CE1-0C9C-4C9B-BD38-A092434523B8}"/>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COCC – FEE INCOME</a:t>
            </a:r>
          </a:p>
        </p:txBody>
      </p:sp>
      <p:sp>
        <p:nvSpPr>
          <p:cNvPr id="6" name="Rectangle: Rounded Corners 5">
            <a:extLst>
              <a:ext uri="{FF2B5EF4-FFF2-40B4-BE49-F238E27FC236}">
                <a16:creationId xmlns:a16="http://schemas.microsoft.com/office/drawing/2014/main" id="{D00D07E5-EFD6-45B5-B04B-8B805440C4BF}"/>
              </a:ext>
            </a:extLst>
          </p:cNvPr>
          <p:cNvSpPr/>
          <p:nvPr/>
        </p:nvSpPr>
        <p:spPr>
          <a:xfrm>
            <a:off x="498389" y="1809858"/>
            <a:ext cx="2743200" cy="4572000"/>
          </a:xfrm>
          <a:prstGeom prst="round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Condensed" panose="020B0606020104020203" pitchFamily="34" charset="0"/>
            </a:endParaRPr>
          </a:p>
        </p:txBody>
      </p:sp>
      <p:sp>
        <p:nvSpPr>
          <p:cNvPr id="7" name="Rectangle: Rounded Corners 6">
            <a:extLst>
              <a:ext uri="{FF2B5EF4-FFF2-40B4-BE49-F238E27FC236}">
                <a16:creationId xmlns:a16="http://schemas.microsoft.com/office/drawing/2014/main" id="{8D2BED48-0BBA-4F41-8207-497079EC3AB9}"/>
              </a:ext>
            </a:extLst>
          </p:cNvPr>
          <p:cNvSpPr/>
          <p:nvPr/>
        </p:nvSpPr>
        <p:spPr>
          <a:xfrm>
            <a:off x="328997" y="1809858"/>
            <a:ext cx="2743200" cy="4572000"/>
          </a:xfrm>
          <a:prstGeom prst="roundRect">
            <a:avLst/>
          </a:prstGeom>
          <a:solidFill>
            <a:schemeClr val="accent3">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uLnTx/>
                <a:uFillTx/>
                <a:latin typeface="+mj-lt"/>
                <a:cs typeface="Segoe UI" panose="020B0502040204020203" pitchFamily="34" charset="0"/>
              </a:rPr>
              <a:t>PH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Management</a:t>
            </a:r>
          </a:p>
          <a:p>
            <a:pPr marL="0" marR="0" lvl="0" indent="0" algn="ctr" defTabSz="914400" rtl="0" eaLnBrk="1" fontAlgn="auto" latinLnBrk="0" hangingPunct="1">
              <a:lnSpc>
                <a:spcPct val="100000"/>
              </a:lnSpc>
              <a:spcBef>
                <a:spcPts val="0"/>
              </a:spcBef>
              <a:spcAft>
                <a:spcPts val="1800"/>
              </a:spcAft>
              <a:buClrTx/>
              <a:buSzTx/>
              <a:buFontTx/>
              <a:buNone/>
              <a:tabLst/>
              <a:defRPr/>
            </a:pPr>
            <a:r>
              <a:rPr lang="en-US" sz="2800" dirty="0">
                <a:solidFill>
                  <a:prstClr val="white"/>
                </a:solidFill>
                <a:latin typeface="+mj-lt"/>
                <a:cs typeface="Segoe UI" panose="020B0502040204020203" pitchFamily="34" charset="0"/>
              </a:rPr>
              <a:t>Bookkeeping</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Asset</a:t>
            </a:r>
            <a:r>
              <a:rPr kumimoji="0" lang="en-US" sz="2800" b="0" i="0" u="none" strike="noStrike" kern="1200" cap="none" spc="0" normalizeH="0" noProof="0" dirty="0">
                <a:ln>
                  <a:noFill/>
                </a:ln>
                <a:solidFill>
                  <a:prstClr val="white"/>
                </a:solidFill>
                <a:uLnTx/>
                <a:uFillTx/>
                <a:latin typeface="+mj-lt"/>
                <a:cs typeface="Segoe UI" panose="020B0502040204020203" pitchFamily="34" charset="0"/>
              </a:rPr>
              <a:t> Management</a:t>
            </a:r>
            <a:endPar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uLnTx/>
              <a:uFillTx/>
              <a:latin typeface="+mj-lt"/>
              <a:cs typeface="Segoe UI" panose="020B0502040204020203" pitchFamily="34" charset="0"/>
            </a:endParaRPr>
          </a:p>
        </p:txBody>
      </p:sp>
      <p:sp>
        <p:nvSpPr>
          <p:cNvPr id="16" name="Rectangle: Rounded Corners 15">
            <a:extLst>
              <a:ext uri="{FF2B5EF4-FFF2-40B4-BE49-F238E27FC236}">
                <a16:creationId xmlns:a16="http://schemas.microsoft.com/office/drawing/2014/main" id="{47C7574D-7494-46A5-9476-9DBB9C2951C6}"/>
              </a:ext>
            </a:extLst>
          </p:cNvPr>
          <p:cNvSpPr/>
          <p:nvPr/>
        </p:nvSpPr>
        <p:spPr>
          <a:xfrm>
            <a:off x="3332206" y="1809858"/>
            <a:ext cx="2743200" cy="4572000"/>
          </a:xfrm>
          <a:prstGeom prst="round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Condensed" panose="020B0606020104020203" pitchFamily="34" charset="0"/>
            </a:endParaRPr>
          </a:p>
        </p:txBody>
      </p:sp>
      <p:sp>
        <p:nvSpPr>
          <p:cNvPr id="17" name="Rectangle: Rounded Corners 16">
            <a:extLst>
              <a:ext uri="{FF2B5EF4-FFF2-40B4-BE49-F238E27FC236}">
                <a16:creationId xmlns:a16="http://schemas.microsoft.com/office/drawing/2014/main" id="{DFED0DD4-A95D-4DAC-AFD9-F83D72A47E62}"/>
              </a:ext>
            </a:extLst>
          </p:cNvPr>
          <p:cNvSpPr/>
          <p:nvPr/>
        </p:nvSpPr>
        <p:spPr>
          <a:xfrm>
            <a:off x="3241589" y="1809858"/>
            <a:ext cx="2743200" cy="4572000"/>
          </a:xfrm>
          <a:prstGeom prst="roundRect">
            <a:avLst/>
          </a:prstGeom>
          <a:solidFill>
            <a:schemeClr val="accent4">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uLnTx/>
                <a:uFillTx/>
                <a:latin typeface="+mj-lt"/>
                <a:cs typeface="Segoe UI" panose="020B0502040204020203" pitchFamily="34" charset="0"/>
              </a:rPr>
              <a:t>HCVP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Per voucher</a:t>
            </a:r>
          </a:p>
          <a:p>
            <a:pPr marL="0" marR="0" lvl="0" indent="0" algn="ctr" defTabSz="914400" rtl="0" eaLnBrk="1" fontAlgn="auto" latinLnBrk="0" hangingPunct="1">
              <a:lnSpc>
                <a:spcPct val="100000"/>
              </a:lnSpc>
              <a:spcBef>
                <a:spcPts val="0"/>
              </a:spcBef>
              <a:spcAft>
                <a:spcPts val="1800"/>
              </a:spcAft>
              <a:buClrTx/>
              <a:buSzTx/>
              <a:buFontTx/>
              <a:buNone/>
              <a:tabLst/>
              <a:defRPr/>
            </a:pPr>
            <a:r>
              <a:rPr lang="en-US" sz="2800" dirty="0">
                <a:solidFill>
                  <a:prstClr val="white"/>
                </a:solidFill>
                <a:latin typeface="+mj-lt"/>
                <a:cs typeface="Segoe UI" panose="020B0502040204020203" pitchFamily="34" charset="0"/>
              </a:rPr>
              <a:t>% of the Admin Fees</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Bookkeeping</a:t>
            </a:r>
            <a:endParaRPr kumimoji="0" lang="en-US" sz="1600" b="0" i="0" u="none" strike="noStrike" kern="1200" cap="none" spc="0" normalizeH="0" baseline="0" noProof="0" dirty="0">
              <a:ln>
                <a:noFill/>
              </a:ln>
              <a:solidFill>
                <a:prstClr val="white"/>
              </a:solidFill>
              <a:uLnTx/>
              <a:uFillTx/>
              <a:latin typeface="+mj-lt"/>
              <a:cs typeface="Segoe UI" panose="020B0502040204020203" pitchFamily="34" charset="0"/>
            </a:endParaRPr>
          </a:p>
        </p:txBody>
      </p:sp>
      <p:sp>
        <p:nvSpPr>
          <p:cNvPr id="18" name="Rectangle: Rounded Corners 17">
            <a:extLst>
              <a:ext uri="{FF2B5EF4-FFF2-40B4-BE49-F238E27FC236}">
                <a16:creationId xmlns:a16="http://schemas.microsoft.com/office/drawing/2014/main" id="{33E7A333-5C42-4223-9C9F-CC6D461C789F}"/>
              </a:ext>
            </a:extLst>
          </p:cNvPr>
          <p:cNvSpPr/>
          <p:nvPr/>
        </p:nvSpPr>
        <p:spPr>
          <a:xfrm>
            <a:off x="6163964" y="1809858"/>
            <a:ext cx="2743200" cy="4572000"/>
          </a:xfrm>
          <a:prstGeom prst="round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Condensed" panose="020B0606020104020203" pitchFamily="34" charset="0"/>
            </a:endParaRPr>
          </a:p>
        </p:txBody>
      </p:sp>
      <p:sp>
        <p:nvSpPr>
          <p:cNvPr id="19" name="Rectangle: Rounded Corners 18">
            <a:extLst>
              <a:ext uri="{FF2B5EF4-FFF2-40B4-BE49-F238E27FC236}">
                <a16:creationId xmlns:a16="http://schemas.microsoft.com/office/drawing/2014/main" id="{E99AF2D6-700E-47EC-8F75-33A6581127EC}"/>
              </a:ext>
            </a:extLst>
          </p:cNvPr>
          <p:cNvSpPr/>
          <p:nvPr/>
        </p:nvSpPr>
        <p:spPr>
          <a:xfrm>
            <a:off x="6154181" y="1809858"/>
            <a:ext cx="2743200" cy="4572000"/>
          </a:xfrm>
          <a:prstGeom prst="roundRect">
            <a:avLst/>
          </a:prstGeom>
          <a:solidFill>
            <a:schemeClr val="tx1">
              <a:lumMod val="65000"/>
              <a:lumOff val="3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uLnTx/>
                <a:uFillTx/>
                <a:latin typeface="+mj-lt"/>
                <a:cs typeface="Segoe UI" panose="020B0502040204020203" pitchFamily="34" charset="0"/>
              </a:rPr>
              <a:t>CFP</a:t>
            </a:r>
          </a:p>
          <a:p>
            <a:pPr marL="0" marR="0" lvl="0" indent="0" algn="ctr" defTabSz="914400" rtl="0" eaLnBrk="1" fontAlgn="auto" latinLnBrk="0" hangingPunct="1">
              <a:lnSpc>
                <a:spcPct val="100000"/>
              </a:lnSpc>
              <a:spcBef>
                <a:spcPts val="0"/>
              </a:spcBef>
              <a:buClrTx/>
              <a:buSzTx/>
              <a:buFontTx/>
              <a:buNone/>
              <a:tabLst/>
              <a:defRPr/>
            </a:pPr>
            <a:endParaRPr kumimoji="0" lang="en-US" sz="1600" b="1"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Admin</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Up to 10% of the CFP grant</a:t>
            </a:r>
          </a:p>
        </p:txBody>
      </p:sp>
      <p:sp>
        <p:nvSpPr>
          <p:cNvPr id="20" name="Rectangle: Rounded Corners 19">
            <a:extLst>
              <a:ext uri="{FF2B5EF4-FFF2-40B4-BE49-F238E27FC236}">
                <a16:creationId xmlns:a16="http://schemas.microsoft.com/office/drawing/2014/main" id="{D2324531-ECE3-45E6-B06B-5CCFAF22FA0F}"/>
              </a:ext>
            </a:extLst>
          </p:cNvPr>
          <p:cNvSpPr/>
          <p:nvPr/>
        </p:nvSpPr>
        <p:spPr>
          <a:xfrm>
            <a:off x="9135506" y="1809858"/>
            <a:ext cx="2743200" cy="4572000"/>
          </a:xfrm>
          <a:prstGeom prst="round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Condensed" panose="020B0606020104020203" pitchFamily="34" charset="0"/>
            </a:endParaRPr>
          </a:p>
        </p:txBody>
      </p:sp>
      <p:sp>
        <p:nvSpPr>
          <p:cNvPr id="21" name="Rectangle: Rounded Corners 20">
            <a:extLst>
              <a:ext uri="{FF2B5EF4-FFF2-40B4-BE49-F238E27FC236}">
                <a16:creationId xmlns:a16="http://schemas.microsoft.com/office/drawing/2014/main" id="{10085AF8-444C-4539-A8A0-7DFA8B02B1D6}"/>
              </a:ext>
            </a:extLst>
          </p:cNvPr>
          <p:cNvSpPr/>
          <p:nvPr/>
        </p:nvSpPr>
        <p:spPr>
          <a:xfrm>
            <a:off x="9069299" y="1809858"/>
            <a:ext cx="2743200" cy="4572000"/>
          </a:xfrm>
          <a:prstGeom prst="roundRect">
            <a:avLst/>
          </a:prstGeom>
          <a:solidFill>
            <a:srgbClr val="0066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uLnTx/>
                <a:uFillTx/>
                <a:latin typeface="+mj-lt"/>
                <a:cs typeface="Segoe UI" panose="020B0502040204020203" pitchFamily="34" charset="0"/>
              </a:rPr>
              <a:t>OTHER FEES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50000"/>
              </a:lnSpc>
              <a:spcBef>
                <a:spcPts val="0"/>
              </a:spcBef>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Maintenance</a:t>
            </a:r>
          </a:p>
          <a:p>
            <a:pPr marL="0" marR="0" lvl="0" indent="0" algn="ctr" defTabSz="914400" rtl="0" eaLnBrk="1" fontAlgn="auto" latinLnBrk="0" hangingPunct="1">
              <a:lnSpc>
                <a:spcPct val="150000"/>
              </a:lnSpc>
              <a:spcBef>
                <a:spcPts val="0"/>
              </a:spcBef>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IT</a:t>
            </a:r>
          </a:p>
          <a:p>
            <a:pPr marL="0" marR="0" lvl="0" indent="0" algn="ctr" defTabSz="914400" rtl="0" eaLnBrk="1" fontAlgn="auto" latinLnBrk="0" hangingPunct="1">
              <a:lnSpc>
                <a:spcPct val="150000"/>
              </a:lnSpc>
              <a:spcBef>
                <a:spcPts val="0"/>
              </a:spcBef>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Legal</a:t>
            </a:r>
          </a:p>
          <a:p>
            <a:pPr marL="0" marR="0" lvl="0" indent="0" algn="ctr" defTabSz="914400" rtl="0" eaLnBrk="1" fontAlgn="auto" latinLnBrk="0" hangingPunct="1">
              <a:lnSpc>
                <a:spcPct val="150000"/>
              </a:lnSpc>
              <a:spcBef>
                <a:spcPts val="0"/>
              </a:spcBef>
              <a:buClrTx/>
              <a:buSzTx/>
              <a:buFontTx/>
              <a:buNone/>
              <a:tabLst/>
              <a:defRPr/>
            </a:pPr>
            <a:r>
              <a:rPr kumimoji="0" lang="en-US" sz="2800" b="0" i="0" u="none" strike="noStrike" kern="1200" cap="none" spc="0" normalizeH="0" baseline="0" noProof="0" dirty="0">
                <a:ln>
                  <a:noFill/>
                </a:ln>
                <a:solidFill>
                  <a:prstClr val="white"/>
                </a:solidFill>
                <a:uLnTx/>
                <a:uFillTx/>
                <a:latin typeface="+mj-lt"/>
                <a:cs typeface="Segoe UI" panose="020B0502040204020203" pitchFamily="34" charset="0"/>
              </a:rPr>
              <a:t>Consulting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uLnTx/>
              <a:uFillTx/>
              <a:latin typeface="+mj-lt"/>
              <a:cs typeface="Segoe UI" panose="020B0502040204020203" pitchFamily="34" charset="0"/>
            </a:endParaRPr>
          </a:p>
        </p:txBody>
      </p:sp>
    </p:spTree>
    <p:extLst>
      <p:ext uri="{BB962C8B-B14F-4D97-AF65-F5344CB8AC3E}">
        <p14:creationId xmlns:p14="http://schemas.microsoft.com/office/powerpoint/2010/main" val="190916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2"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7" grpId="0" animBg="1"/>
      <p:bldP spid="17" grpId="1" animBg="1"/>
      <p:bldP spid="17" grpId="2" animBg="1"/>
      <p:bldP spid="19" grpId="0" animBg="1"/>
      <p:bldP spid="19" grpId="1" animBg="1"/>
      <p:bldP spid="19" grpId="2"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piggy bank next to a keyboard and a mouse&#10;&#10;Description automatically generated with low confidence">
            <a:extLst>
              <a:ext uri="{FF2B5EF4-FFF2-40B4-BE49-F238E27FC236}">
                <a16:creationId xmlns:a16="http://schemas.microsoft.com/office/drawing/2014/main" id="{281EF0E1-61FA-4071-B725-881648730FE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5699" b="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D6B85A6E-B7A7-442E-B825-1AE9A510060E}"/>
              </a:ext>
            </a:extLst>
          </p:cNvPr>
          <p:cNvSpPr/>
          <p:nvPr/>
        </p:nvSpPr>
        <p:spPr>
          <a:xfrm>
            <a:off x="0" y="0"/>
            <a:ext cx="12192000" cy="6858000"/>
          </a:xfrm>
          <a:prstGeom prst="rect">
            <a:avLst/>
          </a:prstGeom>
          <a:solidFill>
            <a:srgbClr val="0066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5A51FE8-D69B-46CD-976A-3D82906D11E0}"/>
              </a:ext>
            </a:extLst>
          </p:cNvPr>
          <p:cNvSpPr txBox="1">
            <a:spLocks/>
          </p:cNvSpPr>
          <p:nvPr/>
        </p:nvSpPr>
        <p:spPr>
          <a:xfrm>
            <a:off x="1258887" y="2424226"/>
            <a:ext cx="9674225" cy="2009548"/>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marR="0" lvl="0" indent="0" algn="ctr" defTabSz="914400" rtl="0" eaLnBrk="1" fontAlgn="auto" latinLnBrk="0" hangingPunct="1">
              <a:lnSpc>
                <a:spcPct val="90000"/>
              </a:lnSpc>
              <a:spcBef>
                <a:spcPct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Cambria" panose="02040503050406030204" pitchFamily="18" charset="0"/>
                <a:cs typeface="Segoe UI" panose="020B0502040204020203" pitchFamily="34" charset="0"/>
              </a:rPr>
              <a:t>PHA BUDGETING</a:t>
            </a:r>
          </a:p>
        </p:txBody>
      </p:sp>
    </p:spTree>
    <p:extLst>
      <p:ext uri="{BB962C8B-B14F-4D97-AF65-F5344CB8AC3E}">
        <p14:creationId xmlns:p14="http://schemas.microsoft.com/office/powerpoint/2010/main" val="161872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EAE233-E4B5-65B4-07FA-4DB4218BD9E0}"/>
              </a:ext>
            </a:extLst>
          </p:cNvPr>
          <p:cNvSpPr>
            <a:spLocks noGrp="1"/>
          </p:cNvSpPr>
          <p:nvPr>
            <p:ph idx="1"/>
          </p:nvPr>
        </p:nvSpPr>
        <p:spPr/>
        <p:txBody>
          <a:bodyPr/>
          <a:lstStyle/>
          <a:p>
            <a:pPr lvl="0"/>
            <a:r>
              <a:rPr lang="en-US" dirty="0"/>
              <a:t>Professional service contracts for non-construction services that require an advanced degree or professional licensing are not required to be reported as a part of total Section 3 labor hours</a:t>
            </a:r>
          </a:p>
          <a:p>
            <a:pPr lvl="0"/>
            <a:r>
              <a:rPr lang="en-US" dirty="0"/>
              <a:t>Professional services staff labor hours are permitted to be reported and PHAs will be given credit towards the reported outcome ratios</a:t>
            </a:r>
          </a:p>
          <a:p>
            <a:r>
              <a:rPr lang="en-US" dirty="0"/>
              <a:t>Not applicable to S8 PBRA contracts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a:xfrm>
            <a:off x="199508" y="586855"/>
            <a:ext cx="4372492" cy="5608672"/>
          </a:xfrm>
        </p:spPr>
        <p:txBody>
          <a:bodyPr/>
          <a:lstStyle/>
          <a:p>
            <a:pPr algn="ctr"/>
            <a:r>
              <a:rPr lang="en-US" dirty="0">
                <a:solidFill>
                  <a:schemeClr val="bg1"/>
                </a:solidFill>
              </a:rPr>
              <a:t>SECTION 3</a:t>
            </a:r>
            <a:br>
              <a:rPr lang="en-US" dirty="0">
                <a:solidFill>
                  <a:schemeClr val="bg1"/>
                </a:solidFill>
              </a:rPr>
            </a:br>
            <a:r>
              <a:rPr lang="en-US" dirty="0">
                <a:solidFill>
                  <a:schemeClr val="bg1"/>
                </a:solidFill>
              </a:rPr>
              <a:t>GENERAL </a:t>
            </a:r>
          </a:p>
        </p:txBody>
      </p:sp>
    </p:spTree>
    <p:extLst>
      <p:ext uri="{BB962C8B-B14F-4D97-AF65-F5344CB8AC3E}">
        <p14:creationId xmlns:p14="http://schemas.microsoft.com/office/powerpoint/2010/main" val="1915336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29757B9-67C0-4C82-BFE1-6E09F1B1D013}"/>
              </a:ext>
            </a:extLst>
          </p:cNvPr>
          <p:cNvPicPr>
            <a:picLocks noChangeAspect="1"/>
          </p:cNvPicPr>
          <p:nvPr/>
        </p:nvPicPr>
        <p:blipFill rotWithShape="1">
          <a:blip r:embed="rId3">
            <a:extLst>
              <a:ext uri="{28A0092B-C50C-407E-A947-70E740481C1C}">
                <a14:useLocalDpi xmlns:a14="http://schemas.microsoft.com/office/drawing/2010/main" val="0"/>
              </a:ext>
            </a:extLst>
          </a:blip>
          <a:srcRect t="4487" r="-2" b="14363"/>
          <a:stretch/>
        </p:blipFill>
        <p:spPr>
          <a:xfrm>
            <a:off x="10490" y="0"/>
            <a:ext cx="6085510" cy="3507591"/>
          </a:xfrm>
          <a:prstGeom prst="rect">
            <a:avLst/>
          </a:prstGeom>
        </p:spPr>
      </p:pic>
      <p:pic>
        <p:nvPicPr>
          <p:cNvPr id="12" name="Picture 11" descr="A person with the hand on the chin&#10;&#10;Description automatically generated with low confidence">
            <a:extLst>
              <a:ext uri="{FF2B5EF4-FFF2-40B4-BE49-F238E27FC236}">
                <a16:creationId xmlns:a16="http://schemas.microsoft.com/office/drawing/2014/main" id="{B0719101-F352-4533-9012-F86384942546}"/>
              </a:ext>
            </a:extLst>
          </p:cNvPr>
          <p:cNvPicPr>
            <a:picLocks noChangeAspect="1"/>
          </p:cNvPicPr>
          <p:nvPr/>
        </p:nvPicPr>
        <p:blipFill rotWithShape="1">
          <a:blip r:embed="rId4">
            <a:extLst>
              <a:ext uri="{28A0092B-C50C-407E-A947-70E740481C1C}">
                <a14:useLocalDpi xmlns:a14="http://schemas.microsoft.com/office/drawing/2010/main" val="0"/>
              </a:ext>
            </a:extLst>
          </a:blip>
          <a:srcRect t="16530" r="2" b="19388"/>
          <a:stretch/>
        </p:blipFill>
        <p:spPr>
          <a:xfrm>
            <a:off x="6096000" y="1"/>
            <a:ext cx="6085510" cy="3507590"/>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34E18E09-2504-4175-8684-B0066FD4CD8C}"/>
              </a:ext>
            </a:extLst>
          </p:cNvPr>
          <p:cNvPicPr>
            <a:picLocks noChangeAspect="1"/>
          </p:cNvPicPr>
          <p:nvPr/>
        </p:nvPicPr>
        <p:blipFill rotWithShape="1">
          <a:blip r:embed="rId5">
            <a:extLst>
              <a:ext uri="{28A0092B-C50C-407E-A947-70E740481C1C}">
                <a14:useLocalDpi xmlns:a14="http://schemas.microsoft.com/office/drawing/2010/main" val="0"/>
              </a:ext>
            </a:extLst>
          </a:blip>
          <a:srcRect r="-2" b="8439"/>
          <a:stretch/>
        </p:blipFill>
        <p:spPr>
          <a:xfrm>
            <a:off x="-12342" y="3507591"/>
            <a:ext cx="6108342" cy="3350409"/>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D3C4A564-AFE8-4E39-B8C7-DC6FC11B09B6}"/>
              </a:ext>
            </a:extLst>
          </p:cNvPr>
          <p:cNvPicPr>
            <a:picLocks noChangeAspect="1"/>
          </p:cNvPicPr>
          <p:nvPr/>
        </p:nvPicPr>
        <p:blipFill rotWithShape="1">
          <a:blip r:embed="rId6">
            <a:extLst>
              <a:ext uri="{28A0092B-C50C-407E-A947-70E740481C1C}">
                <a14:useLocalDpi xmlns:a14="http://schemas.microsoft.com/office/drawing/2010/main" val="0"/>
              </a:ext>
            </a:extLst>
          </a:blip>
          <a:srcRect t="23370" r="2" b="14939"/>
          <a:stretch/>
        </p:blipFill>
        <p:spPr>
          <a:xfrm>
            <a:off x="6096000" y="3507591"/>
            <a:ext cx="6085510" cy="3350408"/>
          </a:xfrm>
          <a:prstGeom prst="rect">
            <a:avLst/>
          </a:prstGeom>
        </p:spPr>
      </p:pic>
    </p:spTree>
    <p:extLst>
      <p:ext uri="{BB962C8B-B14F-4D97-AF65-F5344CB8AC3E}">
        <p14:creationId xmlns:p14="http://schemas.microsoft.com/office/powerpoint/2010/main" val="10047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their mouth open&#10;&#10;Description automatically generated with low confidence">
            <a:extLst>
              <a:ext uri="{FF2B5EF4-FFF2-40B4-BE49-F238E27FC236}">
                <a16:creationId xmlns:a16="http://schemas.microsoft.com/office/drawing/2014/main" id="{A9A72EC3-998C-4FF8-9125-7A4EEB2F5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 y="0"/>
            <a:ext cx="12190526" cy="6858000"/>
          </a:xfrm>
          <a:prstGeom prst="rect">
            <a:avLst/>
          </a:prstGeom>
        </p:spPr>
      </p:pic>
      <p:sp>
        <p:nvSpPr>
          <p:cNvPr id="7" name="Rectangle 6">
            <a:extLst>
              <a:ext uri="{FF2B5EF4-FFF2-40B4-BE49-F238E27FC236}">
                <a16:creationId xmlns:a16="http://schemas.microsoft.com/office/drawing/2014/main" id="{4B77C7F7-4B75-4F95-8311-B8C3DB9D3916}"/>
              </a:ext>
            </a:extLst>
          </p:cNvPr>
          <p:cNvSpPr/>
          <p:nvPr/>
        </p:nvSpPr>
        <p:spPr>
          <a:xfrm>
            <a:off x="0" y="0"/>
            <a:ext cx="12192000" cy="6858000"/>
          </a:xfrm>
          <a:prstGeom prst="rect">
            <a:avLst/>
          </a:prstGeom>
          <a:solidFill>
            <a:schemeClr val="tx1">
              <a:lumMod val="65000"/>
              <a:lumOff val="3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8" name="TextBox 7">
            <a:extLst>
              <a:ext uri="{FF2B5EF4-FFF2-40B4-BE49-F238E27FC236}">
                <a16:creationId xmlns:a16="http://schemas.microsoft.com/office/drawing/2014/main" id="{AAA27F42-46E3-4531-8C7C-83DA80EB2019}"/>
              </a:ext>
            </a:extLst>
          </p:cNvPr>
          <p:cNvSpPr txBox="1"/>
          <p:nvPr/>
        </p:nvSpPr>
        <p:spPr>
          <a:xfrm>
            <a:off x="597876" y="1076479"/>
            <a:ext cx="11377245"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accent2"/>
                </a:solidFill>
                <a:uLnTx/>
                <a:uFillTx/>
                <a:latin typeface="+mj-lt"/>
                <a:cs typeface="Segoe UI" panose="020B0502040204020203" pitchFamily="34" charset="0"/>
              </a:rPr>
              <a:t>BUDGETING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accent2"/>
                </a:solidFill>
                <a:uLnTx/>
                <a:uFillTx/>
                <a:latin typeface="+mj-lt"/>
                <a:cs typeface="Segoe UI" panose="020B0502040204020203" pitchFamily="34" charset="0"/>
              </a:rPr>
              <a:t>ISN’T FUN.</a:t>
            </a:r>
          </a:p>
        </p:txBody>
      </p:sp>
      <p:sp>
        <p:nvSpPr>
          <p:cNvPr id="9" name="TextBox 8">
            <a:extLst>
              <a:ext uri="{FF2B5EF4-FFF2-40B4-BE49-F238E27FC236}">
                <a16:creationId xmlns:a16="http://schemas.microsoft.com/office/drawing/2014/main" id="{AD1D1A34-5DA6-41E1-BF7B-B7247428240D}"/>
              </a:ext>
            </a:extLst>
          </p:cNvPr>
          <p:cNvSpPr txBox="1"/>
          <p:nvPr/>
        </p:nvSpPr>
        <p:spPr>
          <a:xfrm>
            <a:off x="793667" y="4708242"/>
            <a:ext cx="106046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cs typeface="Segoe UI" panose="020B0502040204020203" pitchFamily="34" charset="0"/>
              </a:rPr>
              <a:t>(UNLESS YOU’RE WEIRD….)</a:t>
            </a:r>
          </a:p>
        </p:txBody>
      </p:sp>
    </p:spTree>
    <p:extLst>
      <p:ext uri="{BB962C8B-B14F-4D97-AF65-F5344CB8AC3E}">
        <p14:creationId xmlns:p14="http://schemas.microsoft.com/office/powerpoint/2010/main" val="427359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F4EA60-C6EA-48DC-8EE8-0376580CE5AF}"/>
              </a:ext>
            </a:extLst>
          </p:cNvPr>
          <p:cNvSpPr txBox="1"/>
          <p:nvPr/>
        </p:nvSpPr>
        <p:spPr>
          <a:xfrm>
            <a:off x="793666" y="2760383"/>
            <a:ext cx="10604665"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uLnTx/>
                <a:uFillTx/>
                <a:cs typeface="Segoe UI" panose="020B0502040204020203" pitchFamily="34" charset="0"/>
              </a:rPr>
              <a:t>KEEP CALM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uLnTx/>
                <a:uFillTx/>
                <a:cs typeface="Segoe UI" panose="020B0502040204020203"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uLnTx/>
                <a:uFillTx/>
                <a:cs typeface="Segoe UI" panose="020B0502040204020203" pitchFamily="34" charset="0"/>
              </a:rPr>
              <a:t>BUDGET ON</a:t>
            </a:r>
            <a:endParaRPr kumimoji="0" lang="en-US" sz="7200" b="1" i="0" u="none" strike="noStrike" kern="1200" cap="none" spc="0" normalizeH="0" baseline="0" noProof="0" dirty="0">
              <a:ln>
                <a:noFill/>
              </a:ln>
              <a:solidFill>
                <a:prstClr val="white"/>
              </a:solidFill>
              <a:uLnTx/>
              <a:uFillTx/>
              <a:cs typeface="Segoe UI" panose="020B0502040204020203" pitchFamily="34" charset="0"/>
            </a:endParaRPr>
          </a:p>
        </p:txBody>
      </p:sp>
      <p:pic>
        <p:nvPicPr>
          <p:cNvPr id="3" name="Picture 2">
            <a:extLst>
              <a:ext uri="{FF2B5EF4-FFF2-40B4-BE49-F238E27FC236}">
                <a16:creationId xmlns:a16="http://schemas.microsoft.com/office/drawing/2014/main" id="{65010B5F-35FE-49D9-9FE5-5E22189FDEF3}"/>
              </a:ext>
            </a:extLst>
          </p:cNvPr>
          <p:cNvPicPr>
            <a:picLocks noChangeAspect="1"/>
          </p:cNvPicPr>
          <p:nvPr/>
        </p:nvPicPr>
        <p:blipFill>
          <a:blip r:embed="rId2">
            <a:biLevel thresh="50000"/>
          </a:blip>
          <a:stretch>
            <a:fillRect/>
          </a:stretch>
        </p:blipFill>
        <p:spPr>
          <a:xfrm>
            <a:off x="4754439" y="316826"/>
            <a:ext cx="2683122" cy="2443557"/>
          </a:xfrm>
          <a:prstGeom prst="rect">
            <a:avLst/>
          </a:prstGeom>
        </p:spPr>
      </p:pic>
    </p:spTree>
    <p:extLst>
      <p:ext uri="{BB962C8B-B14F-4D97-AF65-F5344CB8AC3E}">
        <p14:creationId xmlns:p14="http://schemas.microsoft.com/office/powerpoint/2010/main" val="330403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48AA3-8278-4CD5-ACF1-EA452B2951A3}"/>
              </a:ext>
            </a:extLst>
          </p:cNvPr>
          <p:cNvSpPr txBox="1"/>
          <p:nvPr/>
        </p:nvSpPr>
        <p:spPr>
          <a:xfrm>
            <a:off x="993334" y="1887180"/>
            <a:ext cx="9689122"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w Cen MT Condensed" panose="020B0606020104020203" pitchFamily="34" charset="0"/>
                <a:cs typeface="Segoe UI" panose="020B0502040204020203" pitchFamily="34" charset="0"/>
              </a:rPr>
              <a:t>\</a:t>
            </a:r>
            <a:r>
              <a:rPr kumimoji="0" lang="en-US" sz="4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Tw Cen MT Condensed" panose="020B0606020104020203" pitchFamily="34" charset="0"/>
                <a:cs typeface="Segoe UI" panose="020B0502040204020203" pitchFamily="34" charset="0"/>
              </a:rPr>
              <a:t>buhj</a:t>
            </a:r>
            <a:r>
              <a:rPr kumimoji="0" lang="en-US" sz="4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w Cen MT Condensed" panose="020B0606020104020203" pitchFamily="34" charset="0"/>
                <a:cs typeface="Segoe UI" panose="020B0502040204020203" pitchFamily="34" charset="0"/>
              </a:rPr>
              <a:t>-it\</a:t>
            </a:r>
          </a:p>
        </p:txBody>
      </p:sp>
      <p:sp>
        <p:nvSpPr>
          <p:cNvPr id="3" name="TextBox 2">
            <a:extLst>
              <a:ext uri="{FF2B5EF4-FFF2-40B4-BE49-F238E27FC236}">
                <a16:creationId xmlns:a16="http://schemas.microsoft.com/office/drawing/2014/main" id="{B692CF61-B982-4245-869A-D3938F9686A3}"/>
              </a:ext>
            </a:extLst>
          </p:cNvPr>
          <p:cNvSpPr txBox="1"/>
          <p:nvPr/>
        </p:nvSpPr>
        <p:spPr>
          <a:xfrm>
            <a:off x="896815" y="482951"/>
            <a:ext cx="10301851" cy="1569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uLnTx/>
                <a:uFillTx/>
                <a:latin typeface="Tw Cen MT Condensed" panose="020B0606020104020203" pitchFamily="34" charset="0"/>
                <a:cs typeface="Segoe UI" panose="020B0502040204020203" pitchFamily="34" charset="0"/>
              </a:rPr>
              <a:t>BUDGET</a:t>
            </a:r>
          </a:p>
        </p:txBody>
      </p:sp>
      <p:sp>
        <p:nvSpPr>
          <p:cNvPr id="5" name="TextBox 4">
            <a:extLst>
              <a:ext uri="{FF2B5EF4-FFF2-40B4-BE49-F238E27FC236}">
                <a16:creationId xmlns:a16="http://schemas.microsoft.com/office/drawing/2014/main" id="{2E917244-86EC-4B86-8F64-477C30049062}"/>
              </a:ext>
            </a:extLst>
          </p:cNvPr>
          <p:cNvSpPr txBox="1"/>
          <p:nvPr/>
        </p:nvSpPr>
        <p:spPr>
          <a:xfrm>
            <a:off x="1325838" y="3068274"/>
            <a:ext cx="2501923" cy="2646878"/>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solidFill>
                <a:uLnTx/>
                <a:uFillTx/>
                <a:latin typeface="+mj-lt"/>
                <a:cs typeface="Segoe UI" panose="020B0502040204020203" pitchFamily="34" charset="0"/>
              </a:rPr>
              <a:t>N.</a:t>
            </a:r>
          </a:p>
        </p:txBody>
      </p:sp>
      <p:cxnSp>
        <p:nvCxnSpPr>
          <p:cNvPr id="6" name="Straight Connector 5">
            <a:extLst>
              <a:ext uri="{FF2B5EF4-FFF2-40B4-BE49-F238E27FC236}">
                <a16:creationId xmlns:a16="http://schemas.microsoft.com/office/drawing/2014/main" id="{CCE9CBFA-6323-4D55-8962-2FC7D7E532CF}"/>
              </a:ext>
            </a:extLst>
          </p:cNvPr>
          <p:cNvCxnSpPr/>
          <p:nvPr/>
        </p:nvCxnSpPr>
        <p:spPr>
          <a:xfrm>
            <a:off x="4154428" y="3077992"/>
            <a:ext cx="0" cy="26081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7381F7-9386-49C0-B53F-E002B2982243}"/>
              </a:ext>
            </a:extLst>
          </p:cNvPr>
          <p:cNvSpPr txBox="1"/>
          <p:nvPr/>
        </p:nvSpPr>
        <p:spPr>
          <a:xfrm>
            <a:off x="4481096" y="3114440"/>
            <a:ext cx="6717570" cy="2554545"/>
          </a:xfrm>
          <a:prstGeom prst="rect">
            <a:avLst/>
          </a:prstGeom>
          <a:noFill/>
        </p:spPr>
        <p:txBody>
          <a:bodyPr wrap="square" rtlCol="0" anchor="ctr">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FFFFFF"/>
                </a:solidFill>
                <a:uLnTx/>
                <a:uFillTx/>
                <a:cs typeface="Segoe UI" panose="020B0502040204020203" pitchFamily="34" charset="0"/>
              </a:rPr>
              <a:t>An estimate of income and expenditure for a set period of time</a:t>
            </a:r>
            <a:r>
              <a:rPr kumimoji="0" lang="en-US" sz="3200" i="1" u="none" strike="noStrike" kern="1200" cap="none" spc="0" normalizeH="0" baseline="0" noProof="0" dirty="0">
                <a:ln>
                  <a:noFill/>
                </a:ln>
                <a:solidFill>
                  <a:srgbClr val="FFFFFF"/>
                </a:solidFill>
                <a:uLnTx/>
                <a:uFillTx/>
                <a:cs typeface="Segoe UI" panose="020B0502040204020203"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FFFFFF"/>
                </a:solidFill>
                <a:uLnTx/>
                <a:uFillTx/>
                <a:cs typeface="Segoe UI" panose="020B0502040204020203" pitchFamily="34" charset="0"/>
              </a:rPr>
              <a:t>A budget is used as a plan of operation and a monitoring tool. </a:t>
            </a:r>
          </a:p>
        </p:txBody>
      </p:sp>
    </p:spTree>
    <p:extLst>
      <p:ext uri="{BB962C8B-B14F-4D97-AF65-F5344CB8AC3E}">
        <p14:creationId xmlns:p14="http://schemas.microsoft.com/office/powerpoint/2010/main" val="36442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33A2C8-73A3-45CF-9023-93891C56684C}"/>
              </a:ext>
            </a:extLst>
          </p:cNvPr>
          <p:cNvSpPr/>
          <p:nvPr/>
        </p:nvSpPr>
        <p:spPr>
          <a:xfrm rot="10800000">
            <a:off x="0" y="0"/>
            <a:ext cx="12192000" cy="6858000"/>
          </a:xfrm>
          <a:prstGeom prst="rect">
            <a:avLst/>
          </a:prstGeom>
          <a:gradFill flip="none" rotWithShape="1">
            <a:gsLst>
              <a:gs pos="0">
                <a:schemeClr val="bg1">
                  <a:alpha val="0"/>
                </a:schemeClr>
              </a:gs>
              <a:gs pos="52000">
                <a:schemeClr val="bg1"/>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A49867-D82B-4B91-AA62-CE57F1D247C9}"/>
              </a:ext>
            </a:extLst>
          </p:cNvPr>
          <p:cNvSpPr txBox="1"/>
          <p:nvPr/>
        </p:nvSpPr>
        <p:spPr>
          <a:xfrm>
            <a:off x="361950" y="1259176"/>
            <a:ext cx="6018362" cy="43396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u="none" strike="noStrike" kern="1200" cap="none" spc="0" normalizeH="0" baseline="0" noProof="0" dirty="0">
                <a:ln>
                  <a:noFill/>
                </a:ln>
                <a:solidFill>
                  <a:srgbClr val="006600"/>
                </a:solidFill>
                <a:uLnTx/>
                <a:uFillTx/>
                <a:cs typeface="Segoe UI" panose="020B0502040204020203" pitchFamily="34" charset="0"/>
              </a:rPr>
              <a:t>BUT…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u="none" strike="noStrike" kern="1200" cap="none" spc="0" normalizeH="0" baseline="0" noProof="0" dirty="0">
                <a:ln>
                  <a:noFill/>
                </a:ln>
                <a:solidFill>
                  <a:srgbClr val="006600"/>
                </a:solidFill>
                <a:uLnTx/>
                <a:uFillTx/>
                <a:cs typeface="Segoe UI" panose="020B0502040204020203" pitchFamily="34" charset="0"/>
              </a:rPr>
              <a:t>WHY?</a:t>
            </a:r>
          </a:p>
        </p:txBody>
      </p:sp>
    </p:spTree>
    <p:extLst>
      <p:ext uri="{BB962C8B-B14F-4D97-AF65-F5344CB8AC3E}">
        <p14:creationId xmlns:p14="http://schemas.microsoft.com/office/powerpoint/2010/main" val="3063656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tree, grass, forest&#10;&#10;Description automatically generated">
            <a:extLst>
              <a:ext uri="{FF2B5EF4-FFF2-40B4-BE49-F238E27FC236}">
                <a16:creationId xmlns:a16="http://schemas.microsoft.com/office/drawing/2014/main" id="{9B35C68F-E0AA-42A5-BEBB-72397B42671A}"/>
              </a:ext>
            </a:extLst>
          </p:cNvPr>
          <p:cNvPicPr>
            <a:picLocks noChangeAspect="1"/>
          </p:cNvPicPr>
          <p:nvPr/>
        </p:nvPicPr>
        <p:blipFill rotWithShape="1">
          <a:blip r:embed="rId3">
            <a:extLst>
              <a:ext uri="{28A0092B-C50C-407E-A947-70E740481C1C}">
                <a14:useLocalDpi xmlns:a14="http://schemas.microsoft.com/office/drawing/2010/main" val="0"/>
              </a:ext>
            </a:extLst>
          </a:blip>
          <a:srcRect t="10978" b="14036"/>
          <a:stretch/>
        </p:blipFill>
        <p:spPr>
          <a:xfrm>
            <a:off x="20" y="1282"/>
            <a:ext cx="12191980" cy="6856718"/>
          </a:xfrm>
          <a:prstGeom prst="rect">
            <a:avLst/>
          </a:prstGeom>
        </p:spPr>
      </p:pic>
      <p:pic>
        <p:nvPicPr>
          <p:cNvPr id="18" name="Picture 17">
            <a:extLst>
              <a:ext uri="{FF2B5EF4-FFF2-40B4-BE49-F238E27FC236}">
                <a16:creationId xmlns:a16="http://schemas.microsoft.com/office/drawing/2014/main" id="{65A2229C-137C-4EC2-B683-7512D077EDD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45"/>
                    </a14:imgEffect>
                  </a14:imgLayer>
                </a14:imgProps>
              </a:ext>
            </a:extLst>
          </a:blip>
          <a:stretch>
            <a:fillRect/>
          </a:stretch>
        </p:blipFill>
        <p:spPr>
          <a:xfrm>
            <a:off x="0" y="0"/>
            <a:ext cx="12192000" cy="6857999"/>
          </a:xfrm>
          <a:prstGeom prst="rect">
            <a:avLst/>
          </a:prstGeom>
        </p:spPr>
      </p:pic>
      <p:sp>
        <p:nvSpPr>
          <p:cNvPr id="20" name="TextBox 19">
            <a:extLst>
              <a:ext uri="{FF2B5EF4-FFF2-40B4-BE49-F238E27FC236}">
                <a16:creationId xmlns:a16="http://schemas.microsoft.com/office/drawing/2014/main" id="{0887C334-EC5C-4111-AF6F-5282F57A7C55}"/>
              </a:ext>
            </a:extLst>
          </p:cNvPr>
          <p:cNvSpPr txBox="1"/>
          <p:nvPr/>
        </p:nvSpPr>
        <p:spPr>
          <a:xfrm>
            <a:off x="793667" y="1272313"/>
            <a:ext cx="10604665"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uLnTx/>
                <a:uFillTx/>
                <a:latin typeface="+mj-lt"/>
                <a:cs typeface="Segoe UI" panose="020B0502040204020203" pitchFamily="34" charset="0"/>
              </a:rPr>
              <a:t>THINK ABOUT TAKING A TRIP. YOU KNOW WHERE YOU ARE AND WHERE YOU WANT TO GO, BUT YOU’LL NEED A MAP TO GET THERE.</a:t>
            </a:r>
          </a:p>
        </p:txBody>
      </p:sp>
    </p:spTree>
    <p:extLst>
      <p:ext uri="{BB962C8B-B14F-4D97-AF65-F5344CB8AC3E}">
        <p14:creationId xmlns:p14="http://schemas.microsoft.com/office/powerpoint/2010/main" val="34075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656BC7-7AA2-4891-A72F-4E789E93B721}"/>
              </a:ext>
            </a:extLst>
          </p:cNvPr>
          <p:cNvPicPr>
            <a:picLocks noChangeAspect="1"/>
          </p:cNvPicPr>
          <p:nvPr/>
        </p:nvPicPr>
        <p:blipFill rotWithShape="1">
          <a:blip r:embed="rId3">
            <a:extLst>
              <a:ext uri="{28A0092B-C50C-407E-A947-70E740481C1C}">
                <a14:useLocalDpi xmlns:a14="http://schemas.microsoft.com/office/drawing/2010/main" val="0"/>
              </a:ext>
            </a:extLst>
          </a:blip>
          <a:srcRect t="4739" r="-2" b="7009"/>
          <a:stretch/>
        </p:blipFill>
        <p:spPr>
          <a:xfrm>
            <a:off x="-1384" y="1"/>
            <a:ext cx="6196802" cy="3435393"/>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3783FF8A-5C48-4E2E-8A2E-2DB255ED4202}"/>
              </a:ext>
            </a:extLst>
          </p:cNvPr>
          <p:cNvPicPr>
            <a:picLocks noChangeAspect="1"/>
          </p:cNvPicPr>
          <p:nvPr/>
        </p:nvPicPr>
        <p:blipFill rotWithShape="1">
          <a:blip r:embed="rId4">
            <a:extLst>
              <a:ext uri="{28A0092B-C50C-407E-A947-70E740481C1C}">
                <a14:useLocalDpi xmlns:a14="http://schemas.microsoft.com/office/drawing/2010/main" val="0"/>
              </a:ext>
            </a:extLst>
          </a:blip>
          <a:srcRect t="12540" r="-2" b="5520"/>
          <a:stretch/>
        </p:blipFill>
        <p:spPr>
          <a:xfrm>
            <a:off x="1" y="3445678"/>
            <a:ext cx="6195369" cy="3435393"/>
          </a:xfrm>
          <a:prstGeom prst="rect">
            <a:avLst/>
          </a:prstGeom>
        </p:spPr>
      </p:pic>
      <p:pic>
        <p:nvPicPr>
          <p:cNvPr id="5" name="Picture 4">
            <a:extLst>
              <a:ext uri="{FF2B5EF4-FFF2-40B4-BE49-F238E27FC236}">
                <a16:creationId xmlns:a16="http://schemas.microsoft.com/office/drawing/2014/main" id="{77110C37-24CF-4F27-B983-A997B9ACF130}"/>
              </a:ext>
            </a:extLst>
          </p:cNvPr>
          <p:cNvPicPr>
            <a:picLocks noChangeAspect="1"/>
          </p:cNvPicPr>
          <p:nvPr/>
        </p:nvPicPr>
        <p:blipFill rotWithShape="1">
          <a:blip r:embed="rId5"/>
          <a:srcRect l="139" r="15151" b="-1"/>
          <a:stretch/>
        </p:blipFill>
        <p:spPr>
          <a:xfrm>
            <a:off x="6195373" y="-10281"/>
            <a:ext cx="5996627" cy="6868282"/>
          </a:xfrm>
          <a:prstGeom prst="rect">
            <a:avLst/>
          </a:prstGeom>
        </p:spPr>
      </p:pic>
      <p:sp>
        <p:nvSpPr>
          <p:cNvPr id="10" name="Rectangle 9">
            <a:extLst>
              <a:ext uri="{FF2B5EF4-FFF2-40B4-BE49-F238E27FC236}">
                <a16:creationId xmlns:a16="http://schemas.microsoft.com/office/drawing/2014/main" id="{F54FD27F-6DD2-42B5-BE30-5E1524D8ADE0}"/>
              </a:ext>
            </a:extLst>
          </p:cNvPr>
          <p:cNvSpPr/>
          <p:nvPr/>
        </p:nvSpPr>
        <p:spPr>
          <a:xfrm>
            <a:off x="-1" y="-10282"/>
            <a:ext cx="6195371" cy="3435392"/>
          </a:xfrm>
          <a:prstGeom prst="rect">
            <a:avLst/>
          </a:prstGeom>
          <a:solidFill>
            <a:schemeClr val="accent3">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mj-lt"/>
                <a:cs typeface="Segoe UI" panose="020B0502040204020203" pitchFamily="34" charset="0"/>
              </a:rPr>
              <a:t>VISIONARY PLAN FOR THE AGENCY</a:t>
            </a:r>
          </a:p>
        </p:txBody>
      </p:sp>
      <p:sp>
        <p:nvSpPr>
          <p:cNvPr id="12" name="Rectangle 11">
            <a:extLst>
              <a:ext uri="{FF2B5EF4-FFF2-40B4-BE49-F238E27FC236}">
                <a16:creationId xmlns:a16="http://schemas.microsoft.com/office/drawing/2014/main" id="{D2128FE8-0EDC-497F-8095-BE4913D03B05}"/>
              </a:ext>
            </a:extLst>
          </p:cNvPr>
          <p:cNvSpPr/>
          <p:nvPr/>
        </p:nvSpPr>
        <p:spPr>
          <a:xfrm>
            <a:off x="0" y="3428092"/>
            <a:ext cx="6195369" cy="3435393"/>
          </a:xfrm>
          <a:prstGeom prst="rect">
            <a:avLst/>
          </a:prstGeom>
          <a:solidFill>
            <a:srgbClr val="0066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mj-lt"/>
                <a:cs typeface="Segoe UI" panose="020B0502040204020203" pitchFamily="34" charset="0"/>
              </a:rPr>
              <a:t>DECISION-MAKING TOOL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uLnTx/>
              <a:uFillTx/>
              <a:latin typeface="+mj-lt"/>
            </a:endParaRPr>
          </a:p>
        </p:txBody>
      </p:sp>
      <p:sp>
        <p:nvSpPr>
          <p:cNvPr id="13" name="Rectangle 12">
            <a:extLst>
              <a:ext uri="{FF2B5EF4-FFF2-40B4-BE49-F238E27FC236}">
                <a16:creationId xmlns:a16="http://schemas.microsoft.com/office/drawing/2014/main" id="{AC52C952-0EDF-47D0-A352-6ED708F35497}"/>
              </a:ext>
            </a:extLst>
          </p:cNvPr>
          <p:cNvSpPr/>
          <p:nvPr/>
        </p:nvSpPr>
        <p:spPr>
          <a:xfrm>
            <a:off x="6195372" y="-10282"/>
            <a:ext cx="5996627" cy="6868282"/>
          </a:xfrm>
          <a:prstGeom prst="rect">
            <a:avLst/>
          </a:prstGeom>
          <a:solidFill>
            <a:schemeClr val="tx1">
              <a:lumMod val="75000"/>
              <a:lumOff val="2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uLnTx/>
                <a:uFillTx/>
                <a:latin typeface="+mj-lt"/>
                <a:cs typeface="Segoe UI" panose="020B0502040204020203" pitchFamily="34" charset="0"/>
              </a:rPr>
              <a:t>ALLOCATION OF RESOURCES</a:t>
            </a:r>
            <a:endParaRPr kumimoji="0" lang="en-US" sz="2400" b="1" i="0" u="none" strike="noStrike" kern="1200" cap="none" spc="0" normalizeH="0" baseline="0" noProof="0" dirty="0">
              <a:ln>
                <a:noFill/>
              </a:ln>
              <a:solidFill>
                <a:prstClr val="white"/>
              </a:solidFill>
              <a:uLnTx/>
              <a:uFillTx/>
              <a:latin typeface="+mj-lt"/>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uLnTx/>
              <a:uFillTx/>
              <a:latin typeface="+mj-lt"/>
            </a:endParaRPr>
          </a:p>
        </p:txBody>
      </p:sp>
    </p:spTree>
    <p:extLst>
      <p:ext uri="{BB962C8B-B14F-4D97-AF65-F5344CB8AC3E}">
        <p14:creationId xmlns:p14="http://schemas.microsoft.com/office/powerpoint/2010/main" val="407140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8522CE-9417-4611-B7CF-98AAFB167AB8}"/>
              </a:ext>
            </a:extLst>
          </p:cNvPr>
          <p:cNvSpPr/>
          <p:nvPr/>
        </p:nvSpPr>
        <p:spPr>
          <a:xfrm>
            <a:off x="0" y="0"/>
            <a:ext cx="12192000" cy="3429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extBox 4">
            <a:extLst>
              <a:ext uri="{FF2B5EF4-FFF2-40B4-BE49-F238E27FC236}">
                <a16:creationId xmlns:a16="http://schemas.microsoft.com/office/drawing/2014/main" id="{6860A255-0E01-42A3-936F-9A155ED12E4B}"/>
              </a:ext>
            </a:extLst>
          </p:cNvPr>
          <p:cNvSpPr txBox="1"/>
          <p:nvPr/>
        </p:nvSpPr>
        <p:spPr>
          <a:xfrm>
            <a:off x="0" y="1329779"/>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Segoe UI" panose="020B0502040204020203" pitchFamily="34" charset="0"/>
              </a:rPr>
              <a:t>BUDGETING RESOURCES</a:t>
            </a:r>
          </a:p>
        </p:txBody>
      </p:sp>
      <p:grpSp>
        <p:nvGrpSpPr>
          <p:cNvPr id="9" name="Group 8">
            <a:extLst>
              <a:ext uri="{FF2B5EF4-FFF2-40B4-BE49-F238E27FC236}">
                <a16:creationId xmlns:a16="http://schemas.microsoft.com/office/drawing/2014/main" id="{DF10056C-739A-4D80-898A-111CA265BF33}"/>
              </a:ext>
            </a:extLst>
          </p:cNvPr>
          <p:cNvGrpSpPr/>
          <p:nvPr/>
        </p:nvGrpSpPr>
        <p:grpSpPr>
          <a:xfrm>
            <a:off x="9056713" y="3863192"/>
            <a:ext cx="2971800" cy="2404842"/>
            <a:chOff x="9056713" y="3792852"/>
            <a:chExt cx="2971800" cy="2404842"/>
          </a:xfrm>
        </p:grpSpPr>
        <p:sp>
          <p:nvSpPr>
            <p:cNvPr id="21" name="TextBox 20">
              <a:extLst>
                <a:ext uri="{FF2B5EF4-FFF2-40B4-BE49-F238E27FC236}">
                  <a16:creationId xmlns:a16="http://schemas.microsoft.com/office/drawing/2014/main" id="{F1D7719C-BC39-426E-B4E6-B4A94D23FA5E}"/>
                </a:ext>
              </a:extLst>
            </p:cNvPr>
            <p:cNvSpPr txBox="1"/>
            <p:nvPr/>
          </p:nvSpPr>
          <p:spPr>
            <a:xfrm>
              <a:off x="9056713" y="4474145"/>
              <a:ext cx="2971800" cy="17235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PHA Reports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Agency financial statements and reports</a:t>
              </a:r>
            </a:p>
          </p:txBody>
        </p:sp>
        <p:pic>
          <p:nvPicPr>
            <p:cNvPr id="22" name="Graphic 21" descr="Document with solid fill">
              <a:extLst>
                <a:ext uri="{FF2B5EF4-FFF2-40B4-BE49-F238E27FC236}">
                  <a16:creationId xmlns:a16="http://schemas.microsoft.com/office/drawing/2014/main" id="{1C933363-AB23-4F89-BE89-DB91306D5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85413" y="3792852"/>
              <a:ext cx="914400" cy="914400"/>
            </a:xfrm>
            <a:prstGeom prst="rect">
              <a:avLst/>
            </a:prstGeom>
          </p:spPr>
        </p:pic>
      </p:grpSp>
      <p:grpSp>
        <p:nvGrpSpPr>
          <p:cNvPr id="8" name="Group 7">
            <a:extLst>
              <a:ext uri="{FF2B5EF4-FFF2-40B4-BE49-F238E27FC236}">
                <a16:creationId xmlns:a16="http://schemas.microsoft.com/office/drawing/2014/main" id="{D999B628-8117-4907-AE96-928E4A02C149}"/>
              </a:ext>
            </a:extLst>
          </p:cNvPr>
          <p:cNvGrpSpPr/>
          <p:nvPr/>
        </p:nvGrpSpPr>
        <p:grpSpPr>
          <a:xfrm>
            <a:off x="6182249" y="3863192"/>
            <a:ext cx="2971800" cy="2343286"/>
            <a:chOff x="6182249" y="3792852"/>
            <a:chExt cx="2971800" cy="2343286"/>
          </a:xfrm>
        </p:grpSpPr>
        <p:pic>
          <p:nvPicPr>
            <p:cNvPr id="20" name="Graphic 19" descr="List with solid fill">
              <a:extLst>
                <a:ext uri="{FF2B5EF4-FFF2-40B4-BE49-F238E27FC236}">
                  <a16:creationId xmlns:a16="http://schemas.microsoft.com/office/drawing/2014/main" id="{B8B5E2BC-3BD2-4711-9C62-8568B02AF1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10949" y="3792852"/>
              <a:ext cx="914400" cy="914400"/>
            </a:xfrm>
            <a:prstGeom prst="rect">
              <a:avLst/>
            </a:prstGeom>
          </p:spPr>
        </p:pic>
        <p:sp>
          <p:nvSpPr>
            <p:cNvPr id="14" name="TextBox 13">
              <a:extLst>
                <a:ext uri="{FF2B5EF4-FFF2-40B4-BE49-F238E27FC236}">
                  <a16:creationId xmlns:a16="http://schemas.microsoft.com/office/drawing/2014/main" id="{433BCB60-F6B3-4436-994A-6FE89A5B6740}"/>
                </a:ext>
              </a:extLst>
            </p:cNvPr>
            <p:cNvSpPr txBox="1"/>
            <p:nvPr/>
          </p:nvSpPr>
          <p:spPr>
            <a:xfrm>
              <a:off x="6182249" y="4474145"/>
              <a:ext cx="2971800" cy="16619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Accounting</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HUD Guidance &amp;         OMB Circulars</a:t>
              </a:r>
            </a:p>
          </p:txBody>
        </p:sp>
      </p:grpSp>
      <p:grpSp>
        <p:nvGrpSpPr>
          <p:cNvPr id="6" name="Group 5">
            <a:extLst>
              <a:ext uri="{FF2B5EF4-FFF2-40B4-BE49-F238E27FC236}">
                <a16:creationId xmlns:a16="http://schemas.microsoft.com/office/drawing/2014/main" id="{A9AA3571-31CD-4106-9FAD-CC9CE6951CF7}"/>
              </a:ext>
            </a:extLst>
          </p:cNvPr>
          <p:cNvGrpSpPr/>
          <p:nvPr/>
        </p:nvGrpSpPr>
        <p:grpSpPr>
          <a:xfrm>
            <a:off x="3172868" y="3863192"/>
            <a:ext cx="2971800" cy="2404842"/>
            <a:chOff x="3172868" y="3792852"/>
            <a:chExt cx="2971800" cy="2404842"/>
          </a:xfrm>
        </p:grpSpPr>
        <p:pic>
          <p:nvPicPr>
            <p:cNvPr id="18" name="Graphic 17" descr="Map compass">
              <a:extLst>
                <a:ext uri="{FF2B5EF4-FFF2-40B4-BE49-F238E27FC236}">
                  <a16:creationId xmlns:a16="http://schemas.microsoft.com/office/drawing/2014/main" id="{A22909A2-7DD9-458F-8062-479DEA8F89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01568" y="3792852"/>
              <a:ext cx="914400" cy="914400"/>
            </a:xfrm>
            <a:prstGeom prst="rect">
              <a:avLst/>
            </a:prstGeom>
          </p:spPr>
        </p:pic>
        <p:sp>
          <p:nvSpPr>
            <p:cNvPr id="15" name="TextBox 14">
              <a:extLst>
                <a:ext uri="{FF2B5EF4-FFF2-40B4-BE49-F238E27FC236}">
                  <a16:creationId xmlns:a16="http://schemas.microsoft.com/office/drawing/2014/main" id="{688330DC-086D-4398-A4F1-7BDC5A3FEFC7}"/>
                </a:ext>
              </a:extLst>
            </p:cNvPr>
            <p:cNvSpPr txBox="1"/>
            <p:nvPr/>
          </p:nvSpPr>
          <p:spPr>
            <a:xfrm>
              <a:off x="3172868" y="4474145"/>
              <a:ext cx="2971800" cy="17235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GAAP</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Generally Accepted Accounting Principles</a:t>
              </a:r>
            </a:p>
          </p:txBody>
        </p:sp>
      </p:grpSp>
      <p:grpSp>
        <p:nvGrpSpPr>
          <p:cNvPr id="3" name="Group 2">
            <a:extLst>
              <a:ext uri="{FF2B5EF4-FFF2-40B4-BE49-F238E27FC236}">
                <a16:creationId xmlns:a16="http://schemas.microsoft.com/office/drawing/2014/main" id="{EE886317-3A7A-4E07-9DD7-C5827FE880AC}"/>
              </a:ext>
            </a:extLst>
          </p:cNvPr>
          <p:cNvGrpSpPr/>
          <p:nvPr/>
        </p:nvGrpSpPr>
        <p:grpSpPr>
          <a:xfrm>
            <a:off x="163487" y="3941613"/>
            <a:ext cx="2971800" cy="2326421"/>
            <a:chOff x="163487" y="3871273"/>
            <a:chExt cx="2971800" cy="2326421"/>
          </a:xfrm>
        </p:grpSpPr>
        <p:pic>
          <p:nvPicPr>
            <p:cNvPr id="16" name="Graphic 15" descr="Books on shelf with solid fill">
              <a:extLst>
                <a:ext uri="{FF2B5EF4-FFF2-40B4-BE49-F238E27FC236}">
                  <a16:creationId xmlns:a16="http://schemas.microsoft.com/office/drawing/2014/main" id="{6CF901DB-C038-4976-829C-7201813944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92187" y="3871273"/>
              <a:ext cx="914400" cy="914400"/>
            </a:xfrm>
            <a:prstGeom prst="rect">
              <a:avLst/>
            </a:prstGeom>
          </p:spPr>
        </p:pic>
        <p:sp>
          <p:nvSpPr>
            <p:cNvPr id="23" name="TextBox 22">
              <a:extLst>
                <a:ext uri="{FF2B5EF4-FFF2-40B4-BE49-F238E27FC236}">
                  <a16:creationId xmlns:a16="http://schemas.microsoft.com/office/drawing/2014/main" id="{6F4D2920-326A-49AE-BBC9-62C18BB33B25}"/>
                </a:ext>
              </a:extLst>
            </p:cNvPr>
            <p:cNvSpPr txBox="1"/>
            <p:nvPr/>
          </p:nvSpPr>
          <p:spPr>
            <a:xfrm>
              <a:off x="163487" y="4474145"/>
              <a:ext cx="2971800" cy="172354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7475.1</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chemeClr val="tx1">
                      <a:lumMod val="85000"/>
                      <a:lumOff val="15000"/>
                    </a:schemeClr>
                  </a:solidFill>
                  <a:effectLst/>
                  <a:uLnTx/>
                  <a:uFillTx/>
                  <a:latin typeface="+mj-lt"/>
                  <a:ea typeface="+mn-ea"/>
                  <a:cs typeface="Segoe UI" panose="020B0502040204020203" pitchFamily="34" charset="0"/>
                </a:rPr>
                <a:t>HUD Financial Management Handbook</a:t>
              </a:r>
            </a:p>
          </p:txBody>
        </p:sp>
      </p:grpSp>
    </p:spTree>
    <p:extLst>
      <p:ext uri="{BB962C8B-B14F-4D97-AF65-F5344CB8AC3E}">
        <p14:creationId xmlns:p14="http://schemas.microsoft.com/office/powerpoint/2010/main" val="17261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F7B4AD-F564-44C4-9252-52880A4052E7}"/>
              </a:ext>
            </a:extLst>
          </p:cNvPr>
          <p:cNvSpPr/>
          <p:nvPr/>
        </p:nvSpPr>
        <p:spPr>
          <a:xfrm>
            <a:off x="0" y="0"/>
            <a:ext cx="2043953"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j-ea"/>
                <a:cs typeface="Segoe UI" panose="020B0502040204020203" pitchFamily="34" charset="0"/>
              </a:rPr>
              <a:t>BUDGET MONITORING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j-ea"/>
                <a:cs typeface="Segoe UI" panose="020B0502040204020203" pitchFamily="34" charset="0"/>
              </a:rPr>
              <a:t>&amp; REPORTING</a:t>
            </a:r>
            <a:endParaRPr kumimoji="0" lang="en-US" sz="6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Condensed" panose="020B06060201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C1BD5F3-7075-892D-A128-1332D827E762}"/>
              </a:ext>
            </a:extLst>
          </p:cNvPr>
          <p:cNvSpPr>
            <a:spLocks noGrp="1"/>
          </p:cNvSpPr>
          <p:nvPr>
            <p:ph idx="1"/>
          </p:nvPr>
        </p:nvSpPr>
        <p:spPr>
          <a:xfrm>
            <a:off x="2489982" y="703386"/>
            <a:ext cx="9214338" cy="5849814"/>
          </a:xfrm>
        </p:spPr>
        <p:txBody>
          <a:bodyPr anchor="ctr"/>
          <a:lstStyle/>
          <a:p>
            <a:r>
              <a:rPr lang="en-US" dirty="0">
                <a:solidFill>
                  <a:schemeClr val="tx1">
                    <a:lumMod val="85000"/>
                    <a:lumOff val="15000"/>
                  </a:schemeClr>
                </a:solidFill>
              </a:rPr>
              <a:t>PHA Budget Monitoring</a:t>
            </a:r>
          </a:p>
          <a:p>
            <a:pPr lvl="1"/>
            <a:r>
              <a:rPr lang="en-US" dirty="0">
                <a:solidFill>
                  <a:schemeClr val="tx1">
                    <a:lumMod val="85000"/>
                    <a:lumOff val="15000"/>
                  </a:schemeClr>
                </a:solidFill>
              </a:rPr>
              <a:t>Most effective if done monthly</a:t>
            </a:r>
          </a:p>
          <a:p>
            <a:pPr lvl="1"/>
            <a:r>
              <a:rPr lang="en-US" dirty="0">
                <a:solidFill>
                  <a:schemeClr val="tx1">
                    <a:lumMod val="85000"/>
                    <a:lumOff val="15000"/>
                  </a:schemeClr>
                </a:solidFill>
              </a:rPr>
              <a:t>Actual vs. Budget</a:t>
            </a:r>
          </a:p>
          <a:p>
            <a:pPr lvl="1"/>
            <a:r>
              <a:rPr lang="en-US" dirty="0">
                <a:solidFill>
                  <a:schemeClr val="tx1">
                    <a:lumMod val="85000"/>
                    <a:lumOff val="15000"/>
                  </a:schemeClr>
                </a:solidFill>
              </a:rPr>
              <a:t>MTD and YTD numbers</a:t>
            </a:r>
          </a:p>
          <a:p>
            <a:pPr lvl="1"/>
            <a:r>
              <a:rPr lang="en-US" dirty="0">
                <a:solidFill>
                  <a:schemeClr val="tx1">
                    <a:lumMod val="85000"/>
                    <a:lumOff val="15000"/>
                  </a:schemeClr>
                </a:solidFill>
              </a:rPr>
              <a:t>Identification and investigation of variance</a:t>
            </a:r>
          </a:p>
          <a:p>
            <a:endParaRPr lang="en-US" dirty="0">
              <a:solidFill>
                <a:schemeClr val="tx1">
                  <a:lumMod val="85000"/>
                  <a:lumOff val="15000"/>
                </a:schemeClr>
              </a:solidFill>
            </a:endParaRPr>
          </a:p>
        </p:txBody>
      </p:sp>
    </p:spTree>
    <p:extLst>
      <p:ext uri="{BB962C8B-B14F-4D97-AF65-F5344CB8AC3E}">
        <p14:creationId xmlns:p14="http://schemas.microsoft.com/office/powerpoint/2010/main" val="3647833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F7B4AD-F564-44C4-9252-52880A4052E7}"/>
              </a:ext>
            </a:extLst>
          </p:cNvPr>
          <p:cNvSpPr/>
          <p:nvPr/>
        </p:nvSpPr>
        <p:spPr>
          <a:xfrm>
            <a:off x="0" y="0"/>
            <a:ext cx="2043953"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cs typeface="Segoe UI" panose="020B0502040204020203" pitchFamily="34" charset="0"/>
              </a:rPr>
              <a:t>BOARD BUDGET MONITORING</a:t>
            </a:r>
          </a:p>
        </p:txBody>
      </p:sp>
      <p:grpSp>
        <p:nvGrpSpPr>
          <p:cNvPr id="16" name="Group 15">
            <a:extLst>
              <a:ext uri="{FF2B5EF4-FFF2-40B4-BE49-F238E27FC236}">
                <a16:creationId xmlns:a16="http://schemas.microsoft.com/office/drawing/2014/main" id="{D1F08503-FFD9-41D8-89AA-B636BEB040E9}"/>
              </a:ext>
            </a:extLst>
          </p:cNvPr>
          <p:cNvGrpSpPr/>
          <p:nvPr/>
        </p:nvGrpSpPr>
        <p:grpSpPr>
          <a:xfrm>
            <a:off x="2334201" y="1007497"/>
            <a:ext cx="2909047" cy="2616334"/>
            <a:chOff x="2086536" y="856129"/>
            <a:chExt cx="2909047" cy="2616334"/>
          </a:xfrm>
        </p:grpSpPr>
        <p:pic>
          <p:nvPicPr>
            <p:cNvPr id="4" name="Graphic 3" descr="Document with solid fill">
              <a:extLst>
                <a:ext uri="{FF2B5EF4-FFF2-40B4-BE49-F238E27FC236}">
                  <a16:creationId xmlns:a16="http://schemas.microsoft.com/office/drawing/2014/main" id="{588F177F-6D5C-4945-A53C-0D26FF5BE0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02006" y="856129"/>
              <a:ext cx="1828800" cy="1828800"/>
            </a:xfrm>
            <a:prstGeom prst="rect">
              <a:avLst/>
            </a:prstGeom>
          </p:spPr>
        </p:pic>
        <p:sp>
          <p:nvSpPr>
            <p:cNvPr id="10" name="TextBox 9">
              <a:extLst>
                <a:ext uri="{FF2B5EF4-FFF2-40B4-BE49-F238E27FC236}">
                  <a16:creationId xmlns:a16="http://schemas.microsoft.com/office/drawing/2014/main" id="{36524536-C344-44FB-BF98-43FFEAE34D14}"/>
                </a:ext>
              </a:extLst>
            </p:cNvPr>
            <p:cNvSpPr txBox="1"/>
            <p:nvPr/>
          </p:nvSpPr>
          <p:spPr>
            <a:xfrm>
              <a:off x="2086536" y="2641466"/>
              <a:ext cx="2909047"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OPERATING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STATEMENT</a:t>
              </a:r>
            </a:p>
          </p:txBody>
        </p:sp>
      </p:grpSp>
      <p:grpSp>
        <p:nvGrpSpPr>
          <p:cNvPr id="17" name="Group 16">
            <a:extLst>
              <a:ext uri="{FF2B5EF4-FFF2-40B4-BE49-F238E27FC236}">
                <a16:creationId xmlns:a16="http://schemas.microsoft.com/office/drawing/2014/main" id="{D3E2FCA4-6B2A-4651-95C0-8CABCCA63D45}"/>
              </a:ext>
            </a:extLst>
          </p:cNvPr>
          <p:cNvGrpSpPr/>
          <p:nvPr/>
        </p:nvGrpSpPr>
        <p:grpSpPr>
          <a:xfrm>
            <a:off x="5774388" y="918531"/>
            <a:ext cx="2501153" cy="2328246"/>
            <a:chOff x="5759821" y="856129"/>
            <a:chExt cx="2501153" cy="2328246"/>
          </a:xfrm>
        </p:grpSpPr>
        <p:pic>
          <p:nvPicPr>
            <p:cNvPr id="5" name="Graphic 4" descr="Flying Money with solid fill">
              <a:extLst>
                <a:ext uri="{FF2B5EF4-FFF2-40B4-BE49-F238E27FC236}">
                  <a16:creationId xmlns:a16="http://schemas.microsoft.com/office/drawing/2014/main" id="{698B2DC8-97E8-4346-9416-BDEF3F562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096000" y="856129"/>
              <a:ext cx="1828800" cy="1828800"/>
            </a:xfrm>
            <a:prstGeom prst="rect">
              <a:avLst/>
            </a:prstGeom>
          </p:spPr>
        </p:pic>
        <p:sp>
          <p:nvSpPr>
            <p:cNvPr id="11" name="TextBox 10">
              <a:extLst>
                <a:ext uri="{FF2B5EF4-FFF2-40B4-BE49-F238E27FC236}">
                  <a16:creationId xmlns:a16="http://schemas.microsoft.com/office/drawing/2014/main" id="{A2C2AD87-D428-462E-A24C-B02A9D53553A}"/>
                </a:ext>
              </a:extLst>
            </p:cNvPr>
            <p:cNvSpPr txBox="1"/>
            <p:nvPr/>
          </p:nvSpPr>
          <p:spPr>
            <a:xfrm>
              <a:off x="5759821" y="2722710"/>
              <a:ext cx="250115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CASH FLOW</a:t>
              </a:r>
            </a:p>
          </p:txBody>
        </p:sp>
      </p:grpSp>
      <p:grpSp>
        <p:nvGrpSpPr>
          <p:cNvPr id="18" name="Group 17">
            <a:extLst>
              <a:ext uri="{FF2B5EF4-FFF2-40B4-BE49-F238E27FC236}">
                <a16:creationId xmlns:a16="http://schemas.microsoft.com/office/drawing/2014/main" id="{D53913A0-3A99-489C-B29B-4B334DE98D44}"/>
              </a:ext>
            </a:extLst>
          </p:cNvPr>
          <p:cNvGrpSpPr/>
          <p:nvPr/>
        </p:nvGrpSpPr>
        <p:grpSpPr>
          <a:xfrm>
            <a:off x="9186580" y="918531"/>
            <a:ext cx="2501153" cy="2512911"/>
            <a:chOff x="9229163" y="856129"/>
            <a:chExt cx="2501153" cy="2512911"/>
          </a:xfrm>
        </p:grpSpPr>
        <p:pic>
          <p:nvPicPr>
            <p:cNvPr id="6" name="Graphic 5" descr="Bank with solid fill">
              <a:extLst>
                <a:ext uri="{FF2B5EF4-FFF2-40B4-BE49-F238E27FC236}">
                  <a16:creationId xmlns:a16="http://schemas.microsoft.com/office/drawing/2014/main" id="{08BD0C4C-D770-43C9-94F0-459D4E4128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565341" y="856129"/>
              <a:ext cx="1828800" cy="1828800"/>
            </a:xfrm>
            <a:prstGeom prst="rect">
              <a:avLst/>
            </a:prstGeom>
          </p:spPr>
        </p:pic>
        <p:sp>
          <p:nvSpPr>
            <p:cNvPr id="12" name="TextBox 11">
              <a:extLst>
                <a:ext uri="{FF2B5EF4-FFF2-40B4-BE49-F238E27FC236}">
                  <a16:creationId xmlns:a16="http://schemas.microsoft.com/office/drawing/2014/main" id="{69428393-2BAC-4121-89E7-DA9CD8EE2C78}"/>
                </a:ext>
              </a:extLst>
            </p:cNvPr>
            <p:cNvSpPr txBox="1"/>
            <p:nvPr/>
          </p:nvSpPr>
          <p:spPr>
            <a:xfrm>
              <a:off x="9229163" y="2538043"/>
              <a:ext cx="2501153"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BANK STATEMENTS</a:t>
              </a:r>
            </a:p>
          </p:txBody>
        </p:sp>
      </p:grpSp>
      <p:grpSp>
        <p:nvGrpSpPr>
          <p:cNvPr id="19" name="Group 18">
            <a:extLst>
              <a:ext uri="{FF2B5EF4-FFF2-40B4-BE49-F238E27FC236}">
                <a16:creationId xmlns:a16="http://schemas.microsoft.com/office/drawing/2014/main" id="{099B3A02-60A1-4C73-8689-313C5B6E597A}"/>
              </a:ext>
            </a:extLst>
          </p:cNvPr>
          <p:cNvGrpSpPr/>
          <p:nvPr/>
        </p:nvGrpSpPr>
        <p:grpSpPr>
          <a:xfrm>
            <a:off x="2724165" y="3982098"/>
            <a:ext cx="2582525" cy="2200836"/>
            <a:chOff x="2265829" y="3429000"/>
            <a:chExt cx="2582525" cy="2200836"/>
          </a:xfrm>
        </p:grpSpPr>
        <p:pic>
          <p:nvPicPr>
            <p:cNvPr id="7" name="Graphic 6" descr="Bank check with solid fill">
              <a:extLst>
                <a:ext uri="{FF2B5EF4-FFF2-40B4-BE49-F238E27FC236}">
                  <a16:creationId xmlns:a16="http://schemas.microsoft.com/office/drawing/2014/main" id="{B2A72A6B-81D1-44AF-AB82-271A9FE05E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626659" y="3429000"/>
              <a:ext cx="1828800" cy="1828800"/>
            </a:xfrm>
            <a:prstGeom prst="rect">
              <a:avLst/>
            </a:prstGeom>
          </p:spPr>
        </p:pic>
        <p:sp>
          <p:nvSpPr>
            <p:cNvPr id="13" name="TextBox 12">
              <a:extLst>
                <a:ext uri="{FF2B5EF4-FFF2-40B4-BE49-F238E27FC236}">
                  <a16:creationId xmlns:a16="http://schemas.microsoft.com/office/drawing/2014/main" id="{36F32F33-8056-40C6-8323-B87F2B22B4DA}"/>
                </a:ext>
              </a:extLst>
            </p:cNvPr>
            <p:cNvSpPr txBox="1"/>
            <p:nvPr/>
          </p:nvSpPr>
          <p:spPr>
            <a:xfrm>
              <a:off x="2265829" y="5168171"/>
              <a:ext cx="2582525"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CLAIMS &amp; BILLS</a:t>
              </a:r>
            </a:p>
          </p:txBody>
        </p:sp>
      </p:grpSp>
      <p:grpSp>
        <p:nvGrpSpPr>
          <p:cNvPr id="20" name="Group 19">
            <a:extLst>
              <a:ext uri="{FF2B5EF4-FFF2-40B4-BE49-F238E27FC236}">
                <a16:creationId xmlns:a16="http://schemas.microsoft.com/office/drawing/2014/main" id="{D48D8E85-7684-49C6-9BF3-CC37AB3740CF}"/>
              </a:ext>
            </a:extLst>
          </p:cNvPr>
          <p:cNvGrpSpPr/>
          <p:nvPr/>
        </p:nvGrpSpPr>
        <p:grpSpPr>
          <a:xfrm>
            <a:off x="5732512" y="3708466"/>
            <a:ext cx="2882899" cy="2385502"/>
            <a:chOff x="5568949" y="3429000"/>
            <a:chExt cx="2882899" cy="2385502"/>
          </a:xfrm>
        </p:grpSpPr>
        <p:pic>
          <p:nvPicPr>
            <p:cNvPr id="8" name="Graphic 7" descr="Shield Tick with solid fill">
              <a:extLst>
                <a:ext uri="{FF2B5EF4-FFF2-40B4-BE49-F238E27FC236}">
                  <a16:creationId xmlns:a16="http://schemas.microsoft.com/office/drawing/2014/main" id="{C70F66AE-47BC-4CB3-9B82-E2EE5026C1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096000" y="3429000"/>
              <a:ext cx="1828800" cy="1828800"/>
            </a:xfrm>
            <a:prstGeom prst="rect">
              <a:avLst/>
            </a:prstGeom>
          </p:spPr>
        </p:pic>
        <p:sp>
          <p:nvSpPr>
            <p:cNvPr id="14" name="TextBox 13">
              <a:extLst>
                <a:ext uri="{FF2B5EF4-FFF2-40B4-BE49-F238E27FC236}">
                  <a16:creationId xmlns:a16="http://schemas.microsoft.com/office/drawing/2014/main" id="{43781669-CB21-4143-8878-244AA8029E3B}"/>
                </a:ext>
              </a:extLst>
            </p:cNvPr>
            <p:cNvSpPr txBox="1"/>
            <p:nvPr/>
          </p:nvSpPr>
          <p:spPr>
            <a:xfrm>
              <a:off x="5568949" y="5352837"/>
              <a:ext cx="2882899"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RESOLUTIONS</a:t>
              </a:r>
            </a:p>
          </p:txBody>
        </p:sp>
      </p:grpSp>
      <p:grpSp>
        <p:nvGrpSpPr>
          <p:cNvPr id="21" name="Group 20">
            <a:extLst>
              <a:ext uri="{FF2B5EF4-FFF2-40B4-BE49-F238E27FC236}">
                <a16:creationId xmlns:a16="http://schemas.microsoft.com/office/drawing/2014/main" id="{48F25C49-0CFA-4AEA-98D1-CB5AE1B8B83F}"/>
              </a:ext>
            </a:extLst>
          </p:cNvPr>
          <p:cNvGrpSpPr/>
          <p:nvPr/>
        </p:nvGrpSpPr>
        <p:grpSpPr>
          <a:xfrm>
            <a:off x="9217181" y="3708466"/>
            <a:ext cx="2501153" cy="2385501"/>
            <a:chOff x="9229163" y="3429000"/>
            <a:chExt cx="2501153" cy="2385501"/>
          </a:xfrm>
        </p:grpSpPr>
        <p:pic>
          <p:nvPicPr>
            <p:cNvPr id="9" name="Graphic 8" descr="Document with solid fill">
              <a:extLst>
                <a:ext uri="{FF2B5EF4-FFF2-40B4-BE49-F238E27FC236}">
                  <a16:creationId xmlns:a16="http://schemas.microsoft.com/office/drawing/2014/main" id="{66589706-14DF-4EC6-B34E-B2AD000CA5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565341" y="3429000"/>
              <a:ext cx="1828800" cy="1828800"/>
            </a:xfrm>
            <a:prstGeom prst="rect">
              <a:avLst/>
            </a:prstGeom>
          </p:spPr>
        </p:pic>
        <p:sp>
          <p:nvSpPr>
            <p:cNvPr id="15" name="TextBox 14">
              <a:extLst>
                <a:ext uri="{FF2B5EF4-FFF2-40B4-BE49-F238E27FC236}">
                  <a16:creationId xmlns:a16="http://schemas.microsoft.com/office/drawing/2014/main" id="{FB386850-411F-40DC-BC3A-0DEF788C4EF7}"/>
                </a:ext>
              </a:extLst>
            </p:cNvPr>
            <p:cNvSpPr txBox="1"/>
            <p:nvPr/>
          </p:nvSpPr>
          <p:spPr>
            <a:xfrm>
              <a:off x="9229163" y="5352836"/>
              <a:ext cx="2501153"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85000"/>
                      <a:lumOff val="15000"/>
                    </a:schemeClr>
                  </a:solidFill>
                  <a:uLnTx/>
                  <a:uFillTx/>
                  <a:cs typeface="Segoe UI" panose="020B0502040204020203" pitchFamily="34" charset="0"/>
                </a:rPr>
                <a:t>BUDGETS</a:t>
              </a:r>
            </a:p>
          </p:txBody>
        </p:sp>
      </p:grpSp>
    </p:spTree>
    <p:extLst>
      <p:ext uri="{BB962C8B-B14F-4D97-AF65-F5344CB8AC3E}">
        <p14:creationId xmlns:p14="http://schemas.microsoft.com/office/powerpoint/2010/main" val="27454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2835130-4B04-35B0-E8EB-A6FFEC93B16B}"/>
              </a:ext>
            </a:extLst>
          </p:cNvPr>
          <p:cNvSpPr>
            <a:spLocks noGrp="1"/>
          </p:cNvSpPr>
          <p:nvPr>
            <p:ph idx="1"/>
          </p:nvPr>
        </p:nvSpPr>
        <p:spPr/>
        <p:txBody>
          <a:bodyPr/>
          <a:lstStyle/>
          <a:p>
            <a:r>
              <a:rPr lang="en-US" dirty="0"/>
              <a:t>Designing and implementing procedures to comply with the requirements of Section 3</a:t>
            </a:r>
          </a:p>
          <a:p>
            <a:r>
              <a:rPr lang="en-US" dirty="0"/>
              <a:t>Facilitating the training and employment of Section 3 workers</a:t>
            </a:r>
          </a:p>
          <a:p>
            <a:r>
              <a:rPr lang="en-US" dirty="0"/>
              <a:t>Facilitating the award of contracts to Section 3 business concerns</a:t>
            </a:r>
          </a:p>
          <a:p>
            <a:r>
              <a:rPr lang="en-US" dirty="0"/>
              <a:t>Ensuring Contractor and Subcontractor Awareness of and Compliance with Section 3 Benchmarks and responsibilities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RESPONSIBILITIES</a:t>
            </a:r>
          </a:p>
        </p:txBody>
      </p:sp>
    </p:spTree>
    <p:extLst>
      <p:ext uri="{BB962C8B-B14F-4D97-AF65-F5344CB8AC3E}">
        <p14:creationId xmlns:p14="http://schemas.microsoft.com/office/powerpoint/2010/main" val="862013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6F38A8-4E9D-4F3D-B5D4-30410F0465FC}"/>
              </a:ext>
            </a:extLst>
          </p:cNvPr>
          <p:cNvGrpSpPr/>
          <p:nvPr/>
        </p:nvGrpSpPr>
        <p:grpSpPr>
          <a:xfrm>
            <a:off x="0" y="0"/>
            <a:ext cx="12192000" cy="6858000"/>
            <a:chOff x="0" y="0"/>
            <a:chExt cx="12192000" cy="6858000"/>
          </a:xfrm>
        </p:grpSpPr>
        <p:sp>
          <p:nvSpPr>
            <p:cNvPr id="2" name="Rectangle 1">
              <a:extLst>
                <a:ext uri="{FF2B5EF4-FFF2-40B4-BE49-F238E27FC236}">
                  <a16:creationId xmlns:a16="http://schemas.microsoft.com/office/drawing/2014/main" id="{855A5106-AA02-483C-836A-829A7A7B2CB8}"/>
                </a:ext>
              </a:extLst>
            </p:cNvPr>
            <p:cNvSpPr/>
            <p:nvPr/>
          </p:nvSpPr>
          <p:spPr>
            <a:xfrm>
              <a:off x="0" y="0"/>
              <a:ext cx="12192000" cy="6858000"/>
            </a:xfrm>
            <a:prstGeom prst="rect">
              <a:avLst/>
            </a:prstGeom>
            <a:solidFill>
              <a:srgbClr val="0066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E202FDC-AA97-48AF-830B-4F92528797B4}"/>
                </a:ext>
              </a:extLst>
            </p:cNvPr>
            <p:cNvSpPr txBox="1"/>
            <p:nvPr/>
          </p:nvSpPr>
          <p:spPr>
            <a:xfrm>
              <a:off x="514350" y="1999208"/>
              <a:ext cx="11430000" cy="2585323"/>
            </a:xfrm>
            <a:prstGeom prst="rect">
              <a:avLst/>
            </a:prstGeom>
            <a:noFill/>
          </p:spPr>
          <p:txBody>
            <a:bodyPr wrap="square" rtlCol="0">
              <a:spAutoFit/>
            </a:bodyPr>
            <a:lstStyle/>
            <a:p>
              <a:pPr algn="ctr"/>
              <a:r>
                <a:rPr lang="en-US" sz="6600" b="1" dirty="0">
                  <a:solidFill>
                    <a:schemeClr val="bg1"/>
                  </a:solidFill>
                  <a:latin typeface="+mj-lt"/>
                </a:rPr>
                <a:t>IRRESPONSIBILITY HAS ITS </a:t>
              </a:r>
              <a:r>
                <a:rPr lang="en-US" sz="9600" b="1" dirty="0">
                  <a:solidFill>
                    <a:schemeClr val="bg1"/>
                  </a:solidFill>
                  <a:latin typeface="+mj-lt"/>
                </a:rPr>
                <a:t>CONSEQUENCES</a:t>
              </a:r>
              <a:endParaRPr lang="en-US" sz="8800" b="1" dirty="0">
                <a:solidFill>
                  <a:schemeClr val="bg1"/>
                </a:solidFill>
                <a:latin typeface="+mj-lt"/>
              </a:endParaRPr>
            </a:p>
          </p:txBody>
        </p:sp>
      </p:grpSp>
    </p:spTree>
    <p:extLst>
      <p:ext uri="{BB962C8B-B14F-4D97-AF65-F5344CB8AC3E}">
        <p14:creationId xmlns:p14="http://schemas.microsoft.com/office/powerpoint/2010/main" val="42042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0E7A-D243-43EA-B3CA-1171FFE8FD90}"/>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PREPARING BUDGETS</a:t>
            </a:r>
          </a:p>
        </p:txBody>
      </p:sp>
      <p:sp>
        <p:nvSpPr>
          <p:cNvPr id="6" name="Rectangle: Rounded Corners 5">
            <a:extLst>
              <a:ext uri="{FF2B5EF4-FFF2-40B4-BE49-F238E27FC236}">
                <a16:creationId xmlns:a16="http://schemas.microsoft.com/office/drawing/2014/main" id="{0FC86C48-8C68-4D15-8478-66406A2E604C}"/>
              </a:ext>
            </a:extLst>
          </p:cNvPr>
          <p:cNvSpPr>
            <a:spLocks noChangeAspect="1"/>
          </p:cNvSpPr>
          <p:nvPr/>
        </p:nvSpPr>
        <p:spPr>
          <a:xfrm>
            <a:off x="350194" y="1690689"/>
            <a:ext cx="3657600" cy="503078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38100" dist="38100" dir="2700000" algn="tl">
                    <a:srgbClr val="000000">
                      <a:alpha val="43137"/>
                    </a:srgbClr>
                  </a:outerShdw>
                </a:effectLst>
              </a:rPr>
              <a:t>PH &amp; CFP</a:t>
            </a:r>
          </a:p>
        </p:txBody>
      </p:sp>
      <p:sp>
        <p:nvSpPr>
          <p:cNvPr id="7" name="Rectangle: Rounded Corners 6">
            <a:extLst>
              <a:ext uri="{FF2B5EF4-FFF2-40B4-BE49-F238E27FC236}">
                <a16:creationId xmlns:a16="http://schemas.microsoft.com/office/drawing/2014/main" id="{2729CD86-80DD-4D6F-BC79-1180FB93565A}"/>
              </a:ext>
            </a:extLst>
          </p:cNvPr>
          <p:cNvSpPr>
            <a:spLocks noChangeAspect="1"/>
          </p:cNvSpPr>
          <p:nvPr/>
        </p:nvSpPr>
        <p:spPr>
          <a:xfrm>
            <a:off x="4267200" y="1690690"/>
            <a:ext cx="3657600" cy="503078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38100" dist="38100" dir="2700000" algn="tl">
                    <a:srgbClr val="000000">
                      <a:alpha val="43137"/>
                    </a:srgbClr>
                  </a:outerShdw>
                </a:effectLst>
              </a:rPr>
              <a:t>HCVP</a:t>
            </a:r>
          </a:p>
        </p:txBody>
      </p:sp>
      <p:sp>
        <p:nvSpPr>
          <p:cNvPr id="8" name="Rectangle: Rounded Corners 7">
            <a:extLst>
              <a:ext uri="{FF2B5EF4-FFF2-40B4-BE49-F238E27FC236}">
                <a16:creationId xmlns:a16="http://schemas.microsoft.com/office/drawing/2014/main" id="{DF8DD8AF-35C5-4481-A260-C9389296B6AA}"/>
              </a:ext>
            </a:extLst>
          </p:cNvPr>
          <p:cNvSpPr>
            <a:spLocks noChangeAspect="1"/>
          </p:cNvSpPr>
          <p:nvPr/>
        </p:nvSpPr>
        <p:spPr>
          <a:xfrm>
            <a:off x="8184206" y="1690690"/>
            <a:ext cx="3657600" cy="5030783"/>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38100" dist="38100" dir="2700000" algn="tl">
                    <a:srgbClr val="000000">
                      <a:alpha val="43137"/>
                    </a:srgbClr>
                  </a:outerShdw>
                </a:effectLst>
              </a:rPr>
              <a:t>COCC</a:t>
            </a:r>
          </a:p>
        </p:txBody>
      </p:sp>
      <p:sp>
        <p:nvSpPr>
          <p:cNvPr id="9" name="Rectangle: Rounded Corners 8">
            <a:extLst>
              <a:ext uri="{FF2B5EF4-FFF2-40B4-BE49-F238E27FC236}">
                <a16:creationId xmlns:a16="http://schemas.microsoft.com/office/drawing/2014/main" id="{FA239C5B-EB6F-4CF1-886B-77450D8C4125}"/>
              </a:ext>
            </a:extLst>
          </p:cNvPr>
          <p:cNvSpPr>
            <a:spLocks noChangeAspect="1"/>
          </p:cNvSpPr>
          <p:nvPr/>
        </p:nvSpPr>
        <p:spPr>
          <a:xfrm>
            <a:off x="350194" y="1690683"/>
            <a:ext cx="3657600" cy="503078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indent="-457200">
              <a:spcBef>
                <a:spcPts val="600"/>
              </a:spcBef>
              <a:spcAft>
                <a:spcPts val="600"/>
              </a:spcAft>
              <a:buFont typeface="Symbol" panose="05050102010706020507" pitchFamily="18" charset="2"/>
              <a:buChar char="-"/>
            </a:pPr>
            <a:r>
              <a:rPr lang="en-US" sz="2600" dirty="0"/>
              <a:t>Determine the operational needs</a:t>
            </a:r>
          </a:p>
          <a:p>
            <a:pPr marL="457200" indent="-457200">
              <a:spcBef>
                <a:spcPts val="600"/>
              </a:spcBef>
              <a:spcAft>
                <a:spcPts val="600"/>
              </a:spcAft>
              <a:buFont typeface="Symbol" panose="05050102010706020507" pitchFamily="18" charset="2"/>
              <a:buChar char="-"/>
            </a:pPr>
            <a:r>
              <a:rPr lang="en-US" sz="2600" dirty="0"/>
              <a:t>Assess capital needs </a:t>
            </a:r>
          </a:p>
          <a:p>
            <a:pPr marL="457200" indent="-457200">
              <a:spcBef>
                <a:spcPts val="600"/>
              </a:spcBef>
              <a:spcAft>
                <a:spcPts val="600"/>
              </a:spcAft>
              <a:buFont typeface="Symbol" panose="05050102010706020507" pitchFamily="18" charset="2"/>
              <a:buChar char="-"/>
            </a:pPr>
            <a:r>
              <a:rPr lang="en-US" sz="2600" dirty="0"/>
              <a:t>Seek resident input</a:t>
            </a:r>
          </a:p>
          <a:p>
            <a:pPr marL="457200" indent="-457200">
              <a:spcBef>
                <a:spcPts val="600"/>
              </a:spcBef>
              <a:spcAft>
                <a:spcPts val="600"/>
              </a:spcAft>
              <a:buFont typeface="Symbol" panose="05050102010706020507" pitchFamily="18" charset="2"/>
              <a:buChar char="-"/>
            </a:pPr>
            <a:r>
              <a:rPr lang="en-US" sz="2600" dirty="0"/>
              <a:t>Classify expenses</a:t>
            </a:r>
          </a:p>
          <a:p>
            <a:pPr marL="457200" indent="-457200">
              <a:spcBef>
                <a:spcPts val="600"/>
              </a:spcBef>
              <a:spcAft>
                <a:spcPts val="600"/>
              </a:spcAft>
              <a:buFont typeface="Symbol" panose="05050102010706020507" pitchFamily="18" charset="2"/>
              <a:buChar char="-"/>
            </a:pPr>
            <a:r>
              <a:rPr lang="en-US" sz="2600" dirty="0"/>
              <a:t>Determine potential income</a:t>
            </a:r>
          </a:p>
        </p:txBody>
      </p:sp>
      <p:sp>
        <p:nvSpPr>
          <p:cNvPr id="10" name="Rectangle: Rounded Corners 9">
            <a:extLst>
              <a:ext uri="{FF2B5EF4-FFF2-40B4-BE49-F238E27FC236}">
                <a16:creationId xmlns:a16="http://schemas.microsoft.com/office/drawing/2014/main" id="{ADBDAE24-79D0-4D0D-BC44-785E7110499A}"/>
              </a:ext>
            </a:extLst>
          </p:cNvPr>
          <p:cNvSpPr>
            <a:spLocks noChangeAspect="1"/>
          </p:cNvSpPr>
          <p:nvPr/>
        </p:nvSpPr>
        <p:spPr>
          <a:xfrm>
            <a:off x="4267200" y="1690683"/>
            <a:ext cx="3657600" cy="5030783"/>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indent="-457200">
              <a:spcBef>
                <a:spcPts val="600"/>
              </a:spcBef>
              <a:spcAft>
                <a:spcPts val="600"/>
              </a:spcAft>
              <a:buFont typeface="Symbol" panose="05050102010706020507" pitchFamily="18" charset="2"/>
              <a:buChar char="-"/>
            </a:pPr>
            <a:r>
              <a:rPr lang="en-US" sz="2600" dirty="0"/>
              <a:t>Forecast tool</a:t>
            </a:r>
          </a:p>
          <a:p>
            <a:pPr marL="457200" indent="-457200">
              <a:spcBef>
                <a:spcPts val="600"/>
              </a:spcBef>
              <a:spcAft>
                <a:spcPts val="600"/>
              </a:spcAft>
              <a:buFont typeface="Symbol" panose="05050102010706020507" pitchFamily="18" charset="2"/>
              <a:buChar char="-"/>
            </a:pPr>
            <a:r>
              <a:rPr lang="en-US" sz="2600" dirty="0"/>
              <a:t>Determine leasing capability</a:t>
            </a:r>
          </a:p>
          <a:p>
            <a:pPr marL="457200" indent="-457200">
              <a:spcBef>
                <a:spcPts val="600"/>
              </a:spcBef>
              <a:spcAft>
                <a:spcPts val="600"/>
              </a:spcAft>
              <a:buFont typeface="Symbol" panose="05050102010706020507" pitchFamily="18" charset="2"/>
              <a:buChar char="-"/>
            </a:pPr>
            <a:r>
              <a:rPr lang="en-US" sz="2600" dirty="0"/>
              <a:t>Be mindful of ports</a:t>
            </a:r>
          </a:p>
          <a:p>
            <a:pPr marL="457200" indent="-457200">
              <a:spcBef>
                <a:spcPts val="600"/>
              </a:spcBef>
              <a:spcAft>
                <a:spcPts val="600"/>
              </a:spcAft>
              <a:buFont typeface="Symbol" panose="05050102010706020507" pitchFamily="18" charset="2"/>
              <a:buChar char="-"/>
            </a:pPr>
            <a:r>
              <a:rPr lang="en-US" sz="2600" dirty="0"/>
              <a:t>Use reserves</a:t>
            </a:r>
          </a:p>
          <a:p>
            <a:pPr marL="457200" indent="-457200">
              <a:spcBef>
                <a:spcPts val="600"/>
              </a:spcBef>
              <a:spcAft>
                <a:spcPts val="600"/>
              </a:spcAft>
              <a:buFont typeface="Symbol" panose="05050102010706020507" pitchFamily="18" charset="2"/>
              <a:buChar char="-"/>
            </a:pPr>
            <a:r>
              <a:rPr lang="en-US" sz="2600" dirty="0"/>
              <a:t>Determine admin costs</a:t>
            </a:r>
          </a:p>
        </p:txBody>
      </p:sp>
      <p:sp>
        <p:nvSpPr>
          <p:cNvPr id="11" name="Rectangle: Rounded Corners 10">
            <a:extLst>
              <a:ext uri="{FF2B5EF4-FFF2-40B4-BE49-F238E27FC236}">
                <a16:creationId xmlns:a16="http://schemas.microsoft.com/office/drawing/2014/main" id="{833D309B-0C3D-40B2-9D47-32B675386318}"/>
              </a:ext>
            </a:extLst>
          </p:cNvPr>
          <p:cNvSpPr>
            <a:spLocks noChangeAspect="1"/>
          </p:cNvSpPr>
          <p:nvPr/>
        </p:nvSpPr>
        <p:spPr>
          <a:xfrm>
            <a:off x="8184206" y="1690685"/>
            <a:ext cx="3657600" cy="5030781"/>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Bef>
                <a:spcPts val="600"/>
              </a:spcBef>
              <a:spcAft>
                <a:spcPts val="600"/>
              </a:spcAft>
              <a:buFont typeface="Symbol" panose="05050102010706020507" pitchFamily="18" charset="2"/>
              <a:buChar char="-"/>
            </a:pPr>
            <a:r>
              <a:rPr lang="en-US" sz="2600" dirty="0"/>
              <a:t>Maximize fee income</a:t>
            </a:r>
          </a:p>
          <a:p>
            <a:pPr marL="457200" indent="-457200">
              <a:spcBef>
                <a:spcPts val="600"/>
              </a:spcBef>
              <a:spcAft>
                <a:spcPts val="600"/>
              </a:spcAft>
              <a:buFont typeface="Symbol" panose="05050102010706020507" pitchFamily="18" charset="2"/>
              <a:buChar char="-"/>
            </a:pPr>
            <a:r>
              <a:rPr lang="en-US" sz="2600" dirty="0"/>
              <a:t>Determine admin costs</a:t>
            </a:r>
          </a:p>
          <a:p>
            <a:pPr marL="457200" indent="-457200">
              <a:spcBef>
                <a:spcPts val="600"/>
              </a:spcBef>
              <a:spcAft>
                <a:spcPts val="600"/>
              </a:spcAft>
              <a:buFont typeface="Symbol" panose="05050102010706020507" pitchFamily="18" charset="2"/>
              <a:buChar char="-"/>
            </a:pPr>
            <a:r>
              <a:rPr lang="en-US" sz="2600" dirty="0"/>
              <a:t>Consider program transfers</a:t>
            </a:r>
          </a:p>
          <a:p>
            <a:pPr marL="457200" indent="-457200">
              <a:spcBef>
                <a:spcPts val="600"/>
              </a:spcBef>
              <a:spcAft>
                <a:spcPts val="600"/>
              </a:spcAft>
              <a:buFont typeface="Symbol" panose="05050102010706020507" pitchFamily="18" charset="2"/>
              <a:buChar char="-"/>
            </a:pPr>
            <a:r>
              <a:rPr lang="en-US" sz="2600" dirty="0"/>
              <a:t>Use reserves</a:t>
            </a:r>
          </a:p>
        </p:txBody>
      </p:sp>
    </p:spTree>
    <p:extLst>
      <p:ext uri="{BB962C8B-B14F-4D97-AF65-F5344CB8AC3E}">
        <p14:creationId xmlns:p14="http://schemas.microsoft.com/office/powerpoint/2010/main" val="20366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D6E4B-2A89-4188-96F4-4159E2BFF4BF}"/>
              </a:ext>
            </a:extLst>
          </p:cNvPr>
          <p:cNvPicPr>
            <a:picLocks noChangeAspect="1"/>
          </p:cNvPicPr>
          <p:nvPr/>
        </p:nvPicPr>
        <p:blipFill>
          <a:blip r:embed="rId3">
            <a:extLst>
              <a:ext uri="{28A0092B-C50C-407E-A947-70E740481C1C}">
                <a14:useLocalDpi xmlns:a14="http://schemas.microsoft.com/office/drawing/2010/main" val="0"/>
              </a:ext>
            </a:extLst>
          </a:blip>
          <a:srcRect t="5542" b="5542"/>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B84A22D-A8FB-4A67-9167-CE13A7BF8EF6}"/>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5"/>
                    </a14:imgEffect>
                    <a14:imgEffect>
                      <a14:brightnessContrast bright="-40000" contrast="-40000"/>
                    </a14:imgEffect>
                  </a14:imgLayer>
                </a14:imgProps>
              </a:ext>
            </a:extLst>
          </a:blip>
          <a:stretch>
            <a:fill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90508A13-B946-4BBD-BBDC-97B85DE057D6}"/>
              </a:ext>
            </a:extLst>
          </p:cNvPr>
          <p:cNvSpPr/>
          <p:nvPr/>
        </p:nvSpPr>
        <p:spPr>
          <a:xfrm>
            <a:off x="1524" y="-1"/>
            <a:ext cx="12190476" cy="6856717"/>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D97C2A0-7725-4263-8637-83D3C83EDA4D}"/>
              </a:ext>
            </a:extLst>
          </p:cNvPr>
          <p:cNvSpPr txBox="1"/>
          <p:nvPr/>
        </p:nvSpPr>
        <p:spPr>
          <a:xfrm>
            <a:off x="663533" y="1350865"/>
            <a:ext cx="1086493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uLnTx/>
                <a:uFillTx/>
                <a:latin typeface="+mj-lt"/>
                <a:cs typeface="Segoe UI" panose="020B0502040204020203" pitchFamily="34" charset="0"/>
              </a:rPr>
              <a:t>HOW DO YOU FEEL ABOUT BUDGETING AFTER ALL THAT?</a:t>
            </a:r>
          </a:p>
        </p:txBody>
      </p:sp>
    </p:spTree>
    <p:extLst>
      <p:ext uri="{BB962C8B-B14F-4D97-AF65-F5344CB8AC3E}">
        <p14:creationId xmlns:p14="http://schemas.microsoft.com/office/powerpoint/2010/main" val="853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Graphic 4" descr="Dollar">
            <a:extLst>
              <a:ext uri="{FF2B5EF4-FFF2-40B4-BE49-F238E27FC236}">
                <a16:creationId xmlns:a16="http://schemas.microsoft.com/office/drawing/2014/main" id="{322CCC0B-EC7B-442E-A5CF-5397D9501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30857" y="1206834"/>
            <a:ext cx="4444332" cy="4444332"/>
          </a:xfrm>
          <a:prstGeom prst="rect">
            <a:avLst/>
          </a:prstGeom>
        </p:spPr>
      </p:pic>
      <p:sp>
        <p:nvSpPr>
          <p:cNvPr id="6" name="TextBox 5">
            <a:extLst>
              <a:ext uri="{FF2B5EF4-FFF2-40B4-BE49-F238E27FC236}">
                <a16:creationId xmlns:a16="http://schemas.microsoft.com/office/drawing/2014/main" id="{FC19EE5C-E2A9-4D28-A003-5F1184B1C33F}"/>
              </a:ext>
            </a:extLst>
          </p:cNvPr>
          <p:cNvSpPr txBox="1"/>
          <p:nvPr/>
        </p:nvSpPr>
        <p:spPr>
          <a:xfrm>
            <a:off x="988257" y="1713114"/>
            <a:ext cx="6305884"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WHAT IS THE FIRST THING THAT COMES TO MIND WHEN YOU THINK ABOUT FINANCIALS?</a:t>
            </a:r>
            <a:endParaRPr kumimoji="0" lang="en-US" sz="6600" b="1" i="0" u="none" strike="noStrike" kern="1200" cap="none" spc="0"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48432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923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1F76A-DFA1-4933-85B7-084D8517BD66}"/>
              </a:ext>
            </a:extLst>
          </p:cNvPr>
          <p:cNvSpPr txBox="1"/>
          <p:nvPr/>
        </p:nvSpPr>
        <p:spPr>
          <a:xfrm rot="20906779">
            <a:off x="7599581" y="337373"/>
            <a:ext cx="3524596"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How about…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NO</a:t>
            </a:r>
          </a:p>
        </p:txBody>
      </p:sp>
    </p:spTree>
    <p:extLst>
      <p:ext uri="{BB962C8B-B14F-4D97-AF65-F5344CB8AC3E}">
        <p14:creationId xmlns:p14="http://schemas.microsoft.com/office/powerpoint/2010/main" val="1783823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1208699" y="4067655"/>
            <a:ext cx="1011326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THE FOUNDATION OF UNDERSTANDING FINANCIALS IS IN THE BASICS</a:t>
            </a:r>
          </a:p>
        </p:txBody>
      </p:sp>
      <p:pic>
        <p:nvPicPr>
          <p:cNvPr id="3" name="Graphic 2" descr="Coins outline">
            <a:extLst>
              <a:ext uri="{FF2B5EF4-FFF2-40B4-BE49-F238E27FC236}">
                <a16:creationId xmlns:a16="http://schemas.microsoft.com/office/drawing/2014/main" id="{BB024D7D-9A61-404B-8906-169E908527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81255" y="656930"/>
            <a:ext cx="3410725" cy="3410725"/>
          </a:xfrm>
          <a:prstGeom prst="rect">
            <a:avLst/>
          </a:prstGeom>
        </p:spPr>
      </p:pic>
    </p:spTree>
    <p:extLst>
      <p:ext uri="{BB962C8B-B14F-4D97-AF65-F5344CB8AC3E}">
        <p14:creationId xmlns:p14="http://schemas.microsoft.com/office/powerpoint/2010/main" val="41894563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D3073E-6300-4DB0-96D2-3E75AEE6E40E}"/>
              </a:ext>
            </a:extLst>
          </p:cNvPr>
          <p:cNvSpPr txBox="1"/>
          <p:nvPr/>
        </p:nvSpPr>
        <p:spPr>
          <a:xfrm>
            <a:off x="408506" y="1468296"/>
            <a:ext cx="6811444" cy="39214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tx2"/>
                </a:solidFill>
                <a:uLnTx/>
                <a:uFillTx/>
                <a:latin typeface="Segoe UI" panose="020B0502040204020203" pitchFamily="34" charset="0"/>
                <a:cs typeface="Segoe UI" panose="020B0502040204020203" pitchFamily="34" charset="0"/>
              </a:rPr>
              <a:t>MANAGING PHA FINANCIALS IS A BALANCING ACT</a:t>
            </a:r>
          </a:p>
        </p:txBody>
      </p:sp>
      <p:pic>
        <p:nvPicPr>
          <p:cNvPr id="5" name="Graphic 4" descr="Yoga">
            <a:extLst>
              <a:ext uri="{FF2B5EF4-FFF2-40B4-BE49-F238E27FC236}">
                <a16:creationId xmlns:a16="http://schemas.microsoft.com/office/drawing/2014/main" id="{11ADA024-F23D-439B-8A6A-121269899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71790" y="837961"/>
            <a:ext cx="4551743" cy="4551743"/>
          </a:xfrm>
          <a:prstGeom prst="rect">
            <a:avLst/>
          </a:prstGeom>
        </p:spPr>
      </p:pic>
    </p:spTree>
    <p:extLst>
      <p:ext uri="{BB962C8B-B14F-4D97-AF65-F5344CB8AC3E}">
        <p14:creationId xmlns:p14="http://schemas.microsoft.com/office/powerpoint/2010/main" val="35564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E69A9C9-DE93-4A73-8E22-C34C09E5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886" y="1998258"/>
            <a:ext cx="7684183" cy="4136651"/>
          </a:xfrm>
          <a:prstGeom prst="rect">
            <a:avLst/>
          </a:prstGeom>
          <a:effectLst>
            <a:softEdge rad="635000"/>
          </a:effectLst>
        </p:spPr>
      </p:pic>
      <p:sp>
        <p:nvSpPr>
          <p:cNvPr id="10" name="TextBox 9">
            <a:extLst>
              <a:ext uri="{FF2B5EF4-FFF2-40B4-BE49-F238E27FC236}">
                <a16:creationId xmlns:a16="http://schemas.microsoft.com/office/drawing/2014/main" id="{C65916A3-9FD1-4083-A3CF-40F2E7B3E97E}"/>
              </a:ext>
            </a:extLst>
          </p:cNvPr>
          <p:cNvSpPr txBox="1"/>
          <p:nvPr/>
        </p:nvSpPr>
        <p:spPr>
          <a:xfrm>
            <a:off x="438150" y="1074928"/>
            <a:ext cx="11220450" cy="1107996"/>
          </a:xfrm>
          <a:prstGeom prst="rect">
            <a:avLst/>
          </a:prstGeom>
          <a:noFill/>
        </p:spPr>
        <p:txBody>
          <a:bodyPr wrap="square" rtlCol="0">
            <a:spAutoFit/>
          </a:bodyPr>
          <a:lstStyle/>
          <a:p>
            <a:pPr algn="ctr"/>
            <a:r>
              <a:rPr lang="en-US" sz="6600" b="1" dirty="0">
                <a:solidFill>
                  <a:schemeClr val="tx1">
                    <a:lumMod val="85000"/>
                    <a:lumOff val="15000"/>
                  </a:schemeClr>
                </a:solidFill>
                <a:latin typeface="Segoe UI" panose="020B0502040204020203" pitchFamily="34" charset="0"/>
                <a:cs typeface="Segoe UI" panose="020B0502040204020203" pitchFamily="34" charset="0"/>
              </a:rPr>
              <a:t>WE ARE FIDUCIARIES</a:t>
            </a:r>
          </a:p>
        </p:txBody>
      </p:sp>
    </p:spTree>
    <p:extLst>
      <p:ext uri="{BB962C8B-B14F-4D97-AF65-F5344CB8AC3E}">
        <p14:creationId xmlns:p14="http://schemas.microsoft.com/office/powerpoint/2010/main" val="15354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1421728" y="3826760"/>
            <a:ext cx="93485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AS AN ED, YOU NEED TO KNOW HOW YOUR AGENCY CAN SPEND MONEY</a:t>
            </a:r>
            <a:endParaRPr kumimoji="0" lang="en-US" sz="48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endParaRPr>
          </a:p>
        </p:txBody>
      </p:sp>
      <p:pic>
        <p:nvPicPr>
          <p:cNvPr id="3" name="Graphic 2" descr="Money with solid fill">
            <a:extLst>
              <a:ext uri="{FF2B5EF4-FFF2-40B4-BE49-F238E27FC236}">
                <a16:creationId xmlns:a16="http://schemas.microsoft.com/office/drawing/2014/main" id="{346FEA1B-7682-4426-9F14-FABF8CB14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02815" y="673764"/>
            <a:ext cx="2755236" cy="2755236"/>
          </a:xfrm>
          <a:prstGeom prst="rect">
            <a:avLst/>
          </a:prstGeom>
        </p:spPr>
      </p:pic>
    </p:spTree>
    <p:extLst>
      <p:ext uri="{BB962C8B-B14F-4D97-AF65-F5344CB8AC3E}">
        <p14:creationId xmlns:p14="http://schemas.microsoft.com/office/powerpoint/2010/main" val="176752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94D2D3-C2F4-CB95-0FA6-568FCEE06656}"/>
              </a:ext>
            </a:extLst>
          </p:cNvPr>
          <p:cNvSpPr>
            <a:spLocks noGrp="1"/>
          </p:cNvSpPr>
          <p:nvPr>
            <p:ph idx="1"/>
          </p:nvPr>
        </p:nvSpPr>
        <p:spPr/>
        <p:txBody>
          <a:bodyPr>
            <a:normAutofit/>
          </a:bodyPr>
          <a:lstStyle/>
          <a:p>
            <a:r>
              <a:rPr lang="en-US" dirty="0"/>
              <a:t>Ensuring Compliance and Meeting Numerical Benchmarks</a:t>
            </a:r>
          </a:p>
          <a:p>
            <a:r>
              <a:rPr lang="en-US" dirty="0"/>
              <a:t>Must document all actions and report these activities through the Section 3 Performance Evaluation and Registration System (SPEARS)</a:t>
            </a:r>
          </a:p>
          <a:p>
            <a:r>
              <a:rPr lang="en-US" dirty="0"/>
              <a:t>During the transition period between November 30, 2020, and July 1, 2021, recipients were expected to plan and revise processes, systems, and documents to comply with the new rule's requirements</a:t>
            </a:r>
          </a:p>
        </p:txBody>
      </p:sp>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RESPONSIBILITIES</a:t>
            </a:r>
          </a:p>
        </p:txBody>
      </p:sp>
    </p:spTree>
    <p:extLst>
      <p:ext uri="{BB962C8B-B14F-4D97-AF65-F5344CB8AC3E}">
        <p14:creationId xmlns:p14="http://schemas.microsoft.com/office/powerpoint/2010/main" val="3379838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FEA6-5793-44BB-3E0E-35AA291CB9EB}"/>
              </a:ext>
            </a:extLst>
          </p:cNvPr>
          <p:cNvSpPr>
            <a:spLocks noGrp="1"/>
          </p:cNvSpPr>
          <p:nvPr>
            <p:ph type="title"/>
          </p:nvPr>
        </p:nvSpPr>
        <p:spPr/>
        <p:txBody>
          <a:bodyPr>
            <a:normAutofit/>
          </a:bodyPr>
          <a:lstStyle/>
          <a:p>
            <a:r>
              <a:rPr lang="en-US" sz="4400" dirty="0">
                <a:effectLst>
                  <a:outerShdw blurRad="38100" dist="38100" dir="2700000" algn="tl">
                    <a:srgbClr val="000000">
                      <a:alpha val="43137"/>
                    </a:srgbClr>
                  </a:outerShdw>
                </a:effectLst>
              </a:rPr>
              <a:t>COST PRINCIPLES</a:t>
            </a:r>
          </a:p>
        </p:txBody>
      </p:sp>
      <p:grpSp>
        <p:nvGrpSpPr>
          <p:cNvPr id="7" name="Group 6">
            <a:extLst>
              <a:ext uri="{FF2B5EF4-FFF2-40B4-BE49-F238E27FC236}">
                <a16:creationId xmlns:a16="http://schemas.microsoft.com/office/drawing/2014/main" id="{07A981F6-5D3B-D071-7EA4-6417F5863C6E}"/>
              </a:ext>
            </a:extLst>
          </p:cNvPr>
          <p:cNvGrpSpPr/>
          <p:nvPr/>
        </p:nvGrpSpPr>
        <p:grpSpPr>
          <a:xfrm>
            <a:off x="838200" y="2025000"/>
            <a:ext cx="10515600" cy="1216800"/>
            <a:chOff x="0" y="351387"/>
            <a:chExt cx="10515600" cy="1216800"/>
          </a:xfrm>
        </p:grpSpPr>
        <p:sp>
          <p:nvSpPr>
            <p:cNvPr id="15" name="Rectangle: Rounded Corners 14">
              <a:extLst>
                <a:ext uri="{FF2B5EF4-FFF2-40B4-BE49-F238E27FC236}">
                  <a16:creationId xmlns:a16="http://schemas.microsoft.com/office/drawing/2014/main" id="{F0DC4D07-D603-6F36-4574-69FD00FA61BF}"/>
                </a:ext>
              </a:extLst>
            </p:cNvPr>
            <p:cNvSpPr/>
            <p:nvPr/>
          </p:nvSpPr>
          <p:spPr>
            <a:xfrm>
              <a:off x="0" y="351387"/>
              <a:ext cx="10515600" cy="12168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E02BFFF4-00D1-9368-7811-B6E48436F3FF}"/>
                </a:ext>
              </a:extLst>
            </p:cNvPr>
            <p:cNvSpPr txBox="1"/>
            <p:nvPr/>
          </p:nvSpPr>
          <p:spPr>
            <a:xfrm>
              <a:off x="59399" y="410786"/>
              <a:ext cx="10396802"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ALLOWABLE</a:t>
              </a:r>
            </a:p>
          </p:txBody>
        </p:sp>
      </p:grpSp>
      <p:grpSp>
        <p:nvGrpSpPr>
          <p:cNvPr id="9" name="Group 8">
            <a:extLst>
              <a:ext uri="{FF2B5EF4-FFF2-40B4-BE49-F238E27FC236}">
                <a16:creationId xmlns:a16="http://schemas.microsoft.com/office/drawing/2014/main" id="{B9CF8D88-A392-6F8F-1C88-F305AA3A8EA3}"/>
              </a:ext>
            </a:extLst>
          </p:cNvPr>
          <p:cNvGrpSpPr/>
          <p:nvPr/>
        </p:nvGrpSpPr>
        <p:grpSpPr>
          <a:xfrm>
            <a:off x="838200" y="3429000"/>
            <a:ext cx="10515600" cy="1216800"/>
            <a:chOff x="0" y="1755387"/>
            <a:chExt cx="10515600" cy="1216800"/>
          </a:xfrm>
        </p:grpSpPr>
        <p:sp>
          <p:nvSpPr>
            <p:cNvPr id="13" name="Rectangle: Rounded Corners 12">
              <a:extLst>
                <a:ext uri="{FF2B5EF4-FFF2-40B4-BE49-F238E27FC236}">
                  <a16:creationId xmlns:a16="http://schemas.microsoft.com/office/drawing/2014/main" id="{609E712B-BFFB-603C-6187-7B9B6E430ED4}"/>
                </a:ext>
              </a:extLst>
            </p:cNvPr>
            <p:cNvSpPr/>
            <p:nvPr/>
          </p:nvSpPr>
          <p:spPr>
            <a:xfrm>
              <a:off x="0" y="1755387"/>
              <a:ext cx="10515600" cy="1216800"/>
            </a:xfrm>
            <a:prstGeom prst="round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6">
              <a:extLst>
                <a:ext uri="{FF2B5EF4-FFF2-40B4-BE49-F238E27FC236}">
                  <a16:creationId xmlns:a16="http://schemas.microsoft.com/office/drawing/2014/main" id="{DA583ABB-5774-1ACD-5BFD-B218CA102C2F}"/>
                </a:ext>
              </a:extLst>
            </p:cNvPr>
            <p:cNvSpPr txBox="1"/>
            <p:nvPr/>
          </p:nvSpPr>
          <p:spPr>
            <a:xfrm>
              <a:off x="59399" y="1814786"/>
              <a:ext cx="10396802"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ELIGIBLE</a:t>
              </a:r>
            </a:p>
          </p:txBody>
        </p:sp>
      </p:grpSp>
      <p:grpSp>
        <p:nvGrpSpPr>
          <p:cNvPr id="10" name="Group 9">
            <a:extLst>
              <a:ext uri="{FF2B5EF4-FFF2-40B4-BE49-F238E27FC236}">
                <a16:creationId xmlns:a16="http://schemas.microsoft.com/office/drawing/2014/main" id="{5C0C49F6-AF56-C6C8-9720-9EFE2FC12D06}"/>
              </a:ext>
            </a:extLst>
          </p:cNvPr>
          <p:cNvGrpSpPr/>
          <p:nvPr/>
        </p:nvGrpSpPr>
        <p:grpSpPr>
          <a:xfrm>
            <a:off x="838200" y="4833000"/>
            <a:ext cx="10515600" cy="1216800"/>
            <a:chOff x="0" y="3159387"/>
            <a:chExt cx="10515600" cy="1216800"/>
          </a:xfrm>
        </p:grpSpPr>
        <p:sp>
          <p:nvSpPr>
            <p:cNvPr id="11" name="Rectangle: Rounded Corners 10">
              <a:extLst>
                <a:ext uri="{FF2B5EF4-FFF2-40B4-BE49-F238E27FC236}">
                  <a16:creationId xmlns:a16="http://schemas.microsoft.com/office/drawing/2014/main" id="{B6605770-34F8-FD53-4404-22C964E5E7A1}"/>
                </a:ext>
              </a:extLst>
            </p:cNvPr>
            <p:cNvSpPr/>
            <p:nvPr/>
          </p:nvSpPr>
          <p:spPr>
            <a:xfrm>
              <a:off x="0" y="3159387"/>
              <a:ext cx="10515600" cy="1216800"/>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ectangle: Rounded Corners 8">
              <a:extLst>
                <a:ext uri="{FF2B5EF4-FFF2-40B4-BE49-F238E27FC236}">
                  <a16:creationId xmlns:a16="http://schemas.microsoft.com/office/drawing/2014/main" id="{EA5789F9-E9B8-D5A4-7F33-9760224AE5B1}"/>
                </a:ext>
              </a:extLst>
            </p:cNvPr>
            <p:cNvSpPr txBox="1"/>
            <p:nvPr/>
          </p:nvSpPr>
          <p:spPr>
            <a:xfrm>
              <a:off x="59399" y="3218786"/>
              <a:ext cx="10396802"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REASONABLE</a:t>
              </a:r>
            </a:p>
          </p:txBody>
        </p:sp>
      </p:grpSp>
    </p:spTree>
    <p:extLst>
      <p:ext uri="{BB962C8B-B14F-4D97-AF65-F5344CB8AC3E}">
        <p14:creationId xmlns:p14="http://schemas.microsoft.com/office/powerpoint/2010/main" val="6790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9C2091-3116-430F-A0A4-4FC23733BCCF}"/>
              </a:ext>
            </a:extLst>
          </p:cNvPr>
          <p:cNvSpPr txBox="1"/>
          <p:nvPr/>
        </p:nvSpPr>
        <p:spPr>
          <a:xfrm>
            <a:off x="5527508" y="1286497"/>
            <a:ext cx="5230980" cy="591509"/>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ALLOWABLE, BUT NOT</a:t>
            </a:r>
          </a:p>
        </p:txBody>
      </p:sp>
      <p:sp>
        <p:nvSpPr>
          <p:cNvPr id="6" name="TextBox 5">
            <a:extLst>
              <a:ext uri="{FF2B5EF4-FFF2-40B4-BE49-F238E27FC236}">
                <a16:creationId xmlns:a16="http://schemas.microsoft.com/office/drawing/2014/main" id="{2DA9E30D-5A40-4A81-BFBA-BA55B0AEFE8B}"/>
              </a:ext>
            </a:extLst>
          </p:cNvPr>
          <p:cNvSpPr txBox="1"/>
          <p:nvPr/>
        </p:nvSpPr>
        <p:spPr>
          <a:xfrm>
            <a:off x="5527506" y="1940972"/>
            <a:ext cx="5230981" cy="592022"/>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lang="en-US" sz="3200" b="1" dirty="0">
                <a:solidFill>
                  <a:schemeClr val="accent6"/>
                </a:solidFill>
                <a:latin typeface="Segoe UI" panose="020B0502040204020203" pitchFamily="34" charset="0"/>
                <a:cs typeface="Segoe UI" panose="020B0502040204020203" pitchFamily="34" charset="0"/>
              </a:rPr>
              <a:t>E</a:t>
            </a:r>
            <a:r>
              <a:rPr kumimoji="0" lang="en-US" sz="3200" b="1"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LIGIBLE</a:t>
            </a:r>
          </a:p>
        </p:txBody>
      </p:sp>
      <p:sp>
        <p:nvSpPr>
          <p:cNvPr id="8" name="TextBox 7">
            <a:extLst>
              <a:ext uri="{FF2B5EF4-FFF2-40B4-BE49-F238E27FC236}">
                <a16:creationId xmlns:a16="http://schemas.microsoft.com/office/drawing/2014/main" id="{DA3F0147-E29A-4922-9683-0B3D8B0335A2}"/>
              </a:ext>
            </a:extLst>
          </p:cNvPr>
          <p:cNvSpPr txBox="1"/>
          <p:nvPr/>
        </p:nvSpPr>
        <p:spPr>
          <a:xfrm>
            <a:off x="5527508" y="2885312"/>
            <a:ext cx="5230980" cy="591509"/>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REASONABLE, BUT NOT</a:t>
            </a:r>
          </a:p>
        </p:txBody>
      </p:sp>
      <p:sp>
        <p:nvSpPr>
          <p:cNvPr id="9" name="TextBox 8">
            <a:extLst>
              <a:ext uri="{FF2B5EF4-FFF2-40B4-BE49-F238E27FC236}">
                <a16:creationId xmlns:a16="http://schemas.microsoft.com/office/drawing/2014/main" id="{9861FF9B-7B8F-4B21-ACC4-4898609CF127}"/>
              </a:ext>
            </a:extLst>
          </p:cNvPr>
          <p:cNvSpPr txBox="1"/>
          <p:nvPr/>
        </p:nvSpPr>
        <p:spPr>
          <a:xfrm>
            <a:off x="5527506" y="3539787"/>
            <a:ext cx="5230981" cy="592022"/>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lang="en-US" sz="3200" b="1" dirty="0">
                <a:solidFill>
                  <a:schemeClr val="accent6"/>
                </a:solidFill>
                <a:latin typeface="Segoe UI" panose="020B0502040204020203" pitchFamily="34" charset="0"/>
                <a:cs typeface="Segoe UI" panose="020B0502040204020203" pitchFamily="34" charset="0"/>
              </a:rPr>
              <a:t>A</a:t>
            </a:r>
            <a:r>
              <a:rPr kumimoji="0" lang="en-US" sz="3200" b="1"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LLOWABLE</a:t>
            </a:r>
          </a:p>
        </p:txBody>
      </p:sp>
      <p:sp>
        <p:nvSpPr>
          <p:cNvPr id="10" name="TextBox 9">
            <a:extLst>
              <a:ext uri="{FF2B5EF4-FFF2-40B4-BE49-F238E27FC236}">
                <a16:creationId xmlns:a16="http://schemas.microsoft.com/office/drawing/2014/main" id="{DDDA510E-E921-454D-87AF-E624CDEA15CD}"/>
              </a:ext>
            </a:extLst>
          </p:cNvPr>
          <p:cNvSpPr txBox="1"/>
          <p:nvPr/>
        </p:nvSpPr>
        <p:spPr>
          <a:xfrm>
            <a:off x="5527508" y="4570571"/>
            <a:ext cx="5230980" cy="591509"/>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tx1">
                    <a:lumMod val="85000"/>
                    <a:lumOff val="15000"/>
                  </a:schemeClr>
                </a:solidFill>
                <a:effectLst/>
                <a:uLnTx/>
                <a:uFillTx/>
                <a:latin typeface="Segoe UI" panose="020B0502040204020203" pitchFamily="34" charset="0"/>
                <a:cs typeface="Segoe UI" panose="020B0502040204020203" pitchFamily="34" charset="0"/>
              </a:rPr>
              <a:t>ELIGIBLE, BUT NOT</a:t>
            </a:r>
          </a:p>
        </p:txBody>
      </p:sp>
      <p:sp>
        <p:nvSpPr>
          <p:cNvPr id="11" name="TextBox 10">
            <a:extLst>
              <a:ext uri="{FF2B5EF4-FFF2-40B4-BE49-F238E27FC236}">
                <a16:creationId xmlns:a16="http://schemas.microsoft.com/office/drawing/2014/main" id="{DF2424E6-00D1-4254-A57D-7E7C64DDA2C0}"/>
              </a:ext>
            </a:extLst>
          </p:cNvPr>
          <p:cNvSpPr txBox="1"/>
          <p:nvPr/>
        </p:nvSpPr>
        <p:spPr>
          <a:xfrm>
            <a:off x="5527506" y="5225046"/>
            <a:ext cx="5230981" cy="592022"/>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REASONABLE</a:t>
            </a:r>
          </a:p>
        </p:txBody>
      </p:sp>
      <p:sp>
        <p:nvSpPr>
          <p:cNvPr id="12" name="Title 11">
            <a:extLst>
              <a:ext uri="{FF2B5EF4-FFF2-40B4-BE49-F238E27FC236}">
                <a16:creationId xmlns:a16="http://schemas.microsoft.com/office/drawing/2014/main" id="{8B9582BB-FDDB-BA49-2F38-6E99D2FCA155}"/>
              </a:ext>
            </a:extLst>
          </p:cNvPr>
          <p:cNvSpPr>
            <a:spLocks noGrp="1"/>
          </p:cNvSpPr>
          <p:nvPr>
            <p:ph type="title"/>
          </p:nvPr>
        </p:nvSpPr>
        <p:spPr/>
        <p:txBody>
          <a:bodyPr/>
          <a:lstStyle/>
          <a:p>
            <a:r>
              <a:rPr lang="en-US" dirty="0"/>
              <a:t>REMEMBER </a:t>
            </a:r>
            <a:br>
              <a:rPr lang="en-US" dirty="0"/>
            </a:br>
            <a:br>
              <a:rPr lang="en-US" dirty="0"/>
            </a:br>
            <a:r>
              <a:rPr lang="en-US" dirty="0"/>
              <a:t>AGENCY COSTS MAY BE…</a:t>
            </a:r>
          </a:p>
        </p:txBody>
      </p:sp>
    </p:spTree>
    <p:extLst>
      <p:ext uri="{BB962C8B-B14F-4D97-AF65-F5344CB8AC3E}">
        <p14:creationId xmlns:p14="http://schemas.microsoft.com/office/powerpoint/2010/main" val="36365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1557250" y="1536174"/>
            <a:ext cx="9077499"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Segoe UI" panose="020B0502040204020203" pitchFamily="34" charset="0"/>
                <a:cs typeface="Segoe UI" panose="020B0502040204020203" pitchFamily="34" charset="0"/>
              </a:rPr>
              <a:t>THE “FINANCIALS” TELL THE STORY OF YOUR AGENCY’S PECUNIARY HEALTH</a:t>
            </a:r>
            <a:endParaRPr kumimoji="0" lang="en-US" sz="60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11584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A52F1B-1E72-D26C-763F-1406346AA9C3}"/>
              </a:ext>
            </a:extLst>
          </p:cNvPr>
          <p:cNvSpPr>
            <a:spLocks noGrp="1"/>
          </p:cNvSpPr>
          <p:nvPr>
            <p:ph idx="1"/>
          </p:nvPr>
        </p:nvSpPr>
        <p:spPr/>
        <p:txBody>
          <a:bodyPr>
            <a:normAutofit/>
          </a:bodyPr>
          <a:lstStyle/>
          <a:p>
            <a:r>
              <a:rPr lang="en-US" sz="3200" dirty="0"/>
              <a:t>Budget</a:t>
            </a:r>
          </a:p>
          <a:p>
            <a:r>
              <a:rPr lang="en-US" sz="3200" dirty="0"/>
              <a:t>Claims</a:t>
            </a:r>
          </a:p>
          <a:p>
            <a:r>
              <a:rPr lang="en-US" sz="3200" dirty="0"/>
              <a:t>Cash Flow</a:t>
            </a:r>
          </a:p>
          <a:p>
            <a:r>
              <a:rPr lang="en-US" sz="3200" dirty="0"/>
              <a:t>Operating Statement</a:t>
            </a:r>
          </a:p>
          <a:p>
            <a:r>
              <a:rPr lang="en-US" sz="3200" dirty="0"/>
              <a:t>Balance Sheet</a:t>
            </a:r>
          </a:p>
          <a:p>
            <a:r>
              <a:rPr lang="en-US" sz="3200" dirty="0"/>
              <a:t>FDS</a:t>
            </a:r>
          </a:p>
        </p:txBody>
      </p:sp>
      <p:sp>
        <p:nvSpPr>
          <p:cNvPr id="2" name="Title 1">
            <a:extLst>
              <a:ext uri="{FF2B5EF4-FFF2-40B4-BE49-F238E27FC236}">
                <a16:creationId xmlns:a16="http://schemas.microsoft.com/office/drawing/2014/main" id="{708B7E16-F61C-10DF-9AD6-6163246F112B}"/>
              </a:ext>
            </a:extLst>
          </p:cNvPr>
          <p:cNvSpPr>
            <a:spLocks noGrp="1"/>
          </p:cNvSpPr>
          <p:nvPr>
            <p:ph type="title"/>
          </p:nvPr>
        </p:nvSpPr>
        <p:spPr>
          <a:xfrm>
            <a:off x="199508" y="586855"/>
            <a:ext cx="4372492" cy="5608672"/>
          </a:xfrm>
        </p:spPr>
        <p:txBody>
          <a:bodyPr>
            <a:normAutofit/>
          </a:bodyPr>
          <a:lstStyle/>
          <a:p>
            <a:r>
              <a:rPr lang="en-US" sz="4400" dirty="0"/>
              <a:t>THE “FINANCIALS”</a:t>
            </a:r>
          </a:p>
        </p:txBody>
      </p:sp>
    </p:spTree>
    <p:extLst>
      <p:ext uri="{BB962C8B-B14F-4D97-AF65-F5344CB8AC3E}">
        <p14:creationId xmlns:p14="http://schemas.microsoft.com/office/powerpoint/2010/main" val="3222511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37F03-7819-92D4-94E1-9AF5502AA973}"/>
              </a:ext>
            </a:extLst>
          </p:cNvPr>
          <p:cNvSpPr>
            <a:spLocks noGrp="1"/>
          </p:cNvSpPr>
          <p:nvPr>
            <p:ph idx="1"/>
          </p:nvPr>
        </p:nvSpPr>
        <p:spPr/>
        <p:txBody>
          <a:bodyPr>
            <a:normAutofit/>
          </a:bodyPr>
          <a:lstStyle/>
          <a:p>
            <a:pPr>
              <a:lnSpc>
                <a:spcPct val="100000"/>
              </a:lnSpc>
            </a:pPr>
            <a:r>
              <a:rPr lang="en-US" sz="3200" dirty="0"/>
              <a:t>A plan for what you’ll do with your money</a:t>
            </a:r>
          </a:p>
          <a:p>
            <a:pPr>
              <a:lnSpc>
                <a:spcPct val="100000"/>
              </a:lnSpc>
            </a:pPr>
            <a:r>
              <a:rPr lang="en-US" sz="3200" dirty="0"/>
              <a:t>Forecast and Projections</a:t>
            </a:r>
          </a:p>
          <a:p>
            <a:pPr>
              <a:lnSpc>
                <a:spcPct val="100000"/>
              </a:lnSpc>
            </a:pPr>
            <a:r>
              <a:rPr lang="en-US" sz="3200" dirty="0"/>
              <a:t>Revenue and Expense</a:t>
            </a:r>
          </a:p>
          <a:p>
            <a:pPr>
              <a:lnSpc>
                <a:spcPct val="100000"/>
              </a:lnSpc>
            </a:pPr>
            <a:r>
              <a:rPr lang="en-US" sz="3200" dirty="0"/>
              <a:t>Roadmap</a:t>
            </a:r>
          </a:p>
          <a:p>
            <a:endParaRPr lang="en-US" sz="3200" dirty="0"/>
          </a:p>
        </p:txBody>
      </p:sp>
      <p:sp>
        <p:nvSpPr>
          <p:cNvPr id="2" name="Title 1">
            <a:extLst>
              <a:ext uri="{FF2B5EF4-FFF2-40B4-BE49-F238E27FC236}">
                <a16:creationId xmlns:a16="http://schemas.microsoft.com/office/drawing/2014/main" id="{0D5B9BFF-883E-F8A0-3061-8F3D8F915BD9}"/>
              </a:ext>
            </a:extLst>
          </p:cNvPr>
          <p:cNvSpPr>
            <a:spLocks noGrp="1"/>
          </p:cNvSpPr>
          <p:nvPr>
            <p:ph type="title"/>
          </p:nvPr>
        </p:nvSpPr>
        <p:spPr>
          <a:xfrm>
            <a:off x="199508" y="586855"/>
            <a:ext cx="4372492" cy="5608672"/>
          </a:xfrm>
        </p:spPr>
        <p:txBody>
          <a:bodyPr>
            <a:normAutofit/>
          </a:bodyPr>
          <a:lstStyle/>
          <a:p>
            <a:r>
              <a:rPr lang="en-US" sz="4400" dirty="0"/>
              <a:t>BUDGET</a:t>
            </a:r>
          </a:p>
        </p:txBody>
      </p:sp>
    </p:spTree>
    <p:extLst>
      <p:ext uri="{BB962C8B-B14F-4D97-AF65-F5344CB8AC3E}">
        <p14:creationId xmlns:p14="http://schemas.microsoft.com/office/powerpoint/2010/main" val="3676627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ADCB3-4A83-6B7A-0BAE-7DD31232EFFD}"/>
              </a:ext>
            </a:extLst>
          </p:cNvPr>
          <p:cNvSpPr>
            <a:spLocks noGrp="1"/>
          </p:cNvSpPr>
          <p:nvPr>
            <p:ph idx="1"/>
          </p:nvPr>
        </p:nvSpPr>
        <p:spPr/>
        <p:txBody>
          <a:bodyPr>
            <a:normAutofit/>
          </a:bodyPr>
          <a:lstStyle/>
          <a:p>
            <a:pPr>
              <a:lnSpc>
                <a:spcPct val="100000"/>
              </a:lnSpc>
            </a:pPr>
            <a:r>
              <a:rPr lang="en-US" sz="3200" dirty="0"/>
              <a:t>The “Bills”</a:t>
            </a:r>
          </a:p>
          <a:p>
            <a:pPr>
              <a:lnSpc>
                <a:spcPct val="100000"/>
              </a:lnSpc>
            </a:pPr>
            <a:r>
              <a:rPr lang="en-US" sz="3200" dirty="0"/>
              <a:t>Accounts Payable</a:t>
            </a:r>
          </a:p>
          <a:p>
            <a:pPr>
              <a:lnSpc>
                <a:spcPct val="100000"/>
              </a:lnSpc>
            </a:pPr>
            <a:r>
              <a:rPr lang="en-US" sz="3200" dirty="0"/>
              <a:t>By Project/Program</a:t>
            </a:r>
          </a:p>
          <a:p>
            <a:pPr>
              <a:lnSpc>
                <a:spcPct val="100000"/>
              </a:lnSpc>
            </a:pPr>
            <a:r>
              <a:rPr lang="en-US" sz="3200" dirty="0"/>
              <a:t>Approve or Review</a:t>
            </a:r>
          </a:p>
        </p:txBody>
      </p:sp>
      <p:sp>
        <p:nvSpPr>
          <p:cNvPr id="2" name="Title 1">
            <a:extLst>
              <a:ext uri="{FF2B5EF4-FFF2-40B4-BE49-F238E27FC236}">
                <a16:creationId xmlns:a16="http://schemas.microsoft.com/office/drawing/2014/main" id="{71188D2E-008C-F822-60EF-F6BD069E3593}"/>
              </a:ext>
            </a:extLst>
          </p:cNvPr>
          <p:cNvSpPr>
            <a:spLocks noGrp="1"/>
          </p:cNvSpPr>
          <p:nvPr>
            <p:ph type="title"/>
          </p:nvPr>
        </p:nvSpPr>
        <p:spPr>
          <a:xfrm>
            <a:off x="199508" y="586855"/>
            <a:ext cx="4372492" cy="5608672"/>
          </a:xfrm>
        </p:spPr>
        <p:txBody>
          <a:bodyPr>
            <a:normAutofit/>
          </a:bodyPr>
          <a:lstStyle/>
          <a:p>
            <a:r>
              <a:rPr lang="en-US" sz="4400" dirty="0"/>
              <a:t>CLAIMS</a:t>
            </a:r>
          </a:p>
        </p:txBody>
      </p:sp>
    </p:spTree>
    <p:extLst>
      <p:ext uri="{BB962C8B-B14F-4D97-AF65-F5344CB8AC3E}">
        <p14:creationId xmlns:p14="http://schemas.microsoft.com/office/powerpoint/2010/main" val="594440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93EF6-9BAF-A955-AFD1-A64A4138D365}"/>
              </a:ext>
            </a:extLst>
          </p:cNvPr>
          <p:cNvSpPr>
            <a:spLocks noGrp="1"/>
          </p:cNvSpPr>
          <p:nvPr>
            <p:ph idx="1"/>
          </p:nvPr>
        </p:nvSpPr>
        <p:spPr/>
        <p:txBody>
          <a:bodyPr>
            <a:normAutofit/>
          </a:bodyPr>
          <a:lstStyle/>
          <a:p>
            <a:pPr>
              <a:lnSpc>
                <a:spcPct val="100000"/>
              </a:lnSpc>
            </a:pPr>
            <a:r>
              <a:rPr lang="en-US" sz="3200" dirty="0"/>
              <a:t>Cash on hand</a:t>
            </a:r>
          </a:p>
          <a:p>
            <a:pPr>
              <a:lnSpc>
                <a:spcPct val="100000"/>
              </a:lnSpc>
            </a:pPr>
            <a:r>
              <a:rPr lang="en-US" sz="3200" dirty="0"/>
              <a:t>Where it came from</a:t>
            </a:r>
          </a:p>
          <a:p>
            <a:pPr>
              <a:lnSpc>
                <a:spcPct val="100000"/>
              </a:lnSpc>
            </a:pPr>
            <a:r>
              <a:rPr lang="en-US" sz="3200" dirty="0"/>
              <a:t>Clear view of what you can spend</a:t>
            </a:r>
          </a:p>
        </p:txBody>
      </p:sp>
      <p:sp>
        <p:nvSpPr>
          <p:cNvPr id="2" name="Title 1">
            <a:extLst>
              <a:ext uri="{FF2B5EF4-FFF2-40B4-BE49-F238E27FC236}">
                <a16:creationId xmlns:a16="http://schemas.microsoft.com/office/drawing/2014/main" id="{F16F87C1-A1F9-0B13-1AE4-7A59035E1ACD}"/>
              </a:ext>
            </a:extLst>
          </p:cNvPr>
          <p:cNvSpPr>
            <a:spLocks noGrp="1"/>
          </p:cNvSpPr>
          <p:nvPr>
            <p:ph type="title"/>
          </p:nvPr>
        </p:nvSpPr>
        <p:spPr>
          <a:xfrm>
            <a:off x="199508" y="586855"/>
            <a:ext cx="4372492" cy="5608672"/>
          </a:xfrm>
        </p:spPr>
        <p:txBody>
          <a:bodyPr>
            <a:normAutofit/>
          </a:bodyPr>
          <a:lstStyle/>
          <a:p>
            <a:r>
              <a:rPr lang="en-US" sz="4400" dirty="0"/>
              <a:t>CASH FLOW</a:t>
            </a:r>
          </a:p>
        </p:txBody>
      </p:sp>
    </p:spTree>
    <p:extLst>
      <p:ext uri="{BB962C8B-B14F-4D97-AF65-F5344CB8AC3E}">
        <p14:creationId xmlns:p14="http://schemas.microsoft.com/office/powerpoint/2010/main" val="1715733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BAF99D-BA04-06EF-0D39-CCF937E18954}"/>
              </a:ext>
            </a:extLst>
          </p:cNvPr>
          <p:cNvSpPr>
            <a:spLocks noGrp="1"/>
          </p:cNvSpPr>
          <p:nvPr>
            <p:ph idx="1"/>
          </p:nvPr>
        </p:nvSpPr>
        <p:spPr/>
        <p:txBody>
          <a:bodyPr>
            <a:normAutofit/>
          </a:bodyPr>
          <a:lstStyle/>
          <a:p>
            <a:pPr>
              <a:lnSpc>
                <a:spcPct val="100000"/>
              </a:lnSpc>
            </a:pPr>
            <a:r>
              <a:rPr lang="en-US" sz="3200" dirty="0"/>
              <a:t>Statement of PHA financial performance</a:t>
            </a:r>
          </a:p>
          <a:p>
            <a:pPr>
              <a:lnSpc>
                <a:spcPct val="100000"/>
              </a:lnSpc>
            </a:pPr>
            <a:r>
              <a:rPr lang="en-US" sz="3200" dirty="0"/>
              <a:t>Revenues and Expenses</a:t>
            </a:r>
          </a:p>
          <a:p>
            <a:pPr>
              <a:lnSpc>
                <a:spcPct val="100000"/>
              </a:lnSpc>
            </a:pPr>
            <a:r>
              <a:rPr lang="en-US" sz="3200" dirty="0"/>
              <a:t>Actual vs. Budget</a:t>
            </a:r>
          </a:p>
          <a:p>
            <a:pPr>
              <a:lnSpc>
                <a:spcPct val="100000"/>
              </a:lnSpc>
            </a:pPr>
            <a:r>
              <a:rPr lang="en-US" sz="3200" dirty="0"/>
              <a:t>Net Income/Loss</a:t>
            </a:r>
          </a:p>
        </p:txBody>
      </p:sp>
      <p:sp>
        <p:nvSpPr>
          <p:cNvPr id="2" name="Title 1">
            <a:extLst>
              <a:ext uri="{FF2B5EF4-FFF2-40B4-BE49-F238E27FC236}">
                <a16:creationId xmlns:a16="http://schemas.microsoft.com/office/drawing/2014/main" id="{B38E586B-6449-26D3-8C87-472E71C4F208}"/>
              </a:ext>
            </a:extLst>
          </p:cNvPr>
          <p:cNvSpPr>
            <a:spLocks noGrp="1"/>
          </p:cNvSpPr>
          <p:nvPr>
            <p:ph type="title"/>
          </p:nvPr>
        </p:nvSpPr>
        <p:spPr>
          <a:xfrm>
            <a:off x="199508" y="586855"/>
            <a:ext cx="4372492" cy="5608672"/>
          </a:xfrm>
        </p:spPr>
        <p:txBody>
          <a:bodyPr>
            <a:normAutofit/>
          </a:bodyPr>
          <a:lstStyle/>
          <a:p>
            <a:r>
              <a:rPr lang="en-US" sz="4400" dirty="0"/>
              <a:t>OPERATING STATEMENT</a:t>
            </a:r>
          </a:p>
        </p:txBody>
      </p:sp>
    </p:spTree>
    <p:extLst>
      <p:ext uri="{BB962C8B-B14F-4D97-AF65-F5344CB8AC3E}">
        <p14:creationId xmlns:p14="http://schemas.microsoft.com/office/powerpoint/2010/main" val="3858669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DD8AB-34D1-6D18-96C7-E5B24B1AE675}"/>
              </a:ext>
            </a:extLst>
          </p:cNvPr>
          <p:cNvSpPr>
            <a:spLocks noGrp="1"/>
          </p:cNvSpPr>
          <p:nvPr>
            <p:ph idx="1"/>
          </p:nvPr>
        </p:nvSpPr>
        <p:spPr/>
        <p:txBody>
          <a:bodyPr/>
          <a:lstStyle/>
          <a:p>
            <a:pPr>
              <a:lnSpc>
                <a:spcPct val="100000"/>
              </a:lnSpc>
            </a:pPr>
            <a:r>
              <a:rPr lang="en-US" sz="3200" dirty="0"/>
              <a:t>What the PHA owns</a:t>
            </a:r>
          </a:p>
          <a:p>
            <a:pPr>
              <a:lnSpc>
                <a:spcPct val="100000"/>
              </a:lnSpc>
            </a:pPr>
            <a:r>
              <a:rPr lang="en-US" sz="3200" dirty="0"/>
              <a:t>What is owed</a:t>
            </a:r>
          </a:p>
          <a:p>
            <a:pPr>
              <a:lnSpc>
                <a:spcPct val="100000"/>
              </a:lnSpc>
            </a:pPr>
            <a:r>
              <a:rPr lang="en-US" sz="3200" dirty="0"/>
              <a:t>Core Financial report</a:t>
            </a:r>
          </a:p>
          <a:p>
            <a:pPr>
              <a:lnSpc>
                <a:spcPct val="100000"/>
              </a:lnSpc>
            </a:pPr>
            <a:r>
              <a:rPr lang="en-US" sz="3200" dirty="0"/>
              <a:t>Snapshot</a:t>
            </a:r>
          </a:p>
          <a:p>
            <a:endParaRPr lang="en-US" dirty="0"/>
          </a:p>
        </p:txBody>
      </p:sp>
      <p:sp>
        <p:nvSpPr>
          <p:cNvPr id="2" name="Title 1">
            <a:extLst>
              <a:ext uri="{FF2B5EF4-FFF2-40B4-BE49-F238E27FC236}">
                <a16:creationId xmlns:a16="http://schemas.microsoft.com/office/drawing/2014/main" id="{5B6D61C3-C57F-CB6A-A54B-8AE41B7C561F}"/>
              </a:ext>
            </a:extLst>
          </p:cNvPr>
          <p:cNvSpPr>
            <a:spLocks noGrp="1"/>
          </p:cNvSpPr>
          <p:nvPr>
            <p:ph type="title"/>
          </p:nvPr>
        </p:nvSpPr>
        <p:spPr>
          <a:xfrm>
            <a:off x="199508" y="586855"/>
            <a:ext cx="4372492" cy="5608672"/>
          </a:xfrm>
        </p:spPr>
        <p:txBody>
          <a:bodyPr>
            <a:normAutofit/>
          </a:bodyPr>
          <a:lstStyle/>
          <a:p>
            <a:pPr>
              <a:tabLst>
                <a:tab pos="3144838" algn="l"/>
              </a:tabLst>
            </a:pPr>
            <a:r>
              <a:rPr lang="en-US" sz="4400" dirty="0"/>
              <a:t>BALANCE SHEET</a:t>
            </a:r>
          </a:p>
        </p:txBody>
      </p:sp>
    </p:spTree>
    <p:extLst>
      <p:ext uri="{BB962C8B-B14F-4D97-AF65-F5344CB8AC3E}">
        <p14:creationId xmlns:p14="http://schemas.microsoft.com/office/powerpoint/2010/main" val="3645906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A7222-3557-5374-9E2B-1E80CABF73A5}"/>
              </a:ext>
            </a:extLst>
          </p:cNvPr>
          <p:cNvSpPr>
            <a:spLocks noGrp="1"/>
          </p:cNvSpPr>
          <p:nvPr>
            <p:ph idx="1"/>
          </p:nvPr>
        </p:nvSpPr>
        <p:spPr/>
        <p:txBody>
          <a:bodyPr>
            <a:normAutofit/>
          </a:bodyPr>
          <a:lstStyle/>
          <a:p>
            <a:pPr>
              <a:lnSpc>
                <a:spcPct val="100000"/>
              </a:lnSpc>
            </a:pPr>
            <a:r>
              <a:rPr lang="en-US" sz="3200" dirty="0"/>
              <a:t>The whole story</a:t>
            </a:r>
          </a:p>
          <a:p>
            <a:pPr>
              <a:lnSpc>
                <a:spcPct val="150000"/>
              </a:lnSpc>
            </a:pPr>
            <a:r>
              <a:rPr lang="en-US" sz="3200" dirty="0"/>
              <a:t>Basically, a Trial Balance</a:t>
            </a:r>
          </a:p>
          <a:p>
            <a:pPr>
              <a:lnSpc>
                <a:spcPct val="150000"/>
              </a:lnSpc>
            </a:pPr>
            <a:r>
              <a:rPr lang="en-US" sz="3200" dirty="0"/>
              <a:t>HUD Monitoring Tool</a:t>
            </a:r>
          </a:p>
          <a:p>
            <a:pPr>
              <a:lnSpc>
                <a:spcPct val="150000"/>
              </a:lnSpc>
            </a:pPr>
            <a:r>
              <a:rPr lang="en-US" sz="3200" b="1" dirty="0">
                <a:solidFill>
                  <a:schemeClr val="accent6"/>
                </a:solidFill>
              </a:rPr>
              <a:t>DON’T MISS DEADLINES</a:t>
            </a:r>
          </a:p>
        </p:txBody>
      </p:sp>
      <p:sp>
        <p:nvSpPr>
          <p:cNvPr id="2" name="Title 1">
            <a:extLst>
              <a:ext uri="{FF2B5EF4-FFF2-40B4-BE49-F238E27FC236}">
                <a16:creationId xmlns:a16="http://schemas.microsoft.com/office/drawing/2014/main" id="{D74DE246-8225-AA82-27A6-1648AF07D81B}"/>
              </a:ext>
            </a:extLst>
          </p:cNvPr>
          <p:cNvSpPr>
            <a:spLocks noGrp="1"/>
          </p:cNvSpPr>
          <p:nvPr>
            <p:ph type="title"/>
          </p:nvPr>
        </p:nvSpPr>
        <p:spPr>
          <a:xfrm>
            <a:off x="199508" y="586855"/>
            <a:ext cx="4372492" cy="5608672"/>
          </a:xfrm>
        </p:spPr>
        <p:txBody>
          <a:bodyPr>
            <a:normAutofit/>
          </a:bodyPr>
          <a:lstStyle/>
          <a:p>
            <a:r>
              <a:rPr lang="en-US" sz="4400" dirty="0"/>
              <a:t>FINANCIAL DATA SCHEDULE (FDS)</a:t>
            </a:r>
          </a:p>
        </p:txBody>
      </p:sp>
    </p:spTree>
    <p:extLst>
      <p:ext uri="{BB962C8B-B14F-4D97-AF65-F5344CB8AC3E}">
        <p14:creationId xmlns:p14="http://schemas.microsoft.com/office/powerpoint/2010/main" val="2892883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3CE625B9-6C45-99AF-EA0E-4D45417A4CF8}"/>
              </a:ext>
            </a:extLst>
          </p:cNvPr>
          <p:cNvGraphicFramePr>
            <a:graphicFrameLocks noGrp="1"/>
          </p:cNvGraphicFramePr>
          <p:nvPr>
            <p:ph idx="1"/>
            <p:extLst>
              <p:ext uri="{D42A27DB-BD31-4B8C-83A1-F6EECF244321}">
                <p14:modId xmlns:p14="http://schemas.microsoft.com/office/powerpoint/2010/main" val="3464180480"/>
              </p:ext>
            </p:extLst>
          </p:nvPr>
        </p:nvGraphicFramePr>
        <p:xfrm>
          <a:off x="5205045" y="1561490"/>
          <a:ext cx="6418386" cy="3922012"/>
        </p:xfrm>
        <a:graphic>
          <a:graphicData uri="http://schemas.openxmlformats.org/drawingml/2006/table">
            <a:tbl>
              <a:tblPr firstRow="1" bandRow="1">
                <a:tableStyleId>{073A0DAA-6AF3-43AB-8588-CEC1D06C72B9}</a:tableStyleId>
              </a:tblPr>
              <a:tblGrid>
                <a:gridCol w="2139462">
                  <a:extLst>
                    <a:ext uri="{9D8B030D-6E8A-4147-A177-3AD203B41FA5}">
                      <a16:colId xmlns:a16="http://schemas.microsoft.com/office/drawing/2014/main" val="2178347193"/>
                    </a:ext>
                  </a:extLst>
                </a:gridCol>
                <a:gridCol w="2139462">
                  <a:extLst>
                    <a:ext uri="{9D8B030D-6E8A-4147-A177-3AD203B41FA5}">
                      <a16:colId xmlns:a16="http://schemas.microsoft.com/office/drawing/2014/main" val="2912317861"/>
                    </a:ext>
                  </a:extLst>
                </a:gridCol>
                <a:gridCol w="2139462">
                  <a:extLst>
                    <a:ext uri="{9D8B030D-6E8A-4147-A177-3AD203B41FA5}">
                      <a16:colId xmlns:a16="http://schemas.microsoft.com/office/drawing/2014/main" val="300869392"/>
                    </a:ext>
                  </a:extLst>
                </a:gridCol>
              </a:tblGrid>
              <a:tr h="1074386">
                <a:tc>
                  <a:txBody>
                    <a:bodyPr/>
                    <a:lstStyle/>
                    <a:p>
                      <a:pPr algn="ctr"/>
                      <a:r>
                        <a:rPr lang="en-US" sz="2300" dirty="0"/>
                        <a:t>FISCAL YEAR END</a:t>
                      </a:r>
                    </a:p>
                  </a:txBody>
                  <a:tcPr anchor="ctr">
                    <a:solidFill>
                      <a:schemeClr val="tx1">
                        <a:lumMod val="75000"/>
                        <a:lumOff val="25000"/>
                      </a:schemeClr>
                    </a:solidFill>
                  </a:tcPr>
                </a:tc>
                <a:tc>
                  <a:txBody>
                    <a:bodyPr/>
                    <a:lstStyle/>
                    <a:p>
                      <a:pPr algn="ctr"/>
                      <a:r>
                        <a:rPr lang="en-US" sz="2300" dirty="0"/>
                        <a:t>NEW REPORTING PERIOD BEGINS</a:t>
                      </a:r>
                    </a:p>
                  </a:txBody>
                  <a:tcPr anchor="ctr">
                    <a:solidFill>
                      <a:schemeClr val="tx1">
                        <a:lumMod val="75000"/>
                        <a:lumOff val="25000"/>
                      </a:schemeClr>
                    </a:solidFill>
                  </a:tcPr>
                </a:tc>
                <a:tc>
                  <a:txBody>
                    <a:bodyPr/>
                    <a:lstStyle/>
                    <a:p>
                      <a:pPr algn="ctr"/>
                      <a:r>
                        <a:rPr lang="en-US" sz="2300" dirty="0"/>
                        <a:t>NEW REPORTING PERIOD ENDS</a:t>
                      </a:r>
                    </a:p>
                  </a:txBody>
                  <a:tcPr anchor="ctr">
                    <a:solidFill>
                      <a:schemeClr val="tx1">
                        <a:lumMod val="75000"/>
                        <a:lumOff val="25000"/>
                      </a:schemeClr>
                    </a:solidFill>
                  </a:tcPr>
                </a:tc>
                <a:extLst>
                  <a:ext uri="{0D108BD9-81ED-4DB2-BD59-A6C34878D82A}">
                    <a16:rowId xmlns:a16="http://schemas.microsoft.com/office/drawing/2014/main" val="696412082"/>
                  </a:ext>
                </a:extLst>
              </a:tr>
              <a:tr h="607123">
                <a:tc>
                  <a:txBody>
                    <a:bodyPr/>
                    <a:lstStyle/>
                    <a:p>
                      <a:pPr algn="ctr"/>
                      <a:r>
                        <a:rPr lang="en-US" sz="2300" dirty="0"/>
                        <a:t>6/30/21</a:t>
                      </a:r>
                    </a:p>
                  </a:txBody>
                  <a:tcPr anchor="ctr"/>
                </a:tc>
                <a:tc>
                  <a:txBody>
                    <a:bodyPr/>
                    <a:lstStyle/>
                    <a:p>
                      <a:pPr algn="ctr"/>
                      <a:r>
                        <a:rPr lang="en-US" sz="2300" dirty="0"/>
                        <a:t>7/1/21</a:t>
                      </a:r>
                    </a:p>
                  </a:txBody>
                  <a:tcPr anchor="ctr"/>
                </a:tc>
                <a:tc>
                  <a:txBody>
                    <a:bodyPr/>
                    <a:lstStyle/>
                    <a:p>
                      <a:pPr algn="ctr"/>
                      <a:r>
                        <a:rPr lang="en-US" sz="2300" dirty="0"/>
                        <a:t>6/30/22</a:t>
                      </a:r>
                    </a:p>
                  </a:txBody>
                  <a:tcPr anchor="ctr"/>
                </a:tc>
                <a:extLst>
                  <a:ext uri="{0D108BD9-81ED-4DB2-BD59-A6C34878D82A}">
                    <a16:rowId xmlns:a16="http://schemas.microsoft.com/office/drawing/2014/main" val="1557242198"/>
                  </a:ext>
                </a:extLst>
              </a:tr>
              <a:tr h="607123">
                <a:tc>
                  <a:txBody>
                    <a:bodyPr/>
                    <a:lstStyle/>
                    <a:p>
                      <a:pPr algn="ctr"/>
                      <a:r>
                        <a:rPr lang="en-US" sz="2300" dirty="0"/>
                        <a:t>9/30/21</a:t>
                      </a:r>
                    </a:p>
                  </a:txBody>
                  <a:tcPr anchor="ctr"/>
                </a:tc>
                <a:tc>
                  <a:txBody>
                    <a:bodyPr/>
                    <a:lstStyle/>
                    <a:p>
                      <a:pPr algn="ctr"/>
                      <a:r>
                        <a:rPr lang="en-US" sz="2300" dirty="0"/>
                        <a:t>10/1/21</a:t>
                      </a:r>
                    </a:p>
                  </a:txBody>
                  <a:tcPr anchor="ctr"/>
                </a:tc>
                <a:tc>
                  <a:txBody>
                    <a:bodyPr/>
                    <a:lstStyle/>
                    <a:p>
                      <a:pPr algn="ctr"/>
                      <a:r>
                        <a:rPr lang="en-US" sz="2300" dirty="0"/>
                        <a:t>9/30/22</a:t>
                      </a:r>
                    </a:p>
                  </a:txBody>
                  <a:tcPr anchor="ctr"/>
                </a:tc>
                <a:extLst>
                  <a:ext uri="{0D108BD9-81ED-4DB2-BD59-A6C34878D82A}">
                    <a16:rowId xmlns:a16="http://schemas.microsoft.com/office/drawing/2014/main" val="726815413"/>
                  </a:ext>
                </a:extLst>
              </a:tr>
              <a:tr h="607123">
                <a:tc>
                  <a:txBody>
                    <a:bodyPr/>
                    <a:lstStyle/>
                    <a:p>
                      <a:pPr algn="ctr"/>
                      <a:r>
                        <a:rPr lang="en-US" sz="2300" dirty="0"/>
                        <a:t>12/31/21</a:t>
                      </a:r>
                    </a:p>
                  </a:txBody>
                  <a:tcPr anchor="ctr"/>
                </a:tc>
                <a:tc>
                  <a:txBody>
                    <a:bodyPr/>
                    <a:lstStyle/>
                    <a:p>
                      <a:pPr algn="ctr"/>
                      <a:r>
                        <a:rPr lang="en-US" sz="2300" dirty="0"/>
                        <a:t>1/1/22</a:t>
                      </a:r>
                    </a:p>
                  </a:txBody>
                  <a:tcPr anchor="ctr"/>
                </a:tc>
                <a:tc>
                  <a:txBody>
                    <a:bodyPr/>
                    <a:lstStyle/>
                    <a:p>
                      <a:pPr algn="ctr"/>
                      <a:r>
                        <a:rPr lang="en-US" sz="2300" dirty="0"/>
                        <a:t>12/13/22</a:t>
                      </a:r>
                    </a:p>
                  </a:txBody>
                  <a:tcPr anchor="ctr"/>
                </a:tc>
                <a:extLst>
                  <a:ext uri="{0D108BD9-81ED-4DB2-BD59-A6C34878D82A}">
                    <a16:rowId xmlns:a16="http://schemas.microsoft.com/office/drawing/2014/main" val="3237245583"/>
                  </a:ext>
                </a:extLst>
              </a:tr>
              <a:tr h="607123">
                <a:tc>
                  <a:txBody>
                    <a:bodyPr/>
                    <a:lstStyle/>
                    <a:p>
                      <a:pPr algn="ctr"/>
                      <a:r>
                        <a:rPr lang="en-US" sz="2300" dirty="0"/>
                        <a:t>3/31/22</a:t>
                      </a:r>
                    </a:p>
                  </a:txBody>
                  <a:tcPr anchor="ctr"/>
                </a:tc>
                <a:tc>
                  <a:txBody>
                    <a:bodyPr/>
                    <a:lstStyle/>
                    <a:p>
                      <a:pPr algn="ctr"/>
                      <a:r>
                        <a:rPr lang="en-US" sz="2300" dirty="0"/>
                        <a:t>4/1/22</a:t>
                      </a:r>
                    </a:p>
                  </a:txBody>
                  <a:tcPr anchor="ctr"/>
                </a:tc>
                <a:tc>
                  <a:txBody>
                    <a:bodyPr/>
                    <a:lstStyle/>
                    <a:p>
                      <a:pPr algn="ctr"/>
                      <a:r>
                        <a:rPr lang="en-US" sz="2300" dirty="0"/>
                        <a:t>3/31/23</a:t>
                      </a:r>
                    </a:p>
                  </a:txBody>
                  <a:tcPr anchor="ctr"/>
                </a:tc>
                <a:extLst>
                  <a:ext uri="{0D108BD9-81ED-4DB2-BD59-A6C34878D82A}">
                    <a16:rowId xmlns:a16="http://schemas.microsoft.com/office/drawing/2014/main" val="3914151995"/>
                  </a:ext>
                </a:extLst>
              </a:tr>
            </a:tbl>
          </a:graphicData>
        </a:graphic>
      </p:graphicFrame>
      <p:sp>
        <p:nvSpPr>
          <p:cNvPr id="4" name="Title 5">
            <a:extLst>
              <a:ext uri="{FF2B5EF4-FFF2-40B4-BE49-F238E27FC236}">
                <a16:creationId xmlns:a16="http://schemas.microsoft.com/office/drawing/2014/main" id="{ED3125AE-4075-4E03-AEF4-3E25849DE351}"/>
              </a:ext>
            </a:extLst>
          </p:cNvPr>
          <p:cNvSpPr>
            <a:spLocks noGrp="1"/>
          </p:cNvSpPr>
          <p:nvPr>
            <p:ph type="title"/>
          </p:nvPr>
        </p:nvSpPr>
        <p:spPr/>
        <p:txBody>
          <a:bodyPr/>
          <a:lstStyle/>
          <a:p>
            <a:r>
              <a:rPr lang="en-US" dirty="0"/>
              <a:t>SECTION 3 RESPONSIBILITIES</a:t>
            </a:r>
          </a:p>
        </p:txBody>
      </p:sp>
    </p:spTree>
    <p:extLst>
      <p:ext uri="{BB962C8B-B14F-4D97-AF65-F5344CB8AC3E}">
        <p14:creationId xmlns:p14="http://schemas.microsoft.com/office/powerpoint/2010/main" val="216858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732263" y="420617"/>
            <a:ext cx="1072747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latin typeface="Segoe UI" panose="020B0502040204020203" pitchFamily="34" charset="0"/>
                <a:cs typeface="Segoe UI" panose="020B0502040204020203" pitchFamily="34" charset="0"/>
              </a:rPr>
              <a:t>USE THE REPORTS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latin typeface="Segoe UI" panose="020B0502040204020203" pitchFamily="34" charset="0"/>
                <a:cs typeface="Segoe UI" panose="020B0502040204020203" pitchFamily="34" charset="0"/>
              </a:rPr>
              <a:t>ANALYZE &amp; ASSESS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latin typeface="Segoe UI" panose="020B0502040204020203" pitchFamily="34" charset="0"/>
                <a:cs typeface="Segoe UI" panose="020B0502040204020203" pitchFamily="34" charset="0"/>
              </a:rPr>
              <a:t>FINANCIAL PERFORMANCE</a:t>
            </a:r>
            <a:endParaRPr kumimoji="0" lang="en-US" sz="54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endParaRPr>
          </a:p>
        </p:txBody>
      </p:sp>
      <p:pic>
        <p:nvPicPr>
          <p:cNvPr id="3" name="Graphic 2" descr="Clipboard outline">
            <a:extLst>
              <a:ext uri="{FF2B5EF4-FFF2-40B4-BE49-F238E27FC236}">
                <a16:creationId xmlns:a16="http://schemas.microsoft.com/office/drawing/2014/main" id="{EAB51446-3072-4999-BF80-8792DCC68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0766" y="3256157"/>
            <a:ext cx="2939715" cy="3220256"/>
          </a:xfrm>
          <a:prstGeom prst="rect">
            <a:avLst/>
          </a:prstGeom>
        </p:spPr>
      </p:pic>
    </p:spTree>
    <p:extLst>
      <p:ext uri="{BB962C8B-B14F-4D97-AF65-F5344CB8AC3E}">
        <p14:creationId xmlns:p14="http://schemas.microsoft.com/office/powerpoint/2010/main" val="1492543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B4440-376B-AB83-67F3-9A99F3D3BB73}"/>
              </a:ext>
            </a:extLst>
          </p:cNvPr>
          <p:cNvSpPr>
            <a:spLocks noGrp="1"/>
          </p:cNvSpPr>
          <p:nvPr>
            <p:ph idx="1"/>
          </p:nvPr>
        </p:nvSpPr>
        <p:spPr/>
        <p:txBody>
          <a:bodyPr>
            <a:normAutofit/>
          </a:bodyPr>
          <a:lstStyle/>
          <a:p>
            <a:pPr>
              <a:spcAft>
                <a:spcPts val="1800"/>
              </a:spcAft>
            </a:pPr>
            <a:r>
              <a:rPr lang="en-US" sz="3200" dirty="0"/>
              <a:t>Check the math</a:t>
            </a:r>
          </a:p>
          <a:p>
            <a:pPr>
              <a:spcAft>
                <a:spcPts val="1800"/>
              </a:spcAft>
            </a:pPr>
            <a:r>
              <a:rPr lang="en-US" sz="3200" dirty="0"/>
              <a:t>Find the bottom line</a:t>
            </a:r>
          </a:p>
          <a:p>
            <a:pPr>
              <a:spcAft>
                <a:spcPts val="1800"/>
              </a:spcAft>
            </a:pPr>
            <a:r>
              <a:rPr lang="en-US" sz="3200" dirty="0"/>
              <a:t>Compare</a:t>
            </a:r>
          </a:p>
          <a:p>
            <a:pPr>
              <a:spcAft>
                <a:spcPts val="1800"/>
              </a:spcAft>
            </a:pPr>
            <a:r>
              <a:rPr lang="en-US" sz="3200" dirty="0"/>
              <a:t>Think about logical relationships</a:t>
            </a:r>
          </a:p>
        </p:txBody>
      </p:sp>
      <p:sp>
        <p:nvSpPr>
          <p:cNvPr id="2" name="Title 1">
            <a:extLst>
              <a:ext uri="{FF2B5EF4-FFF2-40B4-BE49-F238E27FC236}">
                <a16:creationId xmlns:a16="http://schemas.microsoft.com/office/drawing/2014/main" id="{9B8E08FF-509C-B582-3F7B-5ACC641CE2D3}"/>
              </a:ext>
            </a:extLst>
          </p:cNvPr>
          <p:cNvSpPr>
            <a:spLocks noGrp="1"/>
          </p:cNvSpPr>
          <p:nvPr>
            <p:ph type="title"/>
          </p:nvPr>
        </p:nvSpPr>
        <p:spPr>
          <a:xfrm>
            <a:off x="0" y="586855"/>
            <a:ext cx="4629150" cy="5608672"/>
          </a:xfrm>
        </p:spPr>
        <p:txBody>
          <a:bodyPr>
            <a:normAutofit/>
          </a:bodyPr>
          <a:lstStyle/>
          <a:p>
            <a:r>
              <a:rPr lang="en-US" dirty="0"/>
              <a:t>UNDERSTANDING THE REPORTS</a:t>
            </a:r>
          </a:p>
        </p:txBody>
      </p:sp>
    </p:spTree>
    <p:extLst>
      <p:ext uri="{BB962C8B-B14F-4D97-AF65-F5344CB8AC3E}">
        <p14:creationId xmlns:p14="http://schemas.microsoft.com/office/powerpoint/2010/main" val="2367095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8522CE-9417-4611-B7CF-98AAFB167AB8}"/>
              </a:ext>
            </a:extLst>
          </p:cNvPr>
          <p:cNvSpPr/>
          <p:nvPr/>
        </p:nvSpPr>
        <p:spPr>
          <a:xfrm>
            <a:off x="0" y="1"/>
            <a:ext cx="12192000" cy="29136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60A255-0E01-42A3-936F-9A155ED12E4B}"/>
              </a:ext>
            </a:extLst>
          </p:cNvPr>
          <p:cNvSpPr txBox="1"/>
          <p:nvPr/>
        </p:nvSpPr>
        <p:spPr>
          <a:xfrm>
            <a:off x="186466" y="457370"/>
            <a:ext cx="11804624" cy="1569660"/>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TYING THE FINANCIAL REPORTS TOGETHER</a:t>
            </a:r>
          </a:p>
        </p:txBody>
      </p:sp>
      <p:sp>
        <p:nvSpPr>
          <p:cNvPr id="10" name="TextBox 9">
            <a:extLst>
              <a:ext uri="{FF2B5EF4-FFF2-40B4-BE49-F238E27FC236}">
                <a16:creationId xmlns:a16="http://schemas.microsoft.com/office/drawing/2014/main" id="{6D575E05-A571-4D30-96FE-C4A45F79D5B9}"/>
              </a:ext>
            </a:extLst>
          </p:cNvPr>
          <p:cNvSpPr txBox="1"/>
          <p:nvPr/>
        </p:nvSpPr>
        <p:spPr>
          <a:xfrm>
            <a:off x="186466" y="4813065"/>
            <a:ext cx="2971800" cy="1384995"/>
          </a:xfrm>
          <a:prstGeom prst="rect">
            <a:avLst/>
          </a:prstGeom>
          <a:noFill/>
          <a:ln>
            <a:noFill/>
          </a:ln>
        </p:spPr>
        <p:txBody>
          <a:bodyPr wrap="square" rtlCol="0">
            <a:spAutoFit/>
          </a:bodyPr>
          <a:lstStyle/>
          <a:p>
            <a:pPr algn="ctr"/>
            <a:r>
              <a:rPr lang="en-US" sz="2400" b="1" dirty="0">
                <a:solidFill>
                  <a:schemeClr val="tx2"/>
                </a:solidFill>
                <a:latin typeface="Segoe UI" panose="020B0502040204020203" pitchFamily="34" charset="0"/>
                <a:cs typeface="Segoe UI" panose="020B0502040204020203" pitchFamily="34" charset="0"/>
              </a:rPr>
              <a:t>WHERE YOU ARE</a:t>
            </a:r>
          </a:p>
          <a:p>
            <a:pPr algn="ctr"/>
            <a:endParaRPr lang="en-US" sz="2000" b="1" dirty="0">
              <a:solidFill>
                <a:schemeClr val="tx1">
                  <a:lumMod val="65000"/>
                  <a:lumOff val="35000"/>
                </a:schemeClr>
              </a:solidFill>
              <a:latin typeface="Segoe UI" panose="020B0502040204020203" pitchFamily="34" charset="0"/>
              <a:cs typeface="Segoe UI" panose="020B0502040204020203" pitchFamily="34" charset="0"/>
            </a:endParaRP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BALANCE SHEET</a:t>
            </a:r>
          </a:p>
        </p:txBody>
      </p:sp>
      <p:pic>
        <p:nvPicPr>
          <p:cNvPr id="16" name="Graphic 15" descr="Map with pin">
            <a:extLst>
              <a:ext uri="{FF2B5EF4-FFF2-40B4-BE49-F238E27FC236}">
                <a16:creationId xmlns:a16="http://schemas.microsoft.com/office/drawing/2014/main" id="{6CF901DB-C038-4976-829C-720181394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543" y="3124199"/>
            <a:ext cx="1371599" cy="1371599"/>
          </a:xfrm>
          <a:prstGeom prst="rect">
            <a:avLst/>
          </a:prstGeom>
        </p:spPr>
      </p:pic>
      <p:sp>
        <p:nvSpPr>
          <p:cNvPr id="17" name="TextBox 16">
            <a:extLst>
              <a:ext uri="{FF2B5EF4-FFF2-40B4-BE49-F238E27FC236}">
                <a16:creationId xmlns:a16="http://schemas.microsoft.com/office/drawing/2014/main" id="{79C273F7-99E1-463C-B8AC-9F57FCB80FA9}"/>
              </a:ext>
            </a:extLst>
          </p:cNvPr>
          <p:cNvSpPr txBox="1"/>
          <p:nvPr/>
        </p:nvSpPr>
        <p:spPr>
          <a:xfrm>
            <a:off x="3220069" y="4756636"/>
            <a:ext cx="2971800" cy="1446550"/>
          </a:xfrm>
          <a:prstGeom prst="rect">
            <a:avLst/>
          </a:prstGeom>
          <a:noFill/>
          <a:ln>
            <a:noFill/>
          </a:ln>
        </p:spPr>
        <p:txBody>
          <a:bodyPr wrap="square" rtlCol="0">
            <a:spAutoFit/>
          </a:bodyPr>
          <a:lstStyle/>
          <a:p>
            <a:pPr algn="ctr"/>
            <a:r>
              <a:rPr lang="en-US" sz="2400" b="1" dirty="0">
                <a:solidFill>
                  <a:schemeClr val="tx2"/>
                </a:solidFill>
                <a:latin typeface="Segoe UI" panose="020B0502040204020203" pitchFamily="34" charset="0"/>
                <a:cs typeface="Segoe UI" panose="020B0502040204020203" pitchFamily="34" charset="0"/>
              </a:rPr>
              <a:t>HOW YOU GOT HERE</a:t>
            </a:r>
          </a:p>
          <a:p>
            <a:pPr algn="ctr"/>
            <a:endParaRPr lang="en-US" sz="2000" b="1" dirty="0">
              <a:solidFill>
                <a:schemeClr val="tx1">
                  <a:lumMod val="65000"/>
                  <a:lumOff val="35000"/>
                </a:schemeClr>
              </a:solidFill>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OP STATEMENT</a:t>
            </a:r>
          </a:p>
        </p:txBody>
      </p:sp>
      <p:pic>
        <p:nvPicPr>
          <p:cNvPr id="18" name="Graphic 17" descr="Map compass">
            <a:extLst>
              <a:ext uri="{FF2B5EF4-FFF2-40B4-BE49-F238E27FC236}">
                <a16:creationId xmlns:a16="http://schemas.microsoft.com/office/drawing/2014/main" id="{A22909A2-7DD9-458F-8062-479DEA8F89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71505" y="3124199"/>
            <a:ext cx="1371599" cy="1371599"/>
          </a:xfrm>
          <a:prstGeom prst="rect">
            <a:avLst/>
          </a:prstGeom>
        </p:spPr>
      </p:pic>
      <p:sp>
        <p:nvSpPr>
          <p:cNvPr id="19" name="TextBox 18">
            <a:extLst>
              <a:ext uri="{FF2B5EF4-FFF2-40B4-BE49-F238E27FC236}">
                <a16:creationId xmlns:a16="http://schemas.microsoft.com/office/drawing/2014/main" id="{907A188E-3605-4F6E-ABB6-12AFCA95DF41}"/>
              </a:ext>
            </a:extLst>
          </p:cNvPr>
          <p:cNvSpPr txBox="1"/>
          <p:nvPr/>
        </p:nvSpPr>
        <p:spPr>
          <a:xfrm>
            <a:off x="6159270" y="4751510"/>
            <a:ext cx="2971800" cy="1446550"/>
          </a:xfrm>
          <a:prstGeom prst="rect">
            <a:avLst/>
          </a:prstGeom>
          <a:noFill/>
          <a:ln>
            <a:noFill/>
          </a:ln>
        </p:spPr>
        <p:txBody>
          <a:bodyPr wrap="square" rtlCol="0">
            <a:spAutoFit/>
          </a:bodyPr>
          <a:lstStyle/>
          <a:p>
            <a:pPr algn="ctr"/>
            <a:r>
              <a:rPr lang="en-US" sz="2400" b="1" dirty="0">
                <a:solidFill>
                  <a:schemeClr val="tx2"/>
                </a:solidFill>
                <a:latin typeface="Segoe UI" panose="020B0502040204020203" pitchFamily="34" charset="0"/>
                <a:cs typeface="Segoe UI" panose="020B0502040204020203" pitchFamily="34" charset="0"/>
              </a:rPr>
              <a:t>WHERE YOU’RE GOING</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BUDGET</a:t>
            </a:r>
          </a:p>
        </p:txBody>
      </p:sp>
      <p:pic>
        <p:nvPicPr>
          <p:cNvPr id="20" name="Graphic 19" descr="Earth globe: Americas">
            <a:extLst>
              <a:ext uri="{FF2B5EF4-FFF2-40B4-BE49-F238E27FC236}">
                <a16:creationId xmlns:a16="http://schemas.microsoft.com/office/drawing/2014/main" id="{B8B5E2BC-3BD2-4711-9C62-8568B02AF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43305" y="3146776"/>
            <a:ext cx="1371599" cy="1371599"/>
          </a:xfrm>
          <a:prstGeom prst="rect">
            <a:avLst/>
          </a:prstGeom>
        </p:spPr>
      </p:pic>
      <p:sp>
        <p:nvSpPr>
          <p:cNvPr id="21" name="TextBox 20">
            <a:extLst>
              <a:ext uri="{FF2B5EF4-FFF2-40B4-BE49-F238E27FC236}">
                <a16:creationId xmlns:a16="http://schemas.microsoft.com/office/drawing/2014/main" id="{F1D7719C-BC39-426E-B4E6-B4A94D23FA5E}"/>
              </a:ext>
            </a:extLst>
          </p:cNvPr>
          <p:cNvSpPr txBox="1"/>
          <p:nvPr/>
        </p:nvSpPr>
        <p:spPr>
          <a:xfrm>
            <a:off x="9033734" y="4756636"/>
            <a:ext cx="2971800" cy="1446550"/>
          </a:xfrm>
          <a:prstGeom prst="rect">
            <a:avLst/>
          </a:prstGeom>
          <a:noFill/>
          <a:ln>
            <a:noFill/>
          </a:ln>
        </p:spPr>
        <p:txBody>
          <a:bodyPr wrap="square" rtlCol="0">
            <a:spAutoFit/>
          </a:bodyPr>
          <a:lstStyle/>
          <a:p>
            <a:pPr algn="ctr"/>
            <a:r>
              <a:rPr lang="en-US" sz="2400" b="1" dirty="0">
                <a:solidFill>
                  <a:schemeClr val="accent1">
                    <a:lumMod val="50000"/>
                  </a:schemeClr>
                </a:solidFill>
                <a:latin typeface="Segoe UI" panose="020B0502040204020203" pitchFamily="34" charset="0"/>
                <a:cs typeface="Segoe UI" panose="020B0502040204020203" pitchFamily="34" charset="0"/>
              </a:rPr>
              <a:t>RESOURCES TO GET T</a:t>
            </a:r>
            <a:r>
              <a:rPr lang="en-US" sz="2400" b="1" dirty="0">
                <a:solidFill>
                  <a:schemeClr val="tx2"/>
                </a:solidFill>
                <a:latin typeface="Segoe UI" panose="020B0502040204020203" pitchFamily="34" charset="0"/>
                <a:cs typeface="Segoe UI" panose="020B0502040204020203" pitchFamily="34" charset="0"/>
              </a:rPr>
              <a:t>H</a:t>
            </a:r>
            <a:r>
              <a:rPr lang="en-US" sz="2400" b="1" dirty="0">
                <a:solidFill>
                  <a:schemeClr val="accent1">
                    <a:lumMod val="50000"/>
                  </a:schemeClr>
                </a:solidFill>
                <a:latin typeface="Segoe UI" panose="020B0502040204020203" pitchFamily="34" charset="0"/>
                <a:cs typeface="Segoe UI" panose="020B0502040204020203" pitchFamily="34" charset="0"/>
              </a:rPr>
              <a:t>ERE</a:t>
            </a:r>
          </a:p>
          <a:p>
            <a:pPr algn="ctr"/>
            <a:endParaRPr lang="en-US" sz="2000" b="1" dirty="0">
              <a:solidFill>
                <a:schemeClr val="tx1">
                  <a:lumMod val="65000"/>
                  <a:lumOff val="35000"/>
                </a:schemeClr>
              </a:solidFill>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CASH FLOW</a:t>
            </a:r>
          </a:p>
        </p:txBody>
      </p:sp>
      <p:pic>
        <p:nvPicPr>
          <p:cNvPr id="22" name="Graphic 21" descr="Money">
            <a:extLst>
              <a:ext uri="{FF2B5EF4-FFF2-40B4-BE49-F238E27FC236}">
                <a16:creationId xmlns:a16="http://schemas.microsoft.com/office/drawing/2014/main" id="{1C933363-AB23-4F89-BE89-DB91306D5E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817769" y="3151902"/>
            <a:ext cx="1371599" cy="1371599"/>
          </a:xfrm>
          <a:prstGeom prst="rect">
            <a:avLst/>
          </a:prstGeom>
        </p:spPr>
      </p:pic>
    </p:spTree>
    <p:extLst>
      <p:ext uri="{BB962C8B-B14F-4D97-AF65-F5344CB8AC3E}">
        <p14:creationId xmlns:p14="http://schemas.microsoft.com/office/powerpoint/2010/main" val="114122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709961" y="733434"/>
            <a:ext cx="1077207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LEARNING TO SPOT THE “RED FLAGS” CAN HELP ENSURE YOUR AGENCY STAYS ON TRACK</a:t>
            </a:r>
            <a:endParaRPr kumimoji="0" lang="en-US" sz="48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endParaRPr>
          </a:p>
        </p:txBody>
      </p:sp>
      <p:pic>
        <p:nvPicPr>
          <p:cNvPr id="3" name="Graphic 2" descr="Flag with solid fill">
            <a:extLst>
              <a:ext uri="{FF2B5EF4-FFF2-40B4-BE49-F238E27FC236}">
                <a16:creationId xmlns:a16="http://schemas.microsoft.com/office/drawing/2014/main" id="{8A7125B5-AE8F-4278-AF6B-BE662D088A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26399" y="3429000"/>
            <a:ext cx="3083312" cy="3083312"/>
          </a:xfrm>
          <a:prstGeom prst="rect">
            <a:avLst/>
          </a:prstGeom>
        </p:spPr>
      </p:pic>
    </p:spTree>
    <p:extLst>
      <p:ext uri="{BB962C8B-B14F-4D97-AF65-F5344CB8AC3E}">
        <p14:creationId xmlns:p14="http://schemas.microsoft.com/office/powerpoint/2010/main" val="2568116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D3073E-6300-4DB0-96D2-3E75AEE6E40E}"/>
              </a:ext>
            </a:extLst>
          </p:cNvPr>
          <p:cNvSpPr txBox="1"/>
          <p:nvPr/>
        </p:nvSpPr>
        <p:spPr>
          <a:xfrm>
            <a:off x="847493" y="1307369"/>
            <a:ext cx="6221905" cy="475045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RISING DEBT</a:t>
            </a:r>
          </a:p>
          <a:p>
            <a:pPr marL="0" marR="0" lvl="0" indent="0" algn="l" defTabSz="914400" rtl="0" eaLnBrk="1" fontAlgn="auto" latinLnBrk="0" hangingPunct="1">
              <a:lnSpc>
                <a:spcPct val="90000"/>
              </a:lnSpc>
              <a:spcBef>
                <a:spcPts val="1200"/>
              </a:spcBef>
              <a:spcAft>
                <a:spcPts val="2400"/>
              </a:spcAft>
              <a:buClrTx/>
              <a:buSzTx/>
              <a:buFontTx/>
              <a:buNone/>
              <a:tabLst/>
              <a:defRPr/>
            </a:pPr>
            <a:r>
              <a:rPr lang="en-US" sz="3600" b="1" dirty="0">
                <a:solidFill>
                  <a:schemeClr val="accent6"/>
                </a:solidFill>
                <a:latin typeface="Segoe UI" panose="020B0502040204020203" pitchFamily="34" charset="0"/>
                <a:cs typeface="Segoe UI" panose="020B0502040204020203" pitchFamily="34" charset="0"/>
              </a:rPr>
              <a:t>REVENUE TRENDING DOWN</a:t>
            </a:r>
          </a:p>
          <a:p>
            <a:pPr marL="0" marR="0" lvl="0" indent="0" algn="l"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UNAUTHORIZED</a:t>
            </a:r>
            <a:r>
              <a:rPr kumimoji="0" lang="en-US" sz="3600" b="1" i="0" u="none" strike="noStrike" kern="1200" cap="none" spc="0" normalizeH="0" noProof="0" dirty="0">
                <a:ln>
                  <a:noFill/>
                </a:ln>
                <a:solidFill>
                  <a:schemeClr val="accent6"/>
                </a:solidFill>
                <a:effectLst/>
                <a:uLnTx/>
                <a:uFillTx/>
                <a:latin typeface="Segoe UI" panose="020B0502040204020203" pitchFamily="34" charset="0"/>
                <a:cs typeface="Segoe UI" panose="020B0502040204020203" pitchFamily="34" charset="0"/>
              </a:rPr>
              <a:t> EXPENSES</a:t>
            </a:r>
            <a:endPar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endParaRPr>
          </a:p>
        </p:txBody>
      </p:sp>
      <p:pic>
        <p:nvPicPr>
          <p:cNvPr id="5" name="Graphic 4" descr="Siren">
            <a:extLst>
              <a:ext uri="{FF2B5EF4-FFF2-40B4-BE49-F238E27FC236}">
                <a16:creationId xmlns:a16="http://schemas.microsoft.com/office/drawing/2014/main" id="{11ADA024-F23D-439B-8A6A-121269899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69398" y="1487578"/>
            <a:ext cx="3882843" cy="3882843"/>
          </a:xfrm>
          <a:prstGeom prst="rect">
            <a:avLst/>
          </a:prstGeom>
        </p:spPr>
      </p:pic>
    </p:spTree>
    <p:extLst>
      <p:ext uri="{BB962C8B-B14F-4D97-AF65-F5344CB8AC3E}">
        <p14:creationId xmlns:p14="http://schemas.microsoft.com/office/powerpoint/2010/main" val="3097225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descr="Warning">
            <a:extLst>
              <a:ext uri="{FF2B5EF4-FFF2-40B4-BE49-F238E27FC236}">
                <a16:creationId xmlns:a16="http://schemas.microsoft.com/office/drawing/2014/main" id="{11ADA024-F23D-439B-8A6A-121269899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9096" y="1515749"/>
            <a:ext cx="3826501" cy="3826501"/>
          </a:xfrm>
          <a:prstGeom prst="rect">
            <a:avLst/>
          </a:prstGeom>
        </p:spPr>
      </p:pic>
      <p:sp>
        <p:nvSpPr>
          <p:cNvPr id="9" name="TextBox 8">
            <a:extLst>
              <a:ext uri="{FF2B5EF4-FFF2-40B4-BE49-F238E27FC236}">
                <a16:creationId xmlns:a16="http://schemas.microsoft.com/office/drawing/2014/main" id="{A05A249C-526C-44B8-B82E-9DF36D1128F2}"/>
              </a:ext>
            </a:extLst>
          </p:cNvPr>
          <p:cNvSpPr txBox="1"/>
          <p:nvPr/>
        </p:nvSpPr>
        <p:spPr>
          <a:xfrm>
            <a:off x="4775597" y="1162057"/>
            <a:ext cx="6777066" cy="4750454"/>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UNSTEADY</a:t>
            </a:r>
            <a:r>
              <a:rPr kumimoji="0" lang="en-US" sz="3600" b="1" i="0" u="none" strike="noStrike" kern="1200" cap="none" spc="0" normalizeH="0" noProof="0" dirty="0">
                <a:ln>
                  <a:noFill/>
                </a:ln>
                <a:solidFill>
                  <a:schemeClr val="accent6"/>
                </a:solidFill>
                <a:effectLst/>
                <a:uLnTx/>
                <a:uFillTx/>
                <a:latin typeface="Segoe UI" panose="020B0502040204020203" pitchFamily="34" charset="0"/>
                <a:cs typeface="Segoe UI" panose="020B0502040204020203" pitchFamily="34" charset="0"/>
              </a:rPr>
              <a:t> CASH FLOW</a:t>
            </a:r>
            <a:endPar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endParaRPr>
          </a:p>
          <a:p>
            <a:pPr marL="0" marR="0" lvl="0" indent="0" algn="r" defTabSz="914400" rtl="0" eaLnBrk="1" fontAlgn="auto" latinLnBrk="0" hangingPunct="1">
              <a:lnSpc>
                <a:spcPct val="90000"/>
              </a:lnSpc>
              <a:spcBef>
                <a:spcPts val="1200"/>
              </a:spcBef>
              <a:spcAft>
                <a:spcPts val="2400"/>
              </a:spcAft>
              <a:buClrTx/>
              <a:buSzTx/>
              <a:buFontTx/>
              <a:buNone/>
              <a:tabLst/>
              <a:defRPr/>
            </a:pPr>
            <a:r>
              <a:rPr lang="en-US" sz="3600" b="1" dirty="0">
                <a:solidFill>
                  <a:schemeClr val="accent6"/>
                </a:solidFill>
                <a:latin typeface="Segoe UI" panose="020B0502040204020203" pitchFamily="34" charset="0"/>
                <a:cs typeface="Segoe UI" panose="020B0502040204020203" pitchFamily="34" charset="0"/>
              </a:rPr>
              <a:t>RISING ACCOUNTS PAYABLE AND RECEIVABLE</a:t>
            </a:r>
          </a:p>
          <a:p>
            <a:pPr marL="0" marR="0" lvl="0" indent="0" algn="r"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PENDING LITIGATION</a:t>
            </a:r>
            <a:endParaRPr kumimoji="0" lang="en-US" sz="40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74737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descr="Megaphone1">
            <a:extLst>
              <a:ext uri="{FF2B5EF4-FFF2-40B4-BE49-F238E27FC236}">
                <a16:creationId xmlns:a16="http://schemas.microsoft.com/office/drawing/2014/main" id="{11ADA024-F23D-439B-8A6A-121269899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57561" y="985409"/>
            <a:ext cx="4705814" cy="4705814"/>
          </a:xfrm>
          <a:prstGeom prst="rect">
            <a:avLst/>
          </a:prstGeom>
        </p:spPr>
      </p:pic>
      <p:sp>
        <p:nvSpPr>
          <p:cNvPr id="8" name="TextBox 7">
            <a:extLst>
              <a:ext uri="{FF2B5EF4-FFF2-40B4-BE49-F238E27FC236}">
                <a16:creationId xmlns:a16="http://schemas.microsoft.com/office/drawing/2014/main" id="{7254B931-0E4D-44A9-9F4D-5E4B4ABAC29F}"/>
              </a:ext>
            </a:extLst>
          </p:cNvPr>
          <p:cNvSpPr txBox="1"/>
          <p:nvPr/>
        </p:nvSpPr>
        <p:spPr>
          <a:xfrm>
            <a:off x="4505093" y="1260340"/>
            <a:ext cx="6721707" cy="4750454"/>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SHRINKING RESERVE POSITION</a:t>
            </a:r>
          </a:p>
          <a:p>
            <a:pPr marL="0" marR="0" lvl="0" indent="0" algn="r" defTabSz="914400" rtl="0" eaLnBrk="1" fontAlgn="auto" latinLnBrk="0" hangingPunct="1">
              <a:lnSpc>
                <a:spcPct val="90000"/>
              </a:lnSpc>
              <a:spcBef>
                <a:spcPts val="1200"/>
              </a:spcBef>
              <a:spcAft>
                <a:spcPts val="2400"/>
              </a:spcAft>
              <a:buClrTx/>
              <a:buSzTx/>
              <a:buFontTx/>
              <a:buNone/>
              <a:tabLst/>
              <a:defRPr/>
            </a:pPr>
            <a:r>
              <a:rPr lang="en-US" sz="3600" b="1" dirty="0">
                <a:solidFill>
                  <a:schemeClr val="accent6"/>
                </a:solidFill>
                <a:latin typeface="Segoe UI" panose="020B0502040204020203" pitchFamily="34" charset="0"/>
                <a:cs typeface="Segoe UI" panose="020B0502040204020203" pitchFamily="34" charset="0"/>
              </a:rPr>
              <a:t>LACK OF INTERNAL CONTROLS</a:t>
            </a:r>
          </a:p>
          <a:p>
            <a:pPr marL="0" marR="0" lvl="0" indent="0" algn="r" defTabSz="914400" rtl="0" eaLnBrk="1" fontAlgn="auto" latinLnBrk="0" hangingPunct="1">
              <a:lnSpc>
                <a:spcPct val="90000"/>
              </a:lnSpc>
              <a:spcBef>
                <a:spcPts val="1200"/>
              </a:spcBef>
              <a:spcAft>
                <a:spcPts val="2400"/>
              </a:spcAft>
              <a:buClrTx/>
              <a:buSzTx/>
              <a:buFontTx/>
              <a:buNone/>
              <a:tabLst/>
              <a:defRPr/>
            </a:pPr>
            <a:r>
              <a:rPr kumimoji="0" lang="en-US" sz="36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AGENCY SALARIES AND BENEFITS</a:t>
            </a:r>
          </a:p>
        </p:txBody>
      </p:sp>
    </p:spTree>
    <p:extLst>
      <p:ext uri="{BB962C8B-B14F-4D97-AF65-F5344CB8AC3E}">
        <p14:creationId xmlns:p14="http://schemas.microsoft.com/office/powerpoint/2010/main" val="3623651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D3073E-6300-4DB0-96D2-3E75AEE6E40E}"/>
              </a:ext>
            </a:extLst>
          </p:cNvPr>
          <p:cNvSpPr txBox="1"/>
          <p:nvPr/>
        </p:nvSpPr>
        <p:spPr>
          <a:xfrm>
            <a:off x="669073" y="1487578"/>
            <a:ext cx="6936059" cy="475045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1200"/>
              </a:spcBef>
              <a:spcAft>
                <a:spcPts val="2400"/>
              </a:spcAft>
              <a:buClrTx/>
              <a:buSzTx/>
              <a:buFontTx/>
              <a:buNone/>
              <a:tabLst/>
              <a:defRPr/>
            </a:pPr>
            <a:r>
              <a:rPr lang="en-US" sz="4800" b="1" dirty="0">
                <a:solidFill>
                  <a:schemeClr val="tx1">
                    <a:lumMod val="75000"/>
                    <a:lumOff val="25000"/>
                  </a:schemeClr>
                </a:solidFill>
                <a:latin typeface="Segoe UI" panose="020B0502040204020203" pitchFamily="34" charset="0"/>
                <a:cs typeface="Segoe UI" panose="020B0502040204020203" pitchFamily="34" charset="0"/>
              </a:rPr>
              <a:t>ASK QUESTIONS!</a:t>
            </a:r>
          </a:p>
          <a:p>
            <a:pPr marL="0" marR="0" lvl="0" indent="0" algn="l" defTabSz="914400" rtl="0" eaLnBrk="1" fontAlgn="auto" latinLnBrk="0" hangingPunct="1">
              <a:lnSpc>
                <a:spcPct val="90000"/>
              </a:lnSpc>
              <a:spcBef>
                <a:spcPts val="1800"/>
              </a:spcBef>
              <a:spcAft>
                <a:spcPts val="600"/>
              </a:spcAft>
              <a:buClrTx/>
              <a:buSzTx/>
              <a:buFontTx/>
              <a:buNone/>
              <a:tabLst/>
              <a:defRPr/>
            </a:pPr>
            <a:r>
              <a:rPr kumimoji="0" lang="en-US" sz="32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TOUGH</a:t>
            </a:r>
            <a:r>
              <a:rPr kumimoji="0" lang="en-US" sz="3200" b="1" i="0" u="none" strike="noStrike" kern="1200" cap="none" spc="0" normalizeH="0" noProof="0" dirty="0">
                <a:ln>
                  <a:noFill/>
                </a:ln>
                <a:solidFill>
                  <a:schemeClr val="accent6"/>
                </a:solidFill>
                <a:effectLst/>
                <a:uLnTx/>
                <a:uFillTx/>
                <a:latin typeface="Segoe UI" panose="020B0502040204020203" pitchFamily="34" charset="0"/>
                <a:cs typeface="Segoe UI" panose="020B0502040204020203" pitchFamily="34" charset="0"/>
              </a:rPr>
              <a:t> QUESTIONS</a:t>
            </a:r>
          </a:p>
          <a:p>
            <a:pPr marL="0" marR="0" lvl="0" indent="0" algn="l" defTabSz="914400" rtl="0" eaLnBrk="1" fontAlgn="auto" latinLnBrk="0" hangingPunct="1">
              <a:lnSpc>
                <a:spcPct val="90000"/>
              </a:lnSpc>
              <a:spcBef>
                <a:spcPts val="1800"/>
              </a:spcBef>
              <a:spcAft>
                <a:spcPts val="600"/>
              </a:spcAft>
              <a:buClrTx/>
              <a:buSzTx/>
              <a:buFontTx/>
              <a:buNone/>
              <a:tabLst/>
              <a:defRPr/>
            </a:pPr>
            <a:r>
              <a:rPr lang="en-US" sz="3200" b="1" baseline="0" dirty="0">
                <a:solidFill>
                  <a:schemeClr val="accent6"/>
                </a:solidFill>
                <a:latin typeface="Segoe UI" panose="020B0502040204020203" pitchFamily="34" charset="0"/>
                <a:cs typeface="Segoe UI" panose="020B0502040204020203" pitchFamily="34" charset="0"/>
              </a:rPr>
              <a:t>THE</a:t>
            </a:r>
            <a:r>
              <a:rPr lang="en-US" sz="3200" b="1" dirty="0">
                <a:solidFill>
                  <a:schemeClr val="accent6"/>
                </a:solidFill>
                <a:latin typeface="Segoe UI" panose="020B0502040204020203" pitchFamily="34" charset="0"/>
                <a:cs typeface="Segoe UI" panose="020B0502040204020203" pitchFamily="34" charset="0"/>
              </a:rPr>
              <a:t> ONLY STUPID QUESTIONS… </a:t>
            </a:r>
          </a:p>
          <a:p>
            <a:pPr marL="0" marR="0" lvl="0" indent="0" algn="l" defTabSz="914400" rtl="0" eaLnBrk="1" fontAlgn="auto" latinLnBrk="0" hangingPunct="1">
              <a:lnSpc>
                <a:spcPct val="90000"/>
              </a:lnSpc>
              <a:spcBef>
                <a:spcPts val="1800"/>
              </a:spcBef>
              <a:spcAft>
                <a:spcPts val="600"/>
              </a:spcAft>
              <a:buClrTx/>
              <a:buSzTx/>
              <a:buFontTx/>
              <a:buNone/>
              <a:tabLst/>
              <a:defRPr/>
            </a:pPr>
            <a:r>
              <a:rPr kumimoji="0" lang="en-US" sz="32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rPr>
              <a:t>WHO</a:t>
            </a:r>
            <a:r>
              <a:rPr lang="en-US" sz="3200" b="1" dirty="0">
                <a:solidFill>
                  <a:schemeClr val="accent6"/>
                </a:solidFill>
                <a:latin typeface="Segoe UI" panose="020B0502040204020203" pitchFamily="34" charset="0"/>
                <a:cs typeface="Segoe UI" panose="020B0502040204020203" pitchFamily="34" charset="0"/>
              </a:rPr>
              <a:t> CAN I ASK FOR HELP?</a:t>
            </a:r>
            <a:endParaRPr kumimoji="0" lang="en-US" sz="3200" b="1" i="0" u="none" strike="noStrike" kern="1200" cap="none" spc="0" normalizeH="0" baseline="0" noProof="0" dirty="0">
              <a:ln>
                <a:noFill/>
              </a:ln>
              <a:solidFill>
                <a:schemeClr val="accent6"/>
              </a:solidFill>
              <a:effectLst/>
              <a:uLnTx/>
              <a:uFillTx/>
              <a:latin typeface="Segoe UI" panose="020B0502040204020203" pitchFamily="34" charset="0"/>
              <a:cs typeface="Segoe UI" panose="020B0502040204020203" pitchFamily="34" charset="0"/>
            </a:endParaRPr>
          </a:p>
        </p:txBody>
      </p:sp>
      <p:pic>
        <p:nvPicPr>
          <p:cNvPr id="5" name="Graphic 4" descr="Questions">
            <a:extLst>
              <a:ext uri="{FF2B5EF4-FFF2-40B4-BE49-F238E27FC236}">
                <a16:creationId xmlns:a16="http://schemas.microsoft.com/office/drawing/2014/main" id="{11ADA024-F23D-439B-8A6A-121269899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304646" y="1264553"/>
            <a:ext cx="3882843" cy="3882843"/>
          </a:xfrm>
          <a:prstGeom prst="rect">
            <a:avLst/>
          </a:prstGeom>
        </p:spPr>
      </p:pic>
    </p:spTree>
    <p:extLst>
      <p:ext uri="{BB962C8B-B14F-4D97-AF65-F5344CB8AC3E}">
        <p14:creationId xmlns:p14="http://schemas.microsoft.com/office/powerpoint/2010/main" val="2047570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F8BDE5-44AF-4E95-94D7-9F93026E017C}"/>
              </a:ext>
            </a:extLst>
          </p:cNvPr>
          <p:cNvSpPr txBox="1"/>
          <p:nvPr/>
        </p:nvSpPr>
        <p:spPr>
          <a:xfrm>
            <a:off x="868279" y="1794172"/>
            <a:ext cx="1045544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REVENUE MINUS EXPENSE EQUALS THE </a:t>
            </a:r>
            <a:r>
              <a:rPr kumimoji="0" lang="en-US" sz="4800" b="1" i="0" u="sng"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rPr>
              <a:t>BOTTOM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u="sng" dirty="0">
              <a:solidFill>
                <a:prstClr val="white"/>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Segoe UI" panose="020B0502040204020203" pitchFamily="34" charset="0"/>
                <a:cs typeface="Segoe UI" panose="020B0502040204020203" pitchFamily="34" charset="0"/>
              </a:rPr>
              <a:t>EVERYTHING ELSE IS JUST DETAILS</a:t>
            </a:r>
            <a:endParaRPr kumimoji="0" lang="en-US" sz="4800" b="1" i="0" strike="noStrike" kern="1200" cap="none" spc="0" normalizeH="0" baseline="0" noProof="0" dirty="0">
              <a:ln>
                <a:noFill/>
              </a:ln>
              <a:solidFill>
                <a:prstClr val="white"/>
              </a:solidFill>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9599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65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19DA20A-9905-2DC4-4F99-0E4D2D69AF70}"/>
              </a:ext>
            </a:extLst>
          </p:cNvPr>
          <p:cNvSpPr>
            <a:spLocks noGrp="1"/>
          </p:cNvSpPr>
          <p:nvPr>
            <p:ph idx="1"/>
          </p:nvPr>
        </p:nvSpPr>
        <p:spPr/>
        <p:txBody>
          <a:bodyPr/>
          <a:lstStyle/>
          <a:p>
            <a:r>
              <a:rPr lang="en-US" dirty="0"/>
              <a:t>There are no thresholds for Public Housing programs</a:t>
            </a:r>
          </a:p>
          <a:p>
            <a:r>
              <a:rPr lang="en-US" dirty="0"/>
              <a:t>The requirements of Section 3 apply to all programs receiving Public Housing Financial Assistance regardless of the amount of assistance received from HUD</a:t>
            </a:r>
          </a:p>
          <a:p>
            <a:r>
              <a:rPr lang="en-US" dirty="0"/>
              <a:t>PHAs, regardless of size or number of Public Housing units, are required to comply with Section 3 and its reporting requirements</a:t>
            </a:r>
          </a:p>
        </p:txBody>
      </p:sp>
      <p:sp>
        <p:nvSpPr>
          <p:cNvPr id="8" name="Title 7">
            <a:extLst>
              <a:ext uri="{FF2B5EF4-FFF2-40B4-BE49-F238E27FC236}">
                <a16:creationId xmlns:a16="http://schemas.microsoft.com/office/drawing/2014/main" id="{55E82498-E811-ED19-0405-E56DDD494820}"/>
              </a:ext>
            </a:extLst>
          </p:cNvPr>
          <p:cNvSpPr>
            <a:spLocks noGrp="1"/>
          </p:cNvSpPr>
          <p:nvPr>
            <p:ph type="title"/>
          </p:nvPr>
        </p:nvSpPr>
        <p:spPr/>
        <p:txBody>
          <a:bodyPr/>
          <a:lstStyle/>
          <a:p>
            <a:r>
              <a:rPr lang="en-US" dirty="0"/>
              <a:t>SECTION 3 </a:t>
            </a:r>
            <a:br>
              <a:rPr lang="en-US" dirty="0"/>
            </a:br>
            <a:r>
              <a:rPr lang="en-US" dirty="0"/>
              <a:t>FUNDING THRESHOLD</a:t>
            </a:r>
          </a:p>
        </p:txBody>
      </p:sp>
    </p:spTree>
    <p:extLst>
      <p:ext uri="{BB962C8B-B14F-4D97-AF65-F5344CB8AC3E}">
        <p14:creationId xmlns:p14="http://schemas.microsoft.com/office/powerpoint/2010/main" val="4057383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D38B1-651E-44CB-A160-1E4828617DAA}"/>
              </a:ext>
            </a:extLst>
          </p:cNvPr>
          <p:cNvSpPr txBox="1"/>
          <p:nvPr/>
        </p:nvSpPr>
        <p:spPr>
          <a:xfrm>
            <a:off x="685800" y="628233"/>
            <a:ext cx="10820400" cy="5601533"/>
          </a:xfrm>
          <a:prstGeom prst="rect">
            <a:avLst/>
          </a:prstGeom>
          <a:noFill/>
        </p:spPr>
        <p:txBody>
          <a:bodyPr wrap="square" rtlCol="0">
            <a:spAutoFit/>
          </a:bodyPr>
          <a:lstStyle/>
          <a:p>
            <a:pPr algn="ctr">
              <a:spcBef>
                <a:spcPts val="600"/>
              </a:spcBef>
            </a:pPr>
            <a:r>
              <a:rPr lang="en-US" sz="3600" b="1" dirty="0">
                <a:solidFill>
                  <a:schemeClr val="bg1"/>
                </a:solidFill>
                <a:latin typeface="Segoe UI" panose="020B0502040204020203" pitchFamily="34" charset="0"/>
                <a:cs typeface="Segoe UI" panose="020B0502040204020203" pitchFamily="34" charset="0"/>
              </a:rPr>
              <a:t>LEADERSHIP REALLY COMES DOWN TO TWO FUNDAMENTAL THINGS AND IF YOU GET THEM RIGHT, THEN YOU’RE 80% OF THE WAY THERE. THE FIRST ONE IS ESTABLISHING THE VISION FOR A TEAM; THE SECOND ONE IS ESTABLISHING A CULTURE FOR YOUR ORGANIZATION THAT HELPS CONTRIBUTE TO MISSION SUCCESS.</a:t>
            </a:r>
          </a:p>
          <a:p>
            <a:pPr algn="ctr">
              <a:spcBef>
                <a:spcPts val="600"/>
              </a:spcBef>
            </a:pPr>
            <a:endParaRPr lang="en-US" sz="3600" b="1" dirty="0">
              <a:solidFill>
                <a:schemeClr val="bg1"/>
              </a:solidFill>
              <a:latin typeface="Segoe UI" panose="020B0502040204020203" pitchFamily="34" charset="0"/>
              <a:cs typeface="Segoe UI" panose="020B0502040204020203" pitchFamily="34" charset="0"/>
            </a:endParaRPr>
          </a:p>
          <a:p>
            <a:pPr algn="r">
              <a:spcBef>
                <a:spcPts val="600"/>
              </a:spcBef>
            </a:pPr>
            <a:r>
              <a:rPr lang="en-US" sz="2400" dirty="0">
                <a:solidFill>
                  <a:schemeClr val="bg1"/>
                </a:solidFill>
                <a:latin typeface="Segoe UI" panose="020B0502040204020203" pitchFamily="34" charset="0"/>
                <a:cs typeface="Segoe UI" panose="020B0502040204020203" pitchFamily="34" charset="0"/>
              </a:rPr>
              <a:t>-JAKE WOOD</a:t>
            </a:r>
          </a:p>
        </p:txBody>
      </p:sp>
    </p:spTree>
    <p:extLst>
      <p:ext uri="{BB962C8B-B14F-4D97-AF65-F5344CB8AC3E}">
        <p14:creationId xmlns:p14="http://schemas.microsoft.com/office/powerpoint/2010/main" val="2282383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8A2B-61F7-4B09-90C8-E88156CACDA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664AB7A-FBE8-4CB9-BB57-1A4BFDF6EDB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B5AD14B-6839-4485-9431-A87BD4AB1D4E}"/>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p:blipFill>
        <p:spPr>
          <a:xfrm>
            <a:off x="27326" y="0"/>
            <a:ext cx="12137348" cy="6858000"/>
          </a:xfrm>
          <a:prstGeom prst="rect">
            <a:avLst/>
          </a:prstGeom>
        </p:spPr>
      </p:pic>
      <p:sp>
        <p:nvSpPr>
          <p:cNvPr id="6" name="Rectangle 5">
            <a:extLst>
              <a:ext uri="{FF2B5EF4-FFF2-40B4-BE49-F238E27FC236}">
                <a16:creationId xmlns:a16="http://schemas.microsoft.com/office/drawing/2014/main" id="{A9114EBC-D29F-4385-87A1-C13FE1CC4A20}"/>
              </a:ext>
            </a:extLst>
          </p:cNvPr>
          <p:cNvSpPr/>
          <p:nvPr/>
        </p:nvSpPr>
        <p:spPr>
          <a:xfrm>
            <a:off x="-27326" y="0"/>
            <a:ext cx="12219326" cy="6858000"/>
          </a:xfrm>
          <a:prstGeom prst="rect">
            <a:avLst/>
          </a:prstGeom>
          <a:solidFill>
            <a:schemeClr val="tx1">
              <a:lumMod val="75000"/>
              <a:lumOff val="2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chemeClr val="bg1"/>
                </a:solidFill>
                <a:latin typeface="Segoe UI" panose="020B0502040204020203" pitchFamily="34" charset="0"/>
                <a:cs typeface="Segoe UI" panose="020B0502040204020203" pitchFamily="34" charset="0"/>
              </a:rPr>
              <a:t>HOW WE</a:t>
            </a:r>
          </a:p>
          <a:p>
            <a:pPr algn="ctr"/>
            <a:r>
              <a:rPr lang="en-US" sz="13800" b="1" dirty="0">
                <a:solidFill>
                  <a:schemeClr val="bg1"/>
                </a:solidFill>
                <a:latin typeface="Segoe UI" panose="020B0502040204020203" pitchFamily="34" charset="0"/>
                <a:cs typeface="Segoe UI" panose="020B0502040204020203" pitchFamily="34" charset="0"/>
              </a:rPr>
              <a:t>BUY STUFF</a:t>
            </a:r>
          </a:p>
        </p:txBody>
      </p:sp>
    </p:spTree>
    <p:extLst>
      <p:ext uri="{BB962C8B-B14F-4D97-AF65-F5344CB8AC3E}">
        <p14:creationId xmlns:p14="http://schemas.microsoft.com/office/powerpoint/2010/main" val="2784585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with low confidence">
            <a:extLst>
              <a:ext uri="{FF2B5EF4-FFF2-40B4-BE49-F238E27FC236}">
                <a16:creationId xmlns:a16="http://schemas.microsoft.com/office/drawing/2014/main" id="{55D8B8AD-57D6-44C0-97EB-1E2CC644F130}"/>
              </a:ext>
            </a:extLst>
          </p:cNvPr>
          <p:cNvPicPr>
            <a:picLocks noChangeAspect="1"/>
          </p:cNvPicPr>
          <p:nvPr/>
        </p:nvPicPr>
        <p:blipFill rotWithShape="1">
          <a:blip r:embed="rId2">
            <a:extLst>
              <a:ext uri="{28A0092B-C50C-407E-A947-70E740481C1C}">
                <a14:useLocalDpi xmlns:a14="http://schemas.microsoft.com/office/drawing/2010/main" val="0"/>
              </a:ext>
            </a:extLst>
          </a:blip>
          <a:srcRect t="21919" r="-1" b="7957"/>
          <a:stretch/>
        </p:blipFill>
        <p:spPr>
          <a:xfrm>
            <a:off x="0" y="-3810"/>
            <a:ext cx="12192000" cy="6858001"/>
          </a:xfrm>
          <a:prstGeom prst="rect">
            <a:avLst/>
          </a:prstGeom>
        </p:spPr>
      </p:pic>
      <p:sp>
        <p:nvSpPr>
          <p:cNvPr id="4" name="TextBox 3">
            <a:extLst>
              <a:ext uri="{FF2B5EF4-FFF2-40B4-BE49-F238E27FC236}">
                <a16:creationId xmlns:a16="http://schemas.microsoft.com/office/drawing/2014/main" id="{EA78B571-28ED-403B-BB75-3A0186E6CEA7}"/>
              </a:ext>
            </a:extLst>
          </p:cNvPr>
          <p:cNvSpPr txBox="1"/>
          <p:nvPr/>
        </p:nvSpPr>
        <p:spPr>
          <a:xfrm>
            <a:off x="1737347" y="1014533"/>
            <a:ext cx="9158035" cy="4524315"/>
          </a:xfrm>
          <a:prstGeom prst="rect">
            <a:avLst/>
          </a:prstGeom>
          <a:noFill/>
        </p:spPr>
        <p:txBody>
          <a:bodyPr wrap="square" rtlCol="0" anchor="ctr">
            <a:spAutoFit/>
          </a:bodyPr>
          <a:lstStyle/>
          <a:p>
            <a:pPr algn="ctr"/>
            <a:r>
              <a:rPr lang="en-US" sz="7200" b="1" dirty="0">
                <a:solidFill>
                  <a:schemeClr val="tx1">
                    <a:lumMod val="75000"/>
                    <a:lumOff val="25000"/>
                  </a:schemeClr>
                </a:solidFill>
                <a:latin typeface="Segoe UI" panose="020B0502040204020203" pitchFamily="34" charset="0"/>
                <a:cs typeface="Segoe UI" panose="020B0502040204020203" pitchFamily="34" charset="0"/>
              </a:rPr>
              <a:t>WHAT COMES TO MIND WHEN YOU THINK ABOUT PROCUREMENT?</a:t>
            </a:r>
          </a:p>
        </p:txBody>
      </p:sp>
    </p:spTree>
    <p:extLst>
      <p:ext uri="{BB962C8B-B14F-4D97-AF65-F5344CB8AC3E}">
        <p14:creationId xmlns:p14="http://schemas.microsoft.com/office/powerpoint/2010/main" val="17122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E1EC7-DC86-4847-AC51-2A06B1866CAF}"/>
              </a:ext>
            </a:extLst>
          </p:cNvPr>
          <p:cNvSpPr txBox="1"/>
          <p:nvPr/>
        </p:nvSpPr>
        <p:spPr>
          <a:xfrm>
            <a:off x="2164029" y="1666666"/>
            <a:ext cx="7597241" cy="2800767"/>
          </a:xfrm>
          <a:prstGeom prst="rect">
            <a:avLst/>
          </a:prstGeom>
          <a:noFill/>
        </p:spPr>
        <p:txBody>
          <a:bodyPr wrap="square" rtlCol="0" anchor="ctr">
            <a:spAutoFit/>
          </a:bodyPr>
          <a:lstStyle/>
          <a:p>
            <a:pPr algn="ctr"/>
            <a:r>
              <a:rPr lang="en-US" sz="8800" b="1" dirty="0">
                <a:solidFill>
                  <a:schemeClr val="bg1"/>
                </a:solidFill>
                <a:latin typeface="+mj-lt"/>
                <a:cs typeface="Segoe UI" panose="020B0502040204020203" pitchFamily="34" charset="0"/>
              </a:rPr>
              <a:t>SO MANY ACRONYMS</a:t>
            </a:r>
            <a:endParaRPr lang="en-US" sz="3600" b="1" dirty="0">
              <a:latin typeface="+mj-lt"/>
              <a:cs typeface="Segoe UI" panose="020B0502040204020203" pitchFamily="34" charset="0"/>
            </a:endParaRPr>
          </a:p>
        </p:txBody>
      </p:sp>
    </p:spTree>
    <p:extLst>
      <p:ext uri="{BB962C8B-B14F-4D97-AF65-F5344CB8AC3E}">
        <p14:creationId xmlns:p14="http://schemas.microsoft.com/office/powerpoint/2010/main" val="6883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25C84A-DEE4-4F82-AC24-A891627D11AB}"/>
              </a:ext>
            </a:extLst>
          </p:cNvPr>
          <p:cNvSpPr txBox="1"/>
          <p:nvPr/>
        </p:nvSpPr>
        <p:spPr>
          <a:xfrm>
            <a:off x="1572985" y="2028616"/>
            <a:ext cx="9046029" cy="2800767"/>
          </a:xfrm>
          <a:prstGeom prst="rect">
            <a:avLst/>
          </a:prstGeom>
          <a:noFill/>
        </p:spPr>
        <p:txBody>
          <a:bodyPr wrap="square" rtlCol="0" anchor="ctr">
            <a:spAutoFit/>
          </a:bodyPr>
          <a:lstStyle/>
          <a:p>
            <a:pPr algn="ctr"/>
            <a:r>
              <a:rPr lang="en-US" sz="8800" b="1" dirty="0">
                <a:solidFill>
                  <a:schemeClr val="bg1"/>
                </a:solidFill>
                <a:latin typeface="+mj-lt"/>
                <a:cs typeface="Segoe UI" panose="020B0502040204020203" pitchFamily="34" charset="0"/>
              </a:rPr>
              <a:t>WHICH FORMS DO I USE ?</a:t>
            </a:r>
            <a:endParaRPr lang="en-US" sz="8800" b="1" dirty="0">
              <a:latin typeface="+mj-lt"/>
              <a:cs typeface="Segoe UI" panose="020B0502040204020203" pitchFamily="34" charset="0"/>
            </a:endParaRPr>
          </a:p>
        </p:txBody>
      </p:sp>
    </p:spTree>
    <p:extLst>
      <p:ext uri="{BB962C8B-B14F-4D97-AF65-F5344CB8AC3E}">
        <p14:creationId xmlns:p14="http://schemas.microsoft.com/office/powerpoint/2010/main" val="26715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32B0DB-4F38-4F02-AAC9-CED5CDE6E6A3}"/>
              </a:ext>
            </a:extLst>
          </p:cNvPr>
          <p:cNvSpPr txBox="1"/>
          <p:nvPr/>
        </p:nvSpPr>
        <p:spPr>
          <a:xfrm>
            <a:off x="1871189" y="2028616"/>
            <a:ext cx="8449622" cy="2800767"/>
          </a:xfrm>
          <a:prstGeom prst="rect">
            <a:avLst/>
          </a:prstGeom>
          <a:noFill/>
        </p:spPr>
        <p:txBody>
          <a:bodyPr wrap="square" rtlCol="0" anchor="ctr">
            <a:spAutoFit/>
          </a:bodyPr>
          <a:lstStyle/>
          <a:p>
            <a:pPr algn="ctr"/>
            <a:r>
              <a:rPr lang="en-US" sz="8800" b="1" dirty="0">
                <a:solidFill>
                  <a:schemeClr val="bg1"/>
                </a:solidFill>
                <a:latin typeface="+mj-lt"/>
                <a:cs typeface="Segoe UI" panose="020B0502040204020203" pitchFamily="34" charset="0"/>
              </a:rPr>
              <a:t>REGULATIONS GALORE</a:t>
            </a:r>
            <a:endParaRPr lang="en-US" sz="8800" b="1" dirty="0">
              <a:latin typeface="+mj-lt"/>
              <a:cs typeface="Segoe UI" panose="020B0502040204020203" pitchFamily="34" charset="0"/>
            </a:endParaRPr>
          </a:p>
        </p:txBody>
      </p:sp>
    </p:spTree>
    <p:extLst>
      <p:ext uri="{BB962C8B-B14F-4D97-AF65-F5344CB8AC3E}">
        <p14:creationId xmlns:p14="http://schemas.microsoft.com/office/powerpoint/2010/main" val="23597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32B0DB-4F38-4F02-AAC9-CED5CDE6E6A3}"/>
              </a:ext>
            </a:extLst>
          </p:cNvPr>
          <p:cNvSpPr txBox="1"/>
          <p:nvPr/>
        </p:nvSpPr>
        <p:spPr>
          <a:xfrm>
            <a:off x="1871189" y="2028616"/>
            <a:ext cx="8449622" cy="2800767"/>
          </a:xfrm>
          <a:prstGeom prst="rect">
            <a:avLst/>
          </a:prstGeom>
          <a:noFill/>
        </p:spPr>
        <p:txBody>
          <a:bodyPr wrap="square" rtlCol="0" anchor="ctr">
            <a:spAutoFit/>
          </a:bodyPr>
          <a:lstStyle/>
          <a:p>
            <a:pPr algn="ctr"/>
            <a:r>
              <a:rPr lang="en-US" sz="8800" b="1" dirty="0">
                <a:solidFill>
                  <a:schemeClr val="bg1"/>
                </a:solidFill>
                <a:latin typeface="+mj-lt"/>
                <a:cs typeface="Segoe UI" panose="020B0502040204020203" pitchFamily="34" charset="0"/>
              </a:rPr>
              <a:t>WHAT CAN GO WRONG ?</a:t>
            </a:r>
            <a:endParaRPr lang="en-US" sz="8800" b="1" dirty="0">
              <a:latin typeface="+mj-lt"/>
              <a:cs typeface="Segoe UI" panose="020B0502040204020203" pitchFamily="34" charset="0"/>
            </a:endParaRPr>
          </a:p>
        </p:txBody>
      </p:sp>
    </p:spTree>
    <p:extLst>
      <p:ext uri="{BB962C8B-B14F-4D97-AF65-F5344CB8AC3E}">
        <p14:creationId xmlns:p14="http://schemas.microsoft.com/office/powerpoint/2010/main" val="32040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32B0DB-4F38-4F02-AAC9-CED5CDE6E6A3}"/>
              </a:ext>
            </a:extLst>
          </p:cNvPr>
          <p:cNvSpPr txBox="1"/>
          <p:nvPr/>
        </p:nvSpPr>
        <p:spPr>
          <a:xfrm>
            <a:off x="1871189" y="1666666"/>
            <a:ext cx="8449622" cy="2800767"/>
          </a:xfrm>
          <a:prstGeom prst="rect">
            <a:avLst/>
          </a:prstGeom>
          <a:noFill/>
        </p:spPr>
        <p:txBody>
          <a:bodyPr wrap="square" rtlCol="0" anchor="ctr">
            <a:spAutoFit/>
          </a:bodyPr>
          <a:lstStyle/>
          <a:p>
            <a:pPr algn="ctr"/>
            <a:r>
              <a:rPr lang="en-US" sz="8800" b="1" dirty="0">
                <a:solidFill>
                  <a:schemeClr val="bg1"/>
                </a:solidFill>
                <a:cs typeface="Segoe UI" panose="020B0502040204020203" pitchFamily="34" charset="0"/>
              </a:rPr>
              <a:t>WHERE</a:t>
            </a:r>
            <a:r>
              <a:rPr lang="en-US" sz="8800" b="1" dirty="0">
                <a:solidFill>
                  <a:schemeClr val="bg1"/>
                </a:solidFill>
                <a:effectLst>
                  <a:outerShdw blurRad="38100" dist="38100" dir="2700000" algn="tl">
                    <a:srgbClr val="000000">
                      <a:alpha val="43137"/>
                    </a:srgbClr>
                  </a:outerShdw>
                </a:effectLst>
                <a:cs typeface="Segoe UI" panose="020B0502040204020203" pitchFamily="34" charset="0"/>
              </a:rPr>
              <a:t> DO </a:t>
            </a:r>
          </a:p>
          <a:p>
            <a:pPr algn="ctr"/>
            <a:r>
              <a:rPr lang="en-US" sz="8800" b="1" dirty="0">
                <a:solidFill>
                  <a:schemeClr val="bg1"/>
                </a:solidFill>
                <a:effectLst>
                  <a:outerShdw blurRad="38100" dist="38100" dir="2700000" algn="tl">
                    <a:srgbClr val="000000">
                      <a:alpha val="43137"/>
                    </a:srgbClr>
                  </a:outerShdw>
                </a:effectLst>
                <a:cs typeface="Segoe UI" panose="020B0502040204020203" pitchFamily="34" charset="0"/>
              </a:rPr>
              <a:t>I START?</a:t>
            </a:r>
          </a:p>
        </p:txBody>
      </p:sp>
    </p:spTree>
    <p:extLst>
      <p:ext uri="{BB962C8B-B14F-4D97-AF65-F5344CB8AC3E}">
        <p14:creationId xmlns:p14="http://schemas.microsoft.com/office/powerpoint/2010/main" val="23242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48AA3-8278-4CD5-ACF1-EA452B2951A3}"/>
              </a:ext>
            </a:extLst>
          </p:cNvPr>
          <p:cNvSpPr txBox="1"/>
          <p:nvPr/>
        </p:nvSpPr>
        <p:spPr>
          <a:xfrm>
            <a:off x="3912824" y="1867945"/>
            <a:ext cx="4366347" cy="646331"/>
          </a:xfrm>
          <a:prstGeom prst="rect">
            <a:avLst/>
          </a:prstGeom>
          <a:noFill/>
        </p:spPr>
        <p:txBody>
          <a:bodyPr wrap="square" rtlCol="0" anchor="ctr">
            <a:spAutoFit/>
          </a:bodyPr>
          <a:lstStyle/>
          <a:p>
            <a:pPr algn="ctr"/>
            <a:r>
              <a:rPr lang="en-US" sz="3600" dirty="0">
                <a:solidFill>
                  <a:srgbClr val="FFFFFF"/>
                </a:solidFill>
                <a:latin typeface="Segoe UI" panose="020B0502040204020203" pitchFamily="34" charset="0"/>
                <a:cs typeface="Segoe UI" panose="020B0502040204020203" pitchFamily="34" charset="0"/>
              </a:rPr>
              <a:t>\pro-</a:t>
            </a:r>
            <a:r>
              <a:rPr lang="en-US" sz="3600" b="1" dirty="0" err="1">
                <a:solidFill>
                  <a:srgbClr val="FFFFFF"/>
                </a:solidFill>
                <a:latin typeface="Segoe UI" panose="020B0502040204020203" pitchFamily="34" charset="0"/>
                <a:cs typeface="Segoe UI" panose="020B0502040204020203" pitchFamily="34" charset="0"/>
              </a:rPr>
              <a:t>kyoor</a:t>
            </a:r>
            <a:r>
              <a:rPr lang="en-US" sz="3600" dirty="0">
                <a:solidFill>
                  <a:srgbClr val="FFFFFF"/>
                </a:solidFill>
                <a:latin typeface="Segoe UI" panose="020B0502040204020203" pitchFamily="34" charset="0"/>
                <a:cs typeface="Segoe UI" panose="020B0502040204020203" pitchFamily="34" charset="0"/>
              </a:rPr>
              <a:t>-</a:t>
            </a:r>
            <a:r>
              <a:rPr lang="en-US" sz="3600" dirty="0" err="1">
                <a:solidFill>
                  <a:srgbClr val="FFFFFF"/>
                </a:solidFill>
                <a:latin typeface="Segoe UI" panose="020B0502040204020203" pitchFamily="34" charset="0"/>
                <a:cs typeface="Segoe UI" panose="020B0502040204020203" pitchFamily="34" charset="0"/>
              </a:rPr>
              <a:t>muhnt</a:t>
            </a:r>
            <a:r>
              <a:rPr lang="en-US" sz="3600" dirty="0">
                <a:solidFill>
                  <a:srgbClr val="FFFFFF"/>
                </a:solidFill>
                <a:latin typeface="Segoe UI" panose="020B0502040204020203" pitchFamily="34" charset="0"/>
                <a:cs typeface="Segoe UI" panose="020B0502040204020203" pitchFamily="34" charset="0"/>
              </a:rPr>
              <a:t>\</a:t>
            </a:r>
          </a:p>
        </p:txBody>
      </p:sp>
      <p:sp>
        <p:nvSpPr>
          <p:cNvPr id="3" name="TextBox 2">
            <a:extLst>
              <a:ext uri="{FF2B5EF4-FFF2-40B4-BE49-F238E27FC236}">
                <a16:creationId xmlns:a16="http://schemas.microsoft.com/office/drawing/2014/main" id="{B692CF61-B982-4245-869A-D3938F9686A3}"/>
              </a:ext>
            </a:extLst>
          </p:cNvPr>
          <p:cNvSpPr txBox="1"/>
          <p:nvPr/>
        </p:nvSpPr>
        <p:spPr>
          <a:xfrm>
            <a:off x="857250" y="713783"/>
            <a:ext cx="10341415" cy="1107996"/>
          </a:xfrm>
          <a:prstGeom prst="rect">
            <a:avLst/>
          </a:prstGeom>
          <a:noFill/>
        </p:spPr>
        <p:txBody>
          <a:bodyPr wrap="square" rtlCol="0" anchor="ctr">
            <a:spAutoFit/>
          </a:bodyPr>
          <a:lstStyle/>
          <a:p>
            <a:pPr algn="ctr"/>
            <a:r>
              <a:rPr lang="en-US" sz="6600" b="1" dirty="0">
                <a:solidFill>
                  <a:srgbClr val="FFFFFF"/>
                </a:solidFill>
                <a:latin typeface="Segoe UI" panose="020B0502040204020203" pitchFamily="34" charset="0"/>
                <a:cs typeface="Segoe UI" panose="020B0502040204020203" pitchFamily="34" charset="0"/>
              </a:rPr>
              <a:t>PRO∙CURE∙MENT</a:t>
            </a:r>
          </a:p>
        </p:txBody>
      </p:sp>
      <p:sp>
        <p:nvSpPr>
          <p:cNvPr id="5" name="TextBox 4">
            <a:extLst>
              <a:ext uri="{FF2B5EF4-FFF2-40B4-BE49-F238E27FC236}">
                <a16:creationId xmlns:a16="http://schemas.microsoft.com/office/drawing/2014/main" id="{2E917244-86EC-4B86-8F64-477C30049062}"/>
              </a:ext>
            </a:extLst>
          </p:cNvPr>
          <p:cNvSpPr txBox="1"/>
          <p:nvPr/>
        </p:nvSpPr>
        <p:spPr>
          <a:xfrm>
            <a:off x="1325838" y="3068274"/>
            <a:ext cx="2501923" cy="2646878"/>
          </a:xfrm>
          <a:prstGeom prst="rect">
            <a:avLst/>
          </a:prstGeom>
          <a:noFill/>
        </p:spPr>
        <p:txBody>
          <a:bodyPr wrap="square" rtlCol="0" anchor="ctr">
            <a:spAutoFit/>
          </a:bodyPr>
          <a:lstStyle/>
          <a:p>
            <a:pPr algn="ctr"/>
            <a:r>
              <a:rPr lang="en-US" sz="16600" b="1" dirty="0">
                <a:solidFill>
                  <a:srgbClr val="FFFFFF"/>
                </a:solidFill>
                <a:latin typeface="Segoe UI" panose="020B0502040204020203" pitchFamily="34" charset="0"/>
                <a:cs typeface="Segoe UI" panose="020B0502040204020203" pitchFamily="34" charset="0"/>
              </a:rPr>
              <a:t>N.</a:t>
            </a:r>
          </a:p>
        </p:txBody>
      </p:sp>
      <p:cxnSp>
        <p:nvCxnSpPr>
          <p:cNvPr id="6" name="Straight Connector 5">
            <a:extLst>
              <a:ext uri="{FF2B5EF4-FFF2-40B4-BE49-F238E27FC236}">
                <a16:creationId xmlns:a16="http://schemas.microsoft.com/office/drawing/2014/main" id="{CCE9CBFA-6323-4D55-8962-2FC7D7E532CF}"/>
              </a:ext>
            </a:extLst>
          </p:cNvPr>
          <p:cNvCxnSpPr/>
          <p:nvPr/>
        </p:nvCxnSpPr>
        <p:spPr>
          <a:xfrm>
            <a:off x="4154428" y="3077992"/>
            <a:ext cx="0" cy="26081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7381F7-9386-49C0-B53F-E002B2982243}"/>
              </a:ext>
            </a:extLst>
          </p:cNvPr>
          <p:cNvSpPr txBox="1"/>
          <p:nvPr/>
        </p:nvSpPr>
        <p:spPr>
          <a:xfrm>
            <a:off x="4481096" y="3129829"/>
            <a:ext cx="6717570" cy="2985433"/>
          </a:xfrm>
          <a:prstGeom prst="rect">
            <a:avLst/>
          </a:prstGeom>
          <a:noFill/>
        </p:spPr>
        <p:txBody>
          <a:bodyPr wrap="square" rtlCol="0" anchor="ctr">
            <a:spAutoFit/>
          </a:bodyPr>
          <a:lstStyle/>
          <a:p>
            <a:pPr marL="514350" indent="-514350">
              <a:spcBef>
                <a:spcPts val="600"/>
              </a:spcBef>
              <a:spcAft>
                <a:spcPts val="600"/>
              </a:spcAft>
              <a:buAutoNum type="arabicPeriod"/>
            </a:pPr>
            <a:r>
              <a:rPr lang="en-US" sz="2800" dirty="0">
                <a:solidFill>
                  <a:srgbClr val="FFFFFF"/>
                </a:solidFill>
                <a:latin typeface="Segoe UI" panose="020B0502040204020203" pitchFamily="34" charset="0"/>
                <a:cs typeface="Segoe UI" panose="020B0502040204020203" pitchFamily="34" charset="0"/>
              </a:rPr>
              <a:t>The process of </a:t>
            </a:r>
            <a:r>
              <a:rPr lang="en-US" sz="2800" i="1" dirty="0">
                <a:solidFill>
                  <a:srgbClr val="FFFFFF"/>
                </a:solidFill>
                <a:latin typeface="Segoe UI" panose="020B0502040204020203" pitchFamily="34" charset="0"/>
                <a:cs typeface="Segoe UI" panose="020B0502040204020203" pitchFamily="34" charset="0"/>
              </a:rPr>
              <a:t>procuring.</a:t>
            </a:r>
          </a:p>
          <a:p>
            <a:pPr marL="514350" indent="-514350">
              <a:spcBef>
                <a:spcPts val="600"/>
              </a:spcBef>
              <a:spcAft>
                <a:spcPts val="600"/>
              </a:spcAft>
              <a:buAutoNum type="arabicPeriod"/>
            </a:pPr>
            <a:r>
              <a:rPr lang="en-US" sz="2800" dirty="0">
                <a:solidFill>
                  <a:srgbClr val="FFFFFF"/>
                </a:solidFill>
                <a:latin typeface="Segoe UI" panose="020B0502040204020203" pitchFamily="34" charset="0"/>
                <a:cs typeface="Segoe UI" panose="020B0502040204020203" pitchFamily="34" charset="0"/>
              </a:rPr>
              <a:t>To obtain something through particular care and effort.</a:t>
            </a:r>
          </a:p>
          <a:p>
            <a:pPr marL="514350" indent="-514350">
              <a:spcBef>
                <a:spcPts val="600"/>
              </a:spcBef>
              <a:spcAft>
                <a:spcPts val="600"/>
              </a:spcAft>
              <a:buAutoNum type="arabicPeriod"/>
            </a:pPr>
            <a:r>
              <a:rPr lang="en-US" sz="2800" dirty="0">
                <a:solidFill>
                  <a:srgbClr val="FFFFFF"/>
                </a:solidFill>
                <a:latin typeface="Segoe UI" panose="020B0502040204020203" pitchFamily="34" charset="0"/>
                <a:cs typeface="Segoe UI" panose="020B0502040204020203" pitchFamily="34" charset="0"/>
              </a:rPr>
              <a:t>The process of locating, agreeing to terms, and acquiring goods and/or services from an external source.</a:t>
            </a:r>
          </a:p>
        </p:txBody>
      </p:sp>
    </p:spTree>
    <p:extLst>
      <p:ext uri="{BB962C8B-B14F-4D97-AF65-F5344CB8AC3E}">
        <p14:creationId xmlns:p14="http://schemas.microsoft.com/office/powerpoint/2010/main" val="87753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AEACF-77F8-4438-9431-8204EA59AA5F}"/>
              </a:ext>
            </a:extLst>
          </p:cNvPr>
          <p:cNvSpPr/>
          <p:nvPr/>
        </p:nvSpPr>
        <p:spPr>
          <a:xfrm>
            <a:off x="0" y="0"/>
            <a:ext cx="12192000" cy="6858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3C1AB19-ED51-474C-AC4F-FEA1523F3B7A}"/>
              </a:ext>
            </a:extLst>
          </p:cNvPr>
          <p:cNvGrpSpPr/>
          <p:nvPr/>
        </p:nvGrpSpPr>
        <p:grpSpPr>
          <a:xfrm>
            <a:off x="794532" y="1143000"/>
            <a:ext cx="4572000" cy="4572000"/>
            <a:chOff x="629391" y="1143000"/>
            <a:chExt cx="4572000" cy="4572000"/>
          </a:xfrm>
          <a:solidFill>
            <a:schemeClr val="accent3">
              <a:lumMod val="75000"/>
              <a:lumOff val="25000"/>
            </a:schemeClr>
          </a:solidFill>
        </p:grpSpPr>
        <p:sp>
          <p:nvSpPr>
            <p:cNvPr id="5" name="Oval 4">
              <a:extLst>
                <a:ext uri="{FF2B5EF4-FFF2-40B4-BE49-F238E27FC236}">
                  <a16:creationId xmlns:a16="http://schemas.microsoft.com/office/drawing/2014/main" id="{C0607D39-E6F2-463F-98E6-CF47AB44E2D7}"/>
                </a:ext>
              </a:extLst>
            </p:cNvPr>
            <p:cNvSpPr>
              <a:spLocks noChangeAspect="1"/>
            </p:cNvSpPr>
            <p:nvPr/>
          </p:nvSpPr>
          <p:spPr>
            <a:xfrm>
              <a:off x="629391" y="1143000"/>
              <a:ext cx="4572000" cy="4572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666530-D33C-43A8-B4C6-3E6FCA56C13C}"/>
                </a:ext>
              </a:extLst>
            </p:cNvPr>
            <p:cNvSpPr>
              <a:spLocks noChangeAspect="1"/>
            </p:cNvSpPr>
            <p:nvPr/>
          </p:nvSpPr>
          <p:spPr>
            <a:xfrm>
              <a:off x="1080158" y="1593767"/>
              <a:ext cx="3670465" cy="36704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World with solid fill">
              <a:extLst>
                <a:ext uri="{FF2B5EF4-FFF2-40B4-BE49-F238E27FC236}">
                  <a16:creationId xmlns:a16="http://schemas.microsoft.com/office/drawing/2014/main" id="{1942BA6D-D168-49BA-B4C8-BA99061226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8190" y="2116777"/>
              <a:ext cx="914400" cy="914400"/>
            </a:xfrm>
            <a:prstGeom prst="rect">
              <a:avLst/>
            </a:prstGeom>
          </p:spPr>
        </p:pic>
        <p:sp>
          <p:nvSpPr>
            <p:cNvPr id="9" name="TextBox 8">
              <a:extLst>
                <a:ext uri="{FF2B5EF4-FFF2-40B4-BE49-F238E27FC236}">
                  <a16:creationId xmlns:a16="http://schemas.microsoft.com/office/drawing/2014/main" id="{F5FFB54B-FC1F-446F-86FD-750B1692739D}"/>
                </a:ext>
              </a:extLst>
            </p:cNvPr>
            <p:cNvSpPr txBox="1"/>
            <p:nvPr/>
          </p:nvSpPr>
          <p:spPr>
            <a:xfrm>
              <a:off x="863559" y="2798057"/>
              <a:ext cx="4227019" cy="1261884"/>
            </a:xfrm>
            <a:prstGeom prst="rect">
              <a:avLst/>
            </a:prstGeom>
            <a:noFill/>
          </p:spPr>
          <p:txBody>
            <a:bodyPr wrap="square" rtlCol="0">
              <a:spAutoFit/>
            </a:bodyPr>
            <a:lstStyle/>
            <a:p>
              <a:pPr algn="ctr"/>
              <a:r>
                <a:rPr lang="en-US" sz="3600" dirty="0">
                  <a:solidFill>
                    <a:schemeClr val="bg1"/>
                  </a:solidFill>
                  <a:latin typeface="Segoe UI" panose="020B0502040204020203" pitchFamily="34" charset="0"/>
                  <a:cs typeface="Segoe UI" panose="020B0502040204020203" pitchFamily="34" charset="0"/>
                </a:rPr>
                <a:t>WHAT IS </a:t>
              </a:r>
            </a:p>
            <a:p>
              <a:pPr algn="ctr"/>
              <a:r>
                <a:rPr lang="en-US" sz="4000" b="1" dirty="0">
                  <a:solidFill>
                    <a:schemeClr val="bg1"/>
                  </a:solidFill>
                  <a:latin typeface="Segoe UI" panose="020B0502040204020203" pitchFamily="34" charset="0"/>
                  <a:cs typeface="Segoe UI" panose="020B0502040204020203" pitchFamily="34" charset="0"/>
                </a:rPr>
                <a:t>PROCUREMENT?</a:t>
              </a:r>
            </a:p>
          </p:txBody>
        </p:sp>
      </p:grpSp>
      <p:grpSp>
        <p:nvGrpSpPr>
          <p:cNvPr id="26" name="Group 25">
            <a:extLst>
              <a:ext uri="{FF2B5EF4-FFF2-40B4-BE49-F238E27FC236}">
                <a16:creationId xmlns:a16="http://schemas.microsoft.com/office/drawing/2014/main" id="{3772B304-0B45-4327-A527-BA8EE374C021}"/>
              </a:ext>
            </a:extLst>
          </p:cNvPr>
          <p:cNvGrpSpPr/>
          <p:nvPr/>
        </p:nvGrpSpPr>
        <p:grpSpPr>
          <a:xfrm flipH="1">
            <a:off x="5590162" y="871617"/>
            <a:ext cx="4227020" cy="923803"/>
            <a:chOff x="6096000" y="669964"/>
            <a:chExt cx="4025735" cy="923803"/>
          </a:xfrm>
          <a:solidFill>
            <a:schemeClr val="accent3">
              <a:lumMod val="75000"/>
              <a:lumOff val="25000"/>
            </a:schemeClr>
          </a:solidFill>
        </p:grpSpPr>
        <p:sp>
          <p:nvSpPr>
            <p:cNvPr id="13" name="Freeform: Shape 12">
              <a:extLst>
                <a:ext uri="{FF2B5EF4-FFF2-40B4-BE49-F238E27FC236}">
                  <a16:creationId xmlns:a16="http://schemas.microsoft.com/office/drawing/2014/main" id="{F2E1D683-27E9-4299-BEF3-D22383C8F335}"/>
                </a:ext>
              </a:extLst>
            </p:cNvPr>
            <p:cNvSpPr/>
            <p:nvPr/>
          </p:nvSpPr>
          <p:spPr>
            <a:xfrm>
              <a:off x="6096000" y="669964"/>
              <a:ext cx="4025735" cy="923803"/>
            </a:xfrm>
            <a:custGeom>
              <a:avLst/>
              <a:gdLst>
                <a:gd name="connsiteX0" fmla="*/ 457200 w 4025735"/>
                <a:gd name="connsiteY0" fmla="*/ 0 h 923803"/>
                <a:gd name="connsiteX1" fmla="*/ 457210 w 4025735"/>
                <a:gd name="connsiteY1" fmla="*/ 1 h 923803"/>
                <a:gd name="connsiteX2" fmla="*/ 3563834 w 4025735"/>
                <a:gd name="connsiteY2" fmla="*/ 1 h 923803"/>
                <a:gd name="connsiteX3" fmla="*/ 4025735 w 4025735"/>
                <a:gd name="connsiteY3" fmla="*/ 461902 h 923803"/>
                <a:gd name="connsiteX4" fmla="*/ 3563834 w 4025735"/>
                <a:gd name="connsiteY4" fmla="*/ 923803 h 923803"/>
                <a:gd name="connsiteX5" fmla="*/ 368135 w 4025735"/>
                <a:gd name="connsiteY5" fmla="*/ 923803 h 923803"/>
                <a:gd name="connsiteX6" fmla="*/ 368135 w 4025735"/>
                <a:gd name="connsiteY6" fmla="*/ 905422 h 923803"/>
                <a:gd name="connsiteX7" fmla="*/ 365058 w 4025735"/>
                <a:gd name="connsiteY7" fmla="*/ 905111 h 923803"/>
                <a:gd name="connsiteX8" fmla="*/ 0 w 4025735"/>
                <a:gd name="connsiteY8" fmla="*/ 457200 h 923803"/>
                <a:gd name="connsiteX9" fmla="*/ 365058 w 4025735"/>
                <a:gd name="connsiteY9" fmla="*/ 9289 h 923803"/>
                <a:gd name="connsiteX10" fmla="*/ 368135 w 4025735"/>
                <a:gd name="connsiteY10" fmla="*/ 8979 h 923803"/>
                <a:gd name="connsiteX11" fmla="*/ 368135 w 4025735"/>
                <a:gd name="connsiteY11" fmla="*/ 1 h 923803"/>
                <a:gd name="connsiteX12" fmla="*/ 457190 w 4025735"/>
                <a:gd name="connsiteY12" fmla="*/ 1 h 9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5735" h="923803">
                  <a:moveTo>
                    <a:pt x="457200" y="0"/>
                  </a:moveTo>
                  <a:lnTo>
                    <a:pt x="457210" y="1"/>
                  </a:lnTo>
                  <a:lnTo>
                    <a:pt x="3563834" y="1"/>
                  </a:lnTo>
                  <a:lnTo>
                    <a:pt x="4025735" y="461902"/>
                  </a:lnTo>
                  <a:lnTo>
                    <a:pt x="3563834" y="923803"/>
                  </a:lnTo>
                  <a:lnTo>
                    <a:pt x="368135" y="923803"/>
                  </a:lnTo>
                  <a:lnTo>
                    <a:pt x="368135" y="905422"/>
                  </a:lnTo>
                  <a:lnTo>
                    <a:pt x="365058" y="905111"/>
                  </a:lnTo>
                  <a:cubicBezTo>
                    <a:pt x="156719" y="862479"/>
                    <a:pt x="0" y="678142"/>
                    <a:pt x="0" y="457200"/>
                  </a:cubicBezTo>
                  <a:cubicBezTo>
                    <a:pt x="0" y="236258"/>
                    <a:pt x="156719" y="51921"/>
                    <a:pt x="365058" y="9289"/>
                  </a:cubicBezTo>
                  <a:lnTo>
                    <a:pt x="368135" y="8979"/>
                  </a:lnTo>
                  <a:lnTo>
                    <a:pt x="368135" y="1"/>
                  </a:lnTo>
                  <a:lnTo>
                    <a:pt x="457190" y="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17" name="TextBox 16">
              <a:extLst>
                <a:ext uri="{FF2B5EF4-FFF2-40B4-BE49-F238E27FC236}">
                  <a16:creationId xmlns:a16="http://schemas.microsoft.com/office/drawing/2014/main" id="{4F027FDF-DA47-430C-B62F-EAFB605F434C}"/>
                </a:ext>
              </a:extLst>
            </p:cNvPr>
            <p:cNvSpPr txBox="1"/>
            <p:nvPr/>
          </p:nvSpPr>
          <p:spPr>
            <a:xfrm>
              <a:off x="6447302" y="835678"/>
              <a:ext cx="2893622" cy="646331"/>
            </a:xfrm>
            <a:prstGeom prst="rect">
              <a:avLst/>
            </a:prstGeom>
            <a:noFill/>
          </p:spPr>
          <p:txBody>
            <a:bodyPr wrap="square" rtlCol="0">
              <a:spAutoFit/>
            </a:bodyPr>
            <a:lstStyle/>
            <a:p>
              <a:r>
                <a:rPr lang="en-US" sz="3600" dirty="0">
                  <a:solidFill>
                    <a:schemeClr val="bg1"/>
                  </a:solidFill>
                  <a:latin typeface="Segoe UI" panose="020B0502040204020203" pitchFamily="34" charset="0"/>
                  <a:cs typeface="Segoe UI" panose="020B0502040204020203" pitchFamily="34" charset="0"/>
                </a:rPr>
                <a:t>PROPERTY</a:t>
              </a:r>
              <a:endParaRPr lang="en-US" sz="2000" dirty="0">
                <a:solidFill>
                  <a:schemeClr val="bg1"/>
                </a:solidFill>
                <a:latin typeface="Segoe UI" panose="020B0502040204020203" pitchFamily="34" charset="0"/>
                <a:cs typeface="Segoe UI" panose="020B0502040204020203" pitchFamily="34" charset="0"/>
              </a:endParaRPr>
            </a:p>
          </p:txBody>
        </p:sp>
        <p:pic>
          <p:nvPicPr>
            <p:cNvPr id="22" name="Graphic 21" descr="Modern architecture with solid fill">
              <a:extLst>
                <a:ext uri="{FF2B5EF4-FFF2-40B4-BE49-F238E27FC236}">
                  <a16:creationId xmlns:a16="http://schemas.microsoft.com/office/drawing/2014/main" id="{9166D346-1E6F-44CE-B2B9-2E53B6A209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3433" y="785166"/>
              <a:ext cx="685800" cy="685800"/>
            </a:xfrm>
            <a:prstGeom prst="rect">
              <a:avLst/>
            </a:prstGeom>
          </p:spPr>
        </p:pic>
      </p:grpSp>
      <p:grpSp>
        <p:nvGrpSpPr>
          <p:cNvPr id="27" name="Group 26">
            <a:extLst>
              <a:ext uri="{FF2B5EF4-FFF2-40B4-BE49-F238E27FC236}">
                <a16:creationId xmlns:a16="http://schemas.microsoft.com/office/drawing/2014/main" id="{90AE83E4-F3EB-42EF-ADC3-E1DE4CE3F4E1}"/>
              </a:ext>
            </a:extLst>
          </p:cNvPr>
          <p:cNvGrpSpPr/>
          <p:nvPr/>
        </p:nvGrpSpPr>
        <p:grpSpPr>
          <a:xfrm flipH="1">
            <a:off x="6493202" y="2299118"/>
            <a:ext cx="4055423" cy="923803"/>
            <a:chOff x="7023265" y="2206458"/>
            <a:chExt cx="4025735" cy="923803"/>
          </a:xfrm>
          <a:solidFill>
            <a:schemeClr val="accent3">
              <a:lumMod val="75000"/>
              <a:lumOff val="25000"/>
            </a:schemeClr>
          </a:solidFill>
        </p:grpSpPr>
        <p:sp>
          <p:nvSpPr>
            <p:cNvPr id="14" name="Freeform: Shape 13">
              <a:extLst>
                <a:ext uri="{FF2B5EF4-FFF2-40B4-BE49-F238E27FC236}">
                  <a16:creationId xmlns:a16="http://schemas.microsoft.com/office/drawing/2014/main" id="{D7921BCA-9A1F-4235-9044-0C8800593223}"/>
                </a:ext>
              </a:extLst>
            </p:cNvPr>
            <p:cNvSpPr/>
            <p:nvPr/>
          </p:nvSpPr>
          <p:spPr>
            <a:xfrm>
              <a:off x="7023265" y="2206458"/>
              <a:ext cx="4025735" cy="923803"/>
            </a:xfrm>
            <a:custGeom>
              <a:avLst/>
              <a:gdLst>
                <a:gd name="connsiteX0" fmla="*/ 457200 w 4025735"/>
                <a:gd name="connsiteY0" fmla="*/ 0 h 923803"/>
                <a:gd name="connsiteX1" fmla="*/ 457210 w 4025735"/>
                <a:gd name="connsiteY1" fmla="*/ 1 h 923803"/>
                <a:gd name="connsiteX2" fmla="*/ 3563834 w 4025735"/>
                <a:gd name="connsiteY2" fmla="*/ 1 h 923803"/>
                <a:gd name="connsiteX3" fmla="*/ 4025735 w 4025735"/>
                <a:gd name="connsiteY3" fmla="*/ 461902 h 923803"/>
                <a:gd name="connsiteX4" fmla="*/ 3563834 w 4025735"/>
                <a:gd name="connsiteY4" fmla="*/ 923803 h 923803"/>
                <a:gd name="connsiteX5" fmla="*/ 368135 w 4025735"/>
                <a:gd name="connsiteY5" fmla="*/ 923803 h 923803"/>
                <a:gd name="connsiteX6" fmla="*/ 368135 w 4025735"/>
                <a:gd name="connsiteY6" fmla="*/ 905422 h 923803"/>
                <a:gd name="connsiteX7" fmla="*/ 365058 w 4025735"/>
                <a:gd name="connsiteY7" fmla="*/ 905111 h 923803"/>
                <a:gd name="connsiteX8" fmla="*/ 0 w 4025735"/>
                <a:gd name="connsiteY8" fmla="*/ 457200 h 923803"/>
                <a:gd name="connsiteX9" fmla="*/ 365058 w 4025735"/>
                <a:gd name="connsiteY9" fmla="*/ 9289 h 923803"/>
                <a:gd name="connsiteX10" fmla="*/ 368135 w 4025735"/>
                <a:gd name="connsiteY10" fmla="*/ 8979 h 923803"/>
                <a:gd name="connsiteX11" fmla="*/ 368135 w 4025735"/>
                <a:gd name="connsiteY11" fmla="*/ 1 h 923803"/>
                <a:gd name="connsiteX12" fmla="*/ 457190 w 4025735"/>
                <a:gd name="connsiteY12" fmla="*/ 1 h 9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5735" h="923803">
                  <a:moveTo>
                    <a:pt x="457200" y="0"/>
                  </a:moveTo>
                  <a:lnTo>
                    <a:pt x="457210" y="1"/>
                  </a:lnTo>
                  <a:lnTo>
                    <a:pt x="3563834" y="1"/>
                  </a:lnTo>
                  <a:lnTo>
                    <a:pt x="4025735" y="461902"/>
                  </a:lnTo>
                  <a:lnTo>
                    <a:pt x="3563834" y="923803"/>
                  </a:lnTo>
                  <a:lnTo>
                    <a:pt x="368135" y="923803"/>
                  </a:lnTo>
                  <a:lnTo>
                    <a:pt x="368135" y="905422"/>
                  </a:lnTo>
                  <a:lnTo>
                    <a:pt x="365058" y="905111"/>
                  </a:lnTo>
                  <a:cubicBezTo>
                    <a:pt x="156719" y="862479"/>
                    <a:pt x="0" y="678142"/>
                    <a:pt x="0" y="457200"/>
                  </a:cubicBezTo>
                  <a:cubicBezTo>
                    <a:pt x="0" y="236258"/>
                    <a:pt x="156719" y="51921"/>
                    <a:pt x="365058" y="9289"/>
                  </a:cubicBezTo>
                  <a:lnTo>
                    <a:pt x="368135" y="8979"/>
                  </a:lnTo>
                  <a:lnTo>
                    <a:pt x="368135" y="1"/>
                  </a:lnTo>
                  <a:lnTo>
                    <a:pt x="457190" y="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18" name="TextBox 17">
              <a:extLst>
                <a:ext uri="{FF2B5EF4-FFF2-40B4-BE49-F238E27FC236}">
                  <a16:creationId xmlns:a16="http://schemas.microsoft.com/office/drawing/2014/main" id="{58FEFEA1-8475-44C9-A5FE-32846B044EE9}"/>
                </a:ext>
              </a:extLst>
            </p:cNvPr>
            <p:cNvSpPr txBox="1"/>
            <p:nvPr/>
          </p:nvSpPr>
          <p:spPr>
            <a:xfrm>
              <a:off x="7529119" y="2355625"/>
              <a:ext cx="2925138" cy="646331"/>
            </a:xfrm>
            <a:prstGeom prst="rect">
              <a:avLst/>
            </a:prstGeom>
            <a:noFill/>
          </p:spPr>
          <p:txBody>
            <a:bodyPr wrap="square" rtlCol="0">
              <a:spAutoFit/>
            </a:bodyPr>
            <a:lstStyle/>
            <a:p>
              <a:r>
                <a:rPr lang="en-US" sz="3600" dirty="0">
                  <a:solidFill>
                    <a:schemeClr val="bg1"/>
                  </a:solidFill>
                  <a:latin typeface="Segoe UI" panose="020B0502040204020203" pitchFamily="34" charset="0"/>
                  <a:cs typeface="Segoe UI" panose="020B0502040204020203" pitchFamily="34" charset="0"/>
                </a:rPr>
                <a:t>SUPPLIES</a:t>
              </a:r>
              <a:endParaRPr lang="en-US" sz="2000" dirty="0">
                <a:solidFill>
                  <a:schemeClr val="bg1"/>
                </a:solidFill>
                <a:latin typeface="Segoe UI" panose="020B0502040204020203" pitchFamily="34" charset="0"/>
                <a:cs typeface="Segoe UI" panose="020B0502040204020203" pitchFamily="34" charset="0"/>
              </a:endParaRPr>
            </a:p>
          </p:txBody>
        </p:sp>
        <p:pic>
          <p:nvPicPr>
            <p:cNvPr id="23" name="Graphic 22" descr="Stapler with solid fill">
              <a:extLst>
                <a:ext uri="{FF2B5EF4-FFF2-40B4-BE49-F238E27FC236}">
                  <a16:creationId xmlns:a16="http://schemas.microsoft.com/office/drawing/2014/main" id="{7AA45020-8AF1-4642-A344-051FED21D0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378780" y="2325459"/>
              <a:ext cx="685800" cy="685800"/>
            </a:xfrm>
            <a:prstGeom prst="rect">
              <a:avLst/>
            </a:prstGeom>
          </p:spPr>
        </p:pic>
      </p:grpSp>
      <p:grpSp>
        <p:nvGrpSpPr>
          <p:cNvPr id="28" name="Group 27">
            <a:extLst>
              <a:ext uri="{FF2B5EF4-FFF2-40B4-BE49-F238E27FC236}">
                <a16:creationId xmlns:a16="http://schemas.microsoft.com/office/drawing/2014/main" id="{9BA06C2C-12D7-499D-A432-15DA4DC94500}"/>
              </a:ext>
            </a:extLst>
          </p:cNvPr>
          <p:cNvGrpSpPr/>
          <p:nvPr/>
        </p:nvGrpSpPr>
        <p:grpSpPr>
          <a:xfrm flipH="1">
            <a:off x="6410014" y="3824777"/>
            <a:ext cx="4055423" cy="923803"/>
            <a:chOff x="6990610" y="3742952"/>
            <a:chExt cx="4025735" cy="923803"/>
          </a:xfrm>
          <a:solidFill>
            <a:schemeClr val="accent3">
              <a:lumMod val="75000"/>
              <a:lumOff val="25000"/>
            </a:schemeClr>
          </a:solidFill>
        </p:grpSpPr>
        <p:sp>
          <p:nvSpPr>
            <p:cNvPr id="15" name="Freeform: Shape 14">
              <a:extLst>
                <a:ext uri="{FF2B5EF4-FFF2-40B4-BE49-F238E27FC236}">
                  <a16:creationId xmlns:a16="http://schemas.microsoft.com/office/drawing/2014/main" id="{AE1AF469-7E20-4C42-BDCC-979D0DB0D67F}"/>
                </a:ext>
              </a:extLst>
            </p:cNvPr>
            <p:cNvSpPr/>
            <p:nvPr/>
          </p:nvSpPr>
          <p:spPr>
            <a:xfrm>
              <a:off x="6990610" y="3742952"/>
              <a:ext cx="4025735" cy="923803"/>
            </a:xfrm>
            <a:custGeom>
              <a:avLst/>
              <a:gdLst>
                <a:gd name="connsiteX0" fmla="*/ 457200 w 4025735"/>
                <a:gd name="connsiteY0" fmla="*/ 0 h 923803"/>
                <a:gd name="connsiteX1" fmla="*/ 457210 w 4025735"/>
                <a:gd name="connsiteY1" fmla="*/ 1 h 923803"/>
                <a:gd name="connsiteX2" fmla="*/ 3563834 w 4025735"/>
                <a:gd name="connsiteY2" fmla="*/ 1 h 923803"/>
                <a:gd name="connsiteX3" fmla="*/ 4025735 w 4025735"/>
                <a:gd name="connsiteY3" fmla="*/ 461902 h 923803"/>
                <a:gd name="connsiteX4" fmla="*/ 3563834 w 4025735"/>
                <a:gd name="connsiteY4" fmla="*/ 923803 h 923803"/>
                <a:gd name="connsiteX5" fmla="*/ 368135 w 4025735"/>
                <a:gd name="connsiteY5" fmla="*/ 923803 h 923803"/>
                <a:gd name="connsiteX6" fmla="*/ 368135 w 4025735"/>
                <a:gd name="connsiteY6" fmla="*/ 905422 h 923803"/>
                <a:gd name="connsiteX7" fmla="*/ 365058 w 4025735"/>
                <a:gd name="connsiteY7" fmla="*/ 905111 h 923803"/>
                <a:gd name="connsiteX8" fmla="*/ 0 w 4025735"/>
                <a:gd name="connsiteY8" fmla="*/ 457200 h 923803"/>
                <a:gd name="connsiteX9" fmla="*/ 365058 w 4025735"/>
                <a:gd name="connsiteY9" fmla="*/ 9289 h 923803"/>
                <a:gd name="connsiteX10" fmla="*/ 368135 w 4025735"/>
                <a:gd name="connsiteY10" fmla="*/ 8979 h 923803"/>
                <a:gd name="connsiteX11" fmla="*/ 368135 w 4025735"/>
                <a:gd name="connsiteY11" fmla="*/ 1 h 923803"/>
                <a:gd name="connsiteX12" fmla="*/ 457190 w 4025735"/>
                <a:gd name="connsiteY12" fmla="*/ 1 h 9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5735" h="923803">
                  <a:moveTo>
                    <a:pt x="457200" y="0"/>
                  </a:moveTo>
                  <a:lnTo>
                    <a:pt x="457210" y="1"/>
                  </a:lnTo>
                  <a:lnTo>
                    <a:pt x="3563834" y="1"/>
                  </a:lnTo>
                  <a:lnTo>
                    <a:pt x="4025735" y="461902"/>
                  </a:lnTo>
                  <a:lnTo>
                    <a:pt x="3563834" y="923803"/>
                  </a:lnTo>
                  <a:lnTo>
                    <a:pt x="368135" y="923803"/>
                  </a:lnTo>
                  <a:lnTo>
                    <a:pt x="368135" y="905422"/>
                  </a:lnTo>
                  <a:lnTo>
                    <a:pt x="365058" y="905111"/>
                  </a:lnTo>
                  <a:cubicBezTo>
                    <a:pt x="156719" y="862479"/>
                    <a:pt x="0" y="678142"/>
                    <a:pt x="0" y="457200"/>
                  </a:cubicBezTo>
                  <a:cubicBezTo>
                    <a:pt x="0" y="236258"/>
                    <a:pt x="156719" y="51921"/>
                    <a:pt x="365058" y="9289"/>
                  </a:cubicBezTo>
                  <a:lnTo>
                    <a:pt x="368135" y="8979"/>
                  </a:lnTo>
                  <a:lnTo>
                    <a:pt x="368135" y="1"/>
                  </a:lnTo>
                  <a:lnTo>
                    <a:pt x="457190" y="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19" name="TextBox 18">
              <a:extLst>
                <a:ext uri="{FF2B5EF4-FFF2-40B4-BE49-F238E27FC236}">
                  <a16:creationId xmlns:a16="http://schemas.microsoft.com/office/drawing/2014/main" id="{D0020485-6631-459A-BDEF-7A3D503C170F}"/>
                </a:ext>
              </a:extLst>
            </p:cNvPr>
            <p:cNvSpPr txBox="1"/>
            <p:nvPr/>
          </p:nvSpPr>
          <p:spPr>
            <a:xfrm>
              <a:off x="8183903" y="3895620"/>
              <a:ext cx="2240975" cy="646331"/>
            </a:xfrm>
            <a:prstGeom prst="rect">
              <a:avLst/>
            </a:prstGeom>
            <a:noFill/>
          </p:spPr>
          <p:txBody>
            <a:bodyPr wrap="square" rtlCol="0">
              <a:spAutoFit/>
            </a:bodyPr>
            <a:lstStyle/>
            <a:p>
              <a:r>
                <a:rPr lang="en-US" sz="3600" dirty="0">
                  <a:solidFill>
                    <a:schemeClr val="bg1"/>
                  </a:solidFill>
                  <a:latin typeface="Segoe UI" panose="020B0502040204020203" pitchFamily="34" charset="0"/>
                  <a:cs typeface="Segoe UI" panose="020B0502040204020203" pitchFamily="34" charset="0"/>
                </a:rPr>
                <a:t>SERVICES</a:t>
              </a:r>
              <a:endParaRPr lang="en-US" sz="2000" dirty="0">
                <a:solidFill>
                  <a:schemeClr val="bg1"/>
                </a:solidFill>
                <a:latin typeface="Segoe UI" panose="020B0502040204020203" pitchFamily="34" charset="0"/>
                <a:cs typeface="Segoe UI" panose="020B0502040204020203" pitchFamily="34" charset="0"/>
              </a:endParaRPr>
            </a:p>
          </p:txBody>
        </p:sp>
        <p:pic>
          <p:nvPicPr>
            <p:cNvPr id="24" name="Graphic 23" descr="Bulldozer with solid fill">
              <a:extLst>
                <a:ext uri="{FF2B5EF4-FFF2-40B4-BE49-F238E27FC236}">
                  <a16:creationId xmlns:a16="http://schemas.microsoft.com/office/drawing/2014/main" id="{A09F796F-6FF3-47B4-AF1A-38085C563C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378780" y="3859212"/>
              <a:ext cx="685800" cy="685800"/>
            </a:xfrm>
            <a:prstGeom prst="rect">
              <a:avLst/>
            </a:prstGeom>
          </p:spPr>
        </p:pic>
      </p:grpSp>
      <p:grpSp>
        <p:nvGrpSpPr>
          <p:cNvPr id="29" name="Group 28">
            <a:extLst>
              <a:ext uri="{FF2B5EF4-FFF2-40B4-BE49-F238E27FC236}">
                <a16:creationId xmlns:a16="http://schemas.microsoft.com/office/drawing/2014/main" id="{CB43A43B-B8E6-4062-95AB-056349DC60E6}"/>
              </a:ext>
            </a:extLst>
          </p:cNvPr>
          <p:cNvGrpSpPr/>
          <p:nvPr/>
        </p:nvGrpSpPr>
        <p:grpSpPr>
          <a:xfrm flipH="1">
            <a:off x="5115777" y="5204036"/>
            <a:ext cx="4227019" cy="923803"/>
            <a:chOff x="6095999" y="5279446"/>
            <a:chExt cx="4025735" cy="923803"/>
          </a:xfrm>
          <a:solidFill>
            <a:schemeClr val="accent3">
              <a:lumMod val="75000"/>
              <a:lumOff val="25000"/>
            </a:schemeClr>
          </a:solidFill>
        </p:grpSpPr>
        <p:sp>
          <p:nvSpPr>
            <p:cNvPr id="16" name="Freeform: Shape 15">
              <a:extLst>
                <a:ext uri="{FF2B5EF4-FFF2-40B4-BE49-F238E27FC236}">
                  <a16:creationId xmlns:a16="http://schemas.microsoft.com/office/drawing/2014/main" id="{18EEF21C-0A59-49CC-8DF2-69E0482B178C}"/>
                </a:ext>
              </a:extLst>
            </p:cNvPr>
            <p:cNvSpPr/>
            <p:nvPr/>
          </p:nvSpPr>
          <p:spPr>
            <a:xfrm>
              <a:off x="6095999" y="5279446"/>
              <a:ext cx="4025735" cy="923803"/>
            </a:xfrm>
            <a:custGeom>
              <a:avLst/>
              <a:gdLst>
                <a:gd name="connsiteX0" fmla="*/ 457200 w 4025735"/>
                <a:gd name="connsiteY0" fmla="*/ 0 h 923803"/>
                <a:gd name="connsiteX1" fmla="*/ 457210 w 4025735"/>
                <a:gd name="connsiteY1" fmla="*/ 1 h 923803"/>
                <a:gd name="connsiteX2" fmla="*/ 3563834 w 4025735"/>
                <a:gd name="connsiteY2" fmla="*/ 1 h 923803"/>
                <a:gd name="connsiteX3" fmla="*/ 4025735 w 4025735"/>
                <a:gd name="connsiteY3" fmla="*/ 461902 h 923803"/>
                <a:gd name="connsiteX4" fmla="*/ 3563834 w 4025735"/>
                <a:gd name="connsiteY4" fmla="*/ 923803 h 923803"/>
                <a:gd name="connsiteX5" fmla="*/ 368135 w 4025735"/>
                <a:gd name="connsiteY5" fmla="*/ 923803 h 923803"/>
                <a:gd name="connsiteX6" fmla="*/ 368135 w 4025735"/>
                <a:gd name="connsiteY6" fmla="*/ 905422 h 923803"/>
                <a:gd name="connsiteX7" fmla="*/ 365058 w 4025735"/>
                <a:gd name="connsiteY7" fmla="*/ 905111 h 923803"/>
                <a:gd name="connsiteX8" fmla="*/ 0 w 4025735"/>
                <a:gd name="connsiteY8" fmla="*/ 457200 h 923803"/>
                <a:gd name="connsiteX9" fmla="*/ 365058 w 4025735"/>
                <a:gd name="connsiteY9" fmla="*/ 9289 h 923803"/>
                <a:gd name="connsiteX10" fmla="*/ 368135 w 4025735"/>
                <a:gd name="connsiteY10" fmla="*/ 8979 h 923803"/>
                <a:gd name="connsiteX11" fmla="*/ 368135 w 4025735"/>
                <a:gd name="connsiteY11" fmla="*/ 1 h 923803"/>
                <a:gd name="connsiteX12" fmla="*/ 457190 w 4025735"/>
                <a:gd name="connsiteY12" fmla="*/ 1 h 9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5735" h="923803">
                  <a:moveTo>
                    <a:pt x="457200" y="0"/>
                  </a:moveTo>
                  <a:lnTo>
                    <a:pt x="457210" y="1"/>
                  </a:lnTo>
                  <a:lnTo>
                    <a:pt x="3563834" y="1"/>
                  </a:lnTo>
                  <a:lnTo>
                    <a:pt x="4025735" y="461902"/>
                  </a:lnTo>
                  <a:lnTo>
                    <a:pt x="3563834" y="923803"/>
                  </a:lnTo>
                  <a:lnTo>
                    <a:pt x="368135" y="923803"/>
                  </a:lnTo>
                  <a:lnTo>
                    <a:pt x="368135" y="905422"/>
                  </a:lnTo>
                  <a:lnTo>
                    <a:pt x="365058" y="905111"/>
                  </a:lnTo>
                  <a:cubicBezTo>
                    <a:pt x="156719" y="862479"/>
                    <a:pt x="0" y="678142"/>
                    <a:pt x="0" y="457200"/>
                  </a:cubicBezTo>
                  <a:cubicBezTo>
                    <a:pt x="0" y="236258"/>
                    <a:pt x="156719" y="51921"/>
                    <a:pt x="365058" y="9289"/>
                  </a:cubicBezTo>
                  <a:lnTo>
                    <a:pt x="368135" y="8979"/>
                  </a:lnTo>
                  <a:lnTo>
                    <a:pt x="368135" y="1"/>
                  </a:lnTo>
                  <a:lnTo>
                    <a:pt x="457190" y="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20" name="TextBox 19">
              <a:extLst>
                <a:ext uri="{FF2B5EF4-FFF2-40B4-BE49-F238E27FC236}">
                  <a16:creationId xmlns:a16="http://schemas.microsoft.com/office/drawing/2014/main" id="{40F5943D-70D6-4C0C-B4BA-703644D48988}"/>
                </a:ext>
              </a:extLst>
            </p:cNvPr>
            <p:cNvSpPr txBox="1"/>
            <p:nvPr/>
          </p:nvSpPr>
          <p:spPr>
            <a:xfrm>
              <a:off x="7179004" y="5436054"/>
              <a:ext cx="224097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cs typeface="Segoe UI" panose="020B0502040204020203" pitchFamily="34" charset="0"/>
                </a:rPr>
                <a:t>PROCESS</a:t>
              </a:r>
              <a:endParaRPr lang="en-US" sz="2000" b="1" dirty="0">
                <a:solidFill>
                  <a:schemeClr val="bg1"/>
                </a:solidFill>
                <a:latin typeface="Segoe UI" panose="020B0502040204020203" pitchFamily="34" charset="0"/>
                <a:cs typeface="Segoe UI" panose="020B0502040204020203" pitchFamily="34" charset="0"/>
              </a:endParaRPr>
            </a:p>
          </p:txBody>
        </p:sp>
        <p:pic>
          <p:nvPicPr>
            <p:cNvPr id="25" name="Graphic 24" descr="Workflow with solid fill">
              <a:extLst>
                <a:ext uri="{FF2B5EF4-FFF2-40B4-BE49-F238E27FC236}">
                  <a16:creationId xmlns:a16="http://schemas.microsoft.com/office/drawing/2014/main" id="{99B8E7B6-E84D-4666-AC22-D0047BFA21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93204" y="5366115"/>
              <a:ext cx="685800" cy="685800"/>
            </a:xfrm>
            <a:prstGeom prst="rect">
              <a:avLst/>
            </a:prstGeom>
          </p:spPr>
        </p:pic>
      </p:grpSp>
    </p:spTree>
    <p:extLst>
      <p:ext uri="{BB962C8B-B14F-4D97-AF65-F5344CB8AC3E}">
        <p14:creationId xmlns:p14="http://schemas.microsoft.com/office/powerpoint/2010/main" val="40744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5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3_Office Theme">
  <a:themeElements>
    <a:clrScheme name="Custom 81">
      <a:dk1>
        <a:sysClr val="windowText" lastClr="000000"/>
      </a:dk1>
      <a:lt1>
        <a:sysClr val="window" lastClr="FFFFFF"/>
      </a:lt1>
      <a:dk2>
        <a:srgbClr val="1F497D"/>
      </a:dk2>
      <a:lt2>
        <a:srgbClr val="EEECE1"/>
      </a:lt2>
      <a:accent1>
        <a:srgbClr val="219EBC"/>
      </a:accent1>
      <a:accent2>
        <a:srgbClr val="FFB703"/>
      </a:accent2>
      <a:accent3>
        <a:srgbClr val="023047"/>
      </a:accent3>
      <a:accent4>
        <a:srgbClr val="FB8500"/>
      </a:accent4>
      <a:accent5>
        <a:srgbClr val="8ECAE6"/>
      </a:accent5>
      <a:accent6>
        <a:srgbClr val="F53932"/>
      </a:accent6>
      <a:hlink>
        <a:srgbClr val="219EBC"/>
      </a:hlink>
      <a:folHlink>
        <a:srgbClr val="FB850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Sea from Space">
      <a:dk1>
        <a:sysClr val="windowText" lastClr="000000"/>
      </a:dk1>
      <a:lt1>
        <a:sysClr val="window" lastClr="FFFFFF"/>
      </a:lt1>
      <a:dk2>
        <a:srgbClr val="17406D"/>
      </a:dk2>
      <a:lt2>
        <a:srgbClr val="DBEFF9"/>
      </a:lt2>
      <a:accent1>
        <a:srgbClr val="2C3259"/>
      </a:accent1>
      <a:accent2>
        <a:srgbClr val="304A78"/>
      </a:accent2>
      <a:accent3>
        <a:srgbClr val="2493A2"/>
      </a:accent3>
      <a:accent4>
        <a:srgbClr val="57BDA2"/>
      </a:accent4>
      <a:accent5>
        <a:srgbClr val="DCB13C"/>
      </a:accent5>
      <a:accent6>
        <a:srgbClr val="54A838"/>
      </a:accent6>
      <a:hlink>
        <a:srgbClr val="304A78"/>
      </a:hlink>
      <a:folHlink>
        <a:srgbClr val="2493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81">
      <a:dk1>
        <a:sysClr val="windowText" lastClr="000000"/>
      </a:dk1>
      <a:lt1>
        <a:sysClr val="window" lastClr="FFFFFF"/>
      </a:lt1>
      <a:dk2>
        <a:srgbClr val="1F497D"/>
      </a:dk2>
      <a:lt2>
        <a:srgbClr val="EEECE1"/>
      </a:lt2>
      <a:accent1>
        <a:srgbClr val="219EBC"/>
      </a:accent1>
      <a:accent2>
        <a:srgbClr val="FFB703"/>
      </a:accent2>
      <a:accent3>
        <a:srgbClr val="023047"/>
      </a:accent3>
      <a:accent4>
        <a:srgbClr val="FB8500"/>
      </a:accent4>
      <a:accent5>
        <a:srgbClr val="8ECAE6"/>
      </a:accent5>
      <a:accent6>
        <a:srgbClr val="F53932"/>
      </a:accent6>
      <a:hlink>
        <a:srgbClr val="219EBC"/>
      </a:hlink>
      <a:folHlink>
        <a:srgbClr val="FB8500"/>
      </a:folHlink>
    </a:clrScheme>
    <a:fontScheme name="Custom 6">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3344</TotalTime>
  <Words>13241</Words>
  <Application>Microsoft Office PowerPoint</Application>
  <PresentationFormat>Widescreen</PresentationFormat>
  <Paragraphs>2040</Paragraphs>
  <Slides>223</Slides>
  <Notes>187</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223</vt:i4>
      </vt:variant>
    </vt:vector>
  </HeadingPairs>
  <TitlesOfParts>
    <vt:vector size="248" baseType="lpstr">
      <vt:lpstr>Abadi</vt:lpstr>
      <vt:lpstr>Arial</vt:lpstr>
      <vt:lpstr>Arial Black</vt:lpstr>
      <vt:lpstr>Calibri</vt:lpstr>
      <vt:lpstr>Cooper Md BT</vt:lpstr>
      <vt:lpstr>Georgia</vt:lpstr>
      <vt:lpstr>Helvetica</vt:lpstr>
      <vt:lpstr>IBM Plex Serif</vt:lpstr>
      <vt:lpstr>Ink Free</vt:lpstr>
      <vt:lpstr>Merriweather</vt:lpstr>
      <vt:lpstr>Microsoft New Tai Lue</vt:lpstr>
      <vt:lpstr>NC Burrata</vt:lpstr>
      <vt:lpstr>Nobile</vt:lpstr>
      <vt:lpstr>Open Sans</vt:lpstr>
      <vt:lpstr>Poppins</vt:lpstr>
      <vt:lpstr>Segoe UI</vt:lpstr>
      <vt:lpstr>Source Sans Pro</vt:lpstr>
      <vt:lpstr>SourceSansPro</vt:lpstr>
      <vt:lpstr>Symbol</vt:lpstr>
      <vt:lpstr>Times New Roman</vt:lpstr>
      <vt:lpstr>Tw Cen MT Condensed</vt:lpstr>
      <vt:lpstr>Wingdings</vt:lpstr>
      <vt:lpstr>3_Office Theme</vt:lpstr>
      <vt:lpstr>2_Office Theme</vt:lpstr>
      <vt:lpstr>1_Office Theme</vt:lpstr>
      <vt:lpstr>PowerPoint Presentation</vt:lpstr>
      <vt:lpstr>PowerPoint Presentation</vt:lpstr>
      <vt:lpstr>PowerPoint Presentation</vt:lpstr>
      <vt:lpstr>SECTION 3 GENERAL </vt:lpstr>
      <vt:lpstr>SECTION 3 GENERAL </vt:lpstr>
      <vt:lpstr>SECTION 3 RESPONSIBILITIES</vt:lpstr>
      <vt:lpstr>SECTION 3 RESPONSIBILITIES</vt:lpstr>
      <vt:lpstr>SECTION 3 RESPONSIBILITIES</vt:lpstr>
      <vt:lpstr>SECTION 3  FUNDING THRESHOLD</vt:lpstr>
      <vt:lpstr>“BEST EFFORTS” AND “TO THE GREATEST EXTENT FEASIBLE”</vt:lpstr>
      <vt:lpstr>SECTION 3  WORKER</vt:lpstr>
      <vt:lpstr>TARGETED  SECTION 3 WORKER</vt:lpstr>
      <vt:lpstr>YOUTHBUILD</vt:lpstr>
      <vt:lpstr>SECTION 3  BUSINESS CONCERN</vt:lpstr>
      <vt:lpstr>LOW &amp;  VERY-LOW INCOME</vt:lpstr>
      <vt:lpstr>SECTION 3 REPORTING GOALS</vt:lpstr>
      <vt:lpstr>SECTION 3 REPORTING GOALS</vt:lpstr>
      <vt:lpstr>PowerPoint Presentation</vt:lpstr>
      <vt:lpstr>DOCUMENTATION SECTION 3 WORKER</vt:lpstr>
      <vt:lpstr>DOCUMENTATION TARGETED SECTION  3 WORKER</vt:lpstr>
      <vt:lpstr>SECTION 3  FAQ</vt:lpstr>
      <vt:lpstr>SECTION 3 RECORDKEEPING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MINIMUM RESERVE LEVELS  (PHAs 250 OR MORE)</vt:lpstr>
      <vt:lpstr>PowerPoint Presentation</vt:lpstr>
      <vt:lpstr>PowerPoint Presentation</vt:lpstr>
      <vt:lpstr>PowerPoint Presentation</vt:lpstr>
      <vt:lpstr>TOTAL AVAILABLE CY 2023 APPROPRIATIONS:</vt:lpstr>
      <vt:lpstr>HCVP FUNDING SOURCES</vt:lpstr>
      <vt:lpstr>HCVP FUNDING PROVISIONS</vt:lpstr>
      <vt:lpstr>HCVP FUNDING PROVISIONS</vt:lpstr>
      <vt:lpstr>HCVP FUNDING PROVISIONS</vt:lpstr>
      <vt:lpstr>HCVP FUNDING PROVISIONS</vt:lpstr>
      <vt:lpstr>PowerPoint Presentation</vt:lpstr>
      <vt:lpstr>PROHIBITED SOURCES OF HAP FUNDS</vt:lpstr>
      <vt:lpstr>COCC – FEE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BUDGETS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PRINCIPLES</vt:lpstr>
      <vt:lpstr>REMEMBER   AGENCY COSTS MAY BE…</vt:lpstr>
      <vt:lpstr>PowerPoint Presentation</vt:lpstr>
      <vt:lpstr>THE “FINANCIALS”</vt:lpstr>
      <vt:lpstr>BUDGET</vt:lpstr>
      <vt:lpstr>CLAIMS</vt:lpstr>
      <vt:lpstr>CASH FLOW</vt:lpstr>
      <vt:lpstr>OPERATING STATEMENT</vt:lpstr>
      <vt:lpstr>BALANCE SHEET</vt:lpstr>
      <vt:lpstr>FINANCIAL DATA SCHEDULE (FDS)</vt:lpstr>
      <vt:lpstr>PowerPoint Presentation</vt:lpstr>
      <vt:lpstr>UNDERSTANDING THE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CFR 200</vt:lpstr>
      <vt:lpstr>2 CFR 200, Subpart D</vt:lpstr>
      <vt:lpstr>2 CFR 200</vt:lpstr>
      <vt:lpstr>PowerPoint Presentation</vt:lpstr>
      <vt:lpstr>PURCHASING THRESHOLDS</vt:lpstr>
      <vt:lpstr>PowerPoint Presentation</vt:lpstr>
      <vt:lpstr>STATE AND LOCAL REQUIREMENTS</vt:lpstr>
      <vt:lpstr>PowerPoint Presentation</vt:lpstr>
      <vt:lpstr>WHY ALL THE FUSS?</vt:lpstr>
      <vt:lpstr>WHY ALL THE FUSS?</vt:lpstr>
      <vt:lpstr>WHY ALL THE FUSS?</vt:lpstr>
      <vt:lpstr>PLANNING IS ESSENTIAL TO MANAGING THE PROCUREMENT FUNCTION PROPERLY</vt:lpstr>
      <vt:lpstr>ELEMENTS OF PROCUREMENT</vt:lpstr>
      <vt:lpstr>or</vt:lpstr>
      <vt:lpstr>PROPERLY PREPARED  SPECIFICATIONS AND SCOPES OF WORK CLARIFY THE RELATIONSHIP BETWEEN THE CONTRACTOR AND THE PHA</vt:lpstr>
      <vt:lpstr>INDEPENDENT COST ESTIMATE (ICE)</vt:lpstr>
      <vt:lpstr>PowerPoint Presentation</vt:lpstr>
      <vt:lpstr>PowerPoint Presentation</vt:lpstr>
      <vt:lpstr>PowerPoint Presentation</vt:lpstr>
      <vt:lpstr>PowerPoint Presentation</vt:lpstr>
      <vt:lpstr>PowerPoint Presentation</vt:lpstr>
      <vt:lpstr>PHAs MAY NOT BREAK UP PURCHASES INTO SMALL AMOUNTS TO QUALIFY UNDER SMALL PURCHASE OR MICRO-PURCHASE THRESHOLDS</vt:lpstr>
      <vt:lpstr>PowerPoint Presentation</vt:lpstr>
      <vt:lpstr>CONTRACT TYPES VARY ACCORDING TO:</vt:lpstr>
      <vt:lpstr>PROCUREMENT METHODS</vt:lpstr>
      <vt:lpstr>PowerPoint Presentation</vt:lpstr>
      <vt:lpstr>PROCUREMENT METHODS</vt:lpstr>
      <vt:lpstr>PowerPoint Presentation</vt:lpstr>
      <vt:lpstr>PROCUREMENT METHODS</vt:lpstr>
      <vt:lpstr>PowerPoint Presentation</vt:lpstr>
      <vt:lpstr>CONDITIONS FOR COMPETITIVE PROPOSALS</vt:lpstr>
      <vt:lpstr>PROCUREMENT METHODS</vt:lpstr>
      <vt:lpstr>PowerPoint Presentation</vt:lpstr>
      <vt:lpstr>CONTRACTOR ELIGIBILITY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CAPITAL FUND GRANTS CALCULATED?</vt:lpstr>
      <vt:lpstr>PowerPoint Presentation</vt:lpstr>
      <vt:lpstr>PowerPoint Presentation</vt:lpstr>
      <vt:lpstr>BUDGET LINE ITEMS – MOST COMMON</vt:lpstr>
      <vt:lpstr>1406 – OPERATIONS</vt:lpstr>
      <vt:lpstr>1408 – MANAGEMENT IMPROVEMENTS</vt:lpstr>
      <vt:lpstr>1410 – ADMINISTRATION</vt:lpstr>
      <vt:lpstr>1480 –  GENERAL  CAPITAL ACTIVITY</vt:lpstr>
      <vt:lpstr>CFP  OBLIGATIONS</vt:lpstr>
      <vt:lpstr>CFP  OBLIGATIONS</vt:lpstr>
      <vt:lpstr>CFP EXPENDITURES</vt:lpstr>
      <vt:lpstr>CFP  EXPENDITURES</vt:lpstr>
      <vt:lpstr>HUD  CFP  MONITORING</vt:lpstr>
      <vt:lpstr>SANCTIONS</vt:lpstr>
      <vt:lpstr>CAPITAL FUND  ELIGIBLE ACTIVITIES</vt:lpstr>
      <vt:lpstr>INELIGIBLE ACTIVITIES</vt:lpstr>
      <vt:lpstr>INELIGIBLE ACTIVITIES</vt:lpstr>
      <vt:lpstr>HOTMA  UPDATE</vt:lpstr>
      <vt:lpstr>CFP ANNUAL FORMULA GRANT PROCESS</vt:lpstr>
      <vt:lpstr>CAPITAL FUND PROGRAM PLANNING</vt:lpstr>
      <vt:lpstr>CFP: ENVIRONMENTAL REVIEW</vt:lpstr>
      <vt:lpstr>CFP: ENVIRONMENTAL REVIEW</vt:lpstr>
      <vt:lpstr>CAPITAL FUND SUBMISSION</vt:lpstr>
      <vt:lpstr>CAPITAL FUND SUBMISSION</vt:lpstr>
      <vt:lpstr>REVISIONS</vt:lpstr>
      <vt:lpstr> CFP  BUDGET REVISIONS</vt:lpstr>
      <vt:lpstr>SIGNIFICANT AMENDMENTS</vt:lpstr>
      <vt:lpstr>SIGNIFICANT AMENDMENTS</vt:lpstr>
      <vt:lpstr>CAPITAL FUND PROGRAM PLAN REVISIONS: FUNGIBILITY</vt:lpstr>
      <vt:lpstr>CAPITAL FUND PROGRAM PLAN REVISIONS: FUNGIBILITY</vt:lpstr>
      <vt:lpstr>CAPITAL FUND CLOSEOUT</vt:lpstr>
      <vt:lpstr>CAPITAL FUND CLOSEOUT DOCUMENTATION</vt:lpstr>
      <vt:lpstr> CFP  OTHER GRANTS</vt:lpstr>
      <vt:lpstr>PowerPoint Presentation</vt:lpstr>
      <vt:lpstr>PowerPoint Presentation</vt:lpstr>
      <vt:lpstr>PowerPoint Presentation</vt:lpstr>
      <vt:lpstr>PowerPoint Presentation</vt:lpstr>
      <vt:lpstr>PowerPoint Presentation</vt:lpstr>
      <vt:lpstr>HUD ASSESSMENT PROGRAMS</vt:lpstr>
      <vt:lpstr>PUBLIC HOUSING ASSESSMENT SYSTEM (PHAS)</vt:lpstr>
      <vt:lpstr>PHAS</vt:lpstr>
      <vt:lpstr>PHAS – PHYSICAL ASSESSMENT (PASS)</vt:lpstr>
      <vt:lpstr>PHAS – PHYSICAL ASSESSMENT (PASS)</vt:lpstr>
      <vt:lpstr>PHAS – FINANCIAL ASSESSMENT (FASS)</vt:lpstr>
      <vt:lpstr>PHAS – MANAGEMENT ASSESSMENT (MASS)</vt:lpstr>
      <vt:lpstr>PHAS – MANAGEMENT ASSESSMENT (MASS)</vt:lpstr>
      <vt:lpstr>PHAS – CAPITAL FUND ASSESSMENT (CFP)</vt:lpstr>
      <vt:lpstr>PHAS – TIMELINES</vt:lpstr>
      <vt:lpstr>PowerPoint Presentation</vt:lpstr>
      <vt:lpstr>PowerPoint Presentation</vt:lpstr>
      <vt:lpstr>PowerPoint Presentation</vt:lpstr>
      <vt:lpstr>SECTION EIGHT MANAGEMENT ASSESSMENT PROGRAM (SEMAP)</vt:lpstr>
      <vt:lpstr>SEMAP Indicators</vt:lpstr>
      <vt:lpstr>SEMAP INDICATORS</vt:lpstr>
      <vt:lpstr>SEMAP INDICATORS</vt:lpstr>
      <vt:lpstr>SEMAP INDICATORS</vt:lpstr>
      <vt:lpstr>SEMAP INDICATORS</vt:lpstr>
      <vt:lpstr>SEMAP INDICATORS</vt:lpstr>
      <vt:lpstr>SEMAP INDICATORS</vt:lpstr>
      <vt:lpstr>SEMAP INDICATORS</vt:lpstr>
      <vt:lpstr>SEMAP INDICATORS</vt:lpstr>
      <vt:lpstr>SEMAP DESIGNATIONS</vt:lpstr>
      <vt:lpstr>MANAGEMENT AND OCCUPANCY  REVIEW (MOR)</vt:lpstr>
      <vt:lpstr>MOR COMPONENTS</vt:lpstr>
      <vt:lpstr>MOR FORM  HUD-9834</vt:lpstr>
      <vt:lpstr>MOR –  DESK REVIEW</vt:lpstr>
      <vt:lpstr>MOR –  DESK REVIEW</vt:lpstr>
      <vt:lpstr>MOR –  ON-SITE REVIEW</vt:lpstr>
      <vt:lpstr>MOR –  ON-SITE REVIEW</vt:lpstr>
      <vt:lpstr>MOR –  ON-SITE REVIEW</vt:lpstr>
      <vt:lpstr>MOR –  ON-SITE REVIEW</vt:lpstr>
      <vt:lpstr>MOR –  SUMMARY REPORT</vt:lpstr>
      <vt:lpstr>MOR –  SUMMARY REPORT</vt:lpstr>
      <vt:lpstr>PowerPoint Presentation</vt:lpstr>
      <vt:lpstr>MOR –  SCORING</vt:lpstr>
      <vt:lpstr>PowerPoint Presentation</vt:lpstr>
      <vt:lpstr>PowerPoint Presentation</vt:lpstr>
      <vt:lpstr>ON YOUR  RADAR</vt:lpstr>
      <vt:lpstr>PowerPoint Presentation</vt:lpstr>
      <vt:lpstr>PowerPoint Presentation</vt:lpstr>
      <vt:lpstr>COPYRIGHT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Antoine</dc:creator>
  <cp:lastModifiedBy>Kate Cole</cp:lastModifiedBy>
  <cp:revision>51</cp:revision>
  <cp:lastPrinted>2022-10-14T17:25:47Z</cp:lastPrinted>
  <dcterms:created xsi:type="dcterms:W3CDTF">2021-11-17T02:27:15Z</dcterms:created>
  <dcterms:modified xsi:type="dcterms:W3CDTF">2024-04-08T22:32:09Z</dcterms:modified>
</cp:coreProperties>
</file>